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6"/>
  </p:notesMasterIdLst>
  <p:sldIdLst>
    <p:sldId id="256" r:id="rId2"/>
    <p:sldId id="262" r:id="rId3"/>
    <p:sldId id="263" r:id="rId4"/>
    <p:sldId id="270" r:id="rId5"/>
    <p:sldId id="269" r:id="rId6"/>
    <p:sldId id="257" r:id="rId7"/>
    <p:sldId id="258" r:id="rId8"/>
    <p:sldId id="266" r:id="rId9"/>
    <p:sldId id="259" r:id="rId10"/>
    <p:sldId id="261" r:id="rId11"/>
    <p:sldId id="265" r:id="rId12"/>
    <p:sldId id="271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47huv" initials="g" lastIdx="2" clrIdx="0">
    <p:extLst>
      <p:ext uri="{19B8F6BF-5375-455C-9EA6-DF929625EA0E}">
        <p15:presenceInfo xmlns:p15="http://schemas.microsoft.com/office/powerpoint/2012/main" userId="ga47hu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65"/>
    <a:srgbClr val="9E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17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3T14:14:13.626" idx="1">
    <p:pos x="10" y="10"/>
    <p:text>PUT REFERENCE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3T14:18:20.070" idx="2">
    <p:pos x="10" y="10"/>
    <p:text>INSERT PIC OF RESULTS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81A24-1AD9-489B-963E-510AB5ED6E8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06B0-F6C6-492C-B620-D42A3251C3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2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582A-16D0-43FC-8FD1-BBB1CD668905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679772" cy="816638"/>
          </a:xfrm>
        </p:spPr>
        <p:txBody>
          <a:bodyPr/>
          <a:lstStyle>
            <a:lvl1pPr>
              <a:defRPr sz="3600"/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66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7064-7180-4246-8A04-434FCED99C34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FA9-49D0-4EE6-B26E-1EC450F64108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6E3-6617-4847-9D0F-8C28A79913D8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39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7CF-C32C-4B95-B6C9-A733372E7A02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48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335F-61DC-4E05-9C0D-D0478BF80913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8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6553-1759-48B7-8583-C083C290A204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2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F5A-8A1A-4A23-BBF9-EECE1CFA4073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15AA-DCC1-42A5-B8C5-A59E2FBDEF97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748" y="6041362"/>
            <a:ext cx="1497495" cy="1154567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271-2EBE-42AD-9D93-4AD1D8FD2A5C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3ED0-1520-4E69-84CB-EFE4EFFCA6EA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6E3E-5661-45D2-8396-7019D247F8E6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0A62-3F36-43EB-93A8-FD0E5CBD5144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1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1DE-B26E-488B-A1A1-E923145DC26E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E441-077D-4F60-B3C6-CA30860CC88C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AE7-8097-4E08-9164-E23CDFC59C8E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6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mailto:daniel.biedermann@tum.de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mailto:max.buegler@tum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D46B-9A2B-4F54-BB27-CDD3EFBC7A0A}" type="datetime1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8" name="Picture 15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" y="-8467"/>
            <a:ext cx="1217221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8"/>
          <p:cNvSpPr txBox="1">
            <a:spLocks noChangeArrowheads="1"/>
          </p:cNvSpPr>
          <p:nvPr userDrawn="1"/>
        </p:nvSpPr>
        <p:spPr bwMode="auto">
          <a:xfrm>
            <a:off x="63197" y="-3214"/>
            <a:ext cx="107035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12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Chair for Computation in Engineering</a:t>
            </a:r>
            <a:r>
              <a:rPr lang="en-US" sz="1200" kern="1200" baseline="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Chair of Computational Modeling</a:t>
            </a:r>
            <a:r>
              <a:rPr lang="en-US" sz="1200" kern="1200" baseline="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and Simulation  </a:t>
            </a:r>
            <a:endParaRPr lang="de-DE" sz="1200" kern="1200" dirty="0" smtClean="0">
              <a:solidFill>
                <a:srgbClr val="0070C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0" name="Picture 2" descr="I:\Lehre\Vertiefung\Software_Lab\2015\Vorlagen\DoppelLogoNotVector-01.jp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128" y="287754"/>
            <a:ext cx="1150258" cy="33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 userDrawn="1"/>
        </p:nvSpPr>
        <p:spPr>
          <a:xfrm>
            <a:off x="63197" y="6317259"/>
            <a:ext cx="637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Supervisors</a:t>
            </a:r>
            <a:r>
              <a:rPr lang="de-DE" sz="1400" dirty="0" smtClean="0"/>
              <a:t>:</a:t>
            </a:r>
            <a:r>
              <a:rPr lang="de-DE" sz="1400" baseline="0" dirty="0" smtClean="0"/>
              <a:t> </a:t>
            </a:r>
            <a:r>
              <a:rPr lang="de-DE" sz="1400" dirty="0" smtClean="0"/>
              <a:t>Maximilian Bügler    </a:t>
            </a:r>
            <a:r>
              <a:rPr lang="de-DE" sz="1400" dirty="0" smtClean="0">
                <a:hlinkClick r:id="rId20"/>
              </a:rPr>
              <a:t>max.buegler@tum.de</a:t>
            </a:r>
            <a:endParaRPr lang="de-DE" sz="1400" dirty="0" smtClean="0"/>
          </a:p>
          <a:p>
            <a:r>
              <a:rPr lang="es-MX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Daniel Biedermann</a:t>
            </a:r>
            <a:r>
              <a:rPr lang="es-MX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s-MX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1"/>
              </a:rPr>
              <a:t>daniel.biedermann@tum.de</a:t>
            </a:r>
            <a:r>
              <a:rPr lang="es-MX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 smtClean="0"/>
              <a:t>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991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mcgill.ca/~hsafad/robotics/" TargetMode="External"/><Relationship Id="rId3" Type="http://schemas.openxmlformats.org/officeDocument/2006/relationships/hyperlink" Target="http://www.mehdimoussaid.com/archives/53" TargetMode="External"/><Relationship Id="rId7" Type="http://schemas.openxmlformats.org/officeDocument/2006/relationships/hyperlink" Target="https://www.researchgate.net/figure/224929429_fig9_Fig-14-Artificial-potential-field-and-the-obtained-path-with-minimum-risk" TargetMode="External"/><Relationship Id="rId2" Type="http://schemas.openxmlformats.org/officeDocument/2006/relationships/hyperlink" Target="http://www.cie.bgu.tum.de/upload/lehre/softwarelab/sl201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masutra.com/blogs/MattKlingensmith/20130907/199787/Overview_of_Motion_Planning.php" TargetMode="External"/><Relationship Id="rId11" Type="http://schemas.openxmlformats.org/officeDocument/2006/relationships/hyperlink" Target="https://www.visualstudio.com/" TargetMode="External"/><Relationship Id="rId5" Type="http://schemas.openxmlformats.org/officeDocument/2006/relationships/hyperlink" Target="http://www.hixxysoft.com/Images/driving-simulator-2013-pc-game-2.jpg" TargetMode="External"/><Relationship Id="rId10" Type="http://schemas.openxmlformats.org/officeDocument/2006/relationships/hyperlink" Target="http://www.control.aau.dk/~ms/phd" TargetMode="External"/><Relationship Id="rId4" Type="http://schemas.openxmlformats.org/officeDocument/2006/relationships/hyperlink" Target="https://i.ytimg.com/vi/Q4Nh03JnbqI/maxresdefault.jpg" TargetMode="External"/><Relationship Id="rId9" Type="http://schemas.openxmlformats.org/officeDocument/2006/relationships/hyperlink" Target="http://phoenix.goucher.edu/~jillz/cs325_robotics/goodrich_potential_field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Construction Site Pedestrian Simulation with Moving Obstacles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384662"/>
            <a:ext cx="8087507" cy="1499303"/>
          </a:xfrm>
        </p:spPr>
        <p:txBody>
          <a:bodyPr>
            <a:normAutofit/>
          </a:bodyPr>
          <a:lstStyle/>
          <a:p>
            <a:r>
              <a:rPr lang="es-MX" dirty="0" smtClean="0"/>
              <a:t>Ingrid Ibarra</a:t>
            </a:r>
          </a:p>
          <a:p>
            <a:r>
              <a:rPr lang="es-MX" dirty="0" smtClean="0"/>
              <a:t>Ricardo Vásquez</a:t>
            </a:r>
          </a:p>
          <a:p>
            <a:r>
              <a:rPr lang="es-MX" dirty="0" smtClean="0"/>
              <a:t>Giovanni Filomeno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316dd1b-fe9e-4e4d-ac56-37a210cd82d4/pages/0_0?a=1600&amp;x=35&amp;y=71&amp;w=990&amp;h=1078&amp;store=1&amp;accept=image%2F*&amp;auth=LCA%208e29b073a8a6834685fdbf9c1da427815a2e9d8b-ts%3D1461091986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b="33449"/>
          <a:stretch/>
        </p:blipFill>
        <p:spPr bwMode="auto">
          <a:xfrm>
            <a:off x="267542" y="1238979"/>
            <a:ext cx="6864240" cy="512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8138442" y="2034205"/>
            <a:ext cx="2828925" cy="3653137"/>
            <a:chOff x="7684135" y="1919306"/>
            <a:chExt cx="2828925" cy="3653137"/>
          </a:xfrm>
        </p:grpSpPr>
        <p:pic>
          <p:nvPicPr>
            <p:cNvPr id="1028" name="Picture 4" descr="https://documents.lucidchart.com/documents/a316dd1b-fe9e-4e4d-ac56-37a210cd82d4/pages/0_0?a=1600&amp;x=62&amp;y=892&amp;w=396&amp;h=176&amp;store=1&amp;accept=image%2F*&amp;auth=LCA%205b8dba70bdceaf00af46122ad1df1f3a79cc2ac6-ts%3D1461091986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68"/>
            <a:stretch/>
          </p:blipFill>
          <p:spPr bwMode="auto">
            <a:xfrm>
              <a:off x="7736027" y="1919306"/>
              <a:ext cx="2725139" cy="125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documents.lucidchart.com/documents/a316dd1b-fe9e-4e4d-ac56-37a210cd82d4/pages/0_0?a=1600&amp;x=582&amp;y=890&amp;w=396&amp;h=220&amp;store=1&amp;accept=image%2F*&amp;auth=LCA%208c26c7ca3883a5275dd085410b65c458ae4a8713-ts%3D146109198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135" y="4000817"/>
              <a:ext cx="2828925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Conector recto de flecha 4"/>
            <p:cNvCxnSpPr>
              <a:stCxn id="1030" idx="0"/>
              <a:endCxn id="1028" idx="2"/>
            </p:cNvCxnSpPr>
            <p:nvPr/>
          </p:nvCxnSpPr>
          <p:spPr>
            <a:xfrm flipH="1" flipV="1">
              <a:off x="9098597" y="3176607"/>
              <a:ext cx="1" cy="824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UML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de-DE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91" y="1279317"/>
            <a:ext cx="8120270" cy="2719477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The potential </a:t>
            </a:r>
            <a:r>
              <a:rPr lang="en-GB" sz="2400" dirty="0" smtClean="0"/>
              <a:t>field will be applied </a:t>
            </a:r>
            <a:endParaRPr lang="de-DE" sz="2400" dirty="0" smtClean="0"/>
          </a:p>
          <a:p>
            <a:r>
              <a:rPr lang="de-DE" sz="2400" dirty="0" smtClean="0"/>
              <a:t>The program is being developed in C#</a:t>
            </a:r>
          </a:p>
          <a:p>
            <a:r>
              <a:rPr lang="de-DE" sz="2400" dirty="0" smtClean="0"/>
              <a:t>The </a:t>
            </a:r>
            <a:r>
              <a:rPr lang="en-GB" sz="2400" dirty="0" smtClean="0"/>
              <a:t>main classes are already implemented</a:t>
            </a:r>
            <a:endParaRPr lang="de-DE" sz="2400" dirty="0" smtClean="0"/>
          </a:p>
          <a:p>
            <a:r>
              <a:rPr lang="en-GB" sz="2400" dirty="0" smtClean="0"/>
              <a:t>The behaviour and the visualization are independent</a:t>
            </a:r>
          </a:p>
          <a:p>
            <a:r>
              <a:rPr lang="en-GB" sz="2400" dirty="0" smtClean="0"/>
              <a:t>The first visualization is considered in 2D</a:t>
            </a:r>
          </a:p>
          <a:p>
            <a:pPr marL="0" indent="0">
              <a:buNone/>
            </a:pPr>
            <a:endParaRPr lang="en-GB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72" y="979545"/>
            <a:ext cx="3058496" cy="23448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477768" y="291245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[10]</a:t>
            </a:r>
            <a:endParaRPr lang="es-MX" sz="1400" dirty="0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0" y="3889625"/>
            <a:ext cx="1096480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struction site 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1350" y="1257300"/>
            <a:ext cx="5829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6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40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Reference</a:t>
            </a:r>
            <a:r>
              <a:rPr lang="es-MX" dirty="0" smtClean="0"/>
              <a:t>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Marcador de contenido 4"/>
          <p:cNvSpPr txBox="1">
            <a:spLocks noGrp="1"/>
          </p:cNvSpPr>
          <p:nvPr>
            <p:ph idx="1"/>
          </p:nvPr>
        </p:nvSpPr>
        <p:spPr>
          <a:xfrm>
            <a:off x="690982" y="1409962"/>
            <a:ext cx="11114331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1400" dirty="0"/>
              <a:t>[1] </a:t>
            </a:r>
            <a:r>
              <a:rPr lang="es-MX" sz="1400" dirty="0">
                <a:hlinkClick r:id="rId2"/>
              </a:rPr>
              <a:t>http://www.cie.bgu.tum.de/upload/lehre/softwarelab/sl2016</a:t>
            </a:r>
            <a:r>
              <a:rPr lang="es-MX" sz="1400" dirty="0" smtClean="0">
                <a:hlinkClick r:id="rId2"/>
              </a:rPr>
              <a:t>/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[2] </a:t>
            </a:r>
            <a:r>
              <a:rPr lang="es-MX" sz="1400" dirty="0" smtClean="0">
                <a:hlinkClick r:id="rId3"/>
              </a:rPr>
              <a:t>http</a:t>
            </a:r>
            <a:r>
              <a:rPr lang="es-MX" sz="1400" dirty="0">
                <a:hlinkClick r:id="rId3"/>
              </a:rPr>
              <a:t>://</a:t>
            </a:r>
            <a:r>
              <a:rPr lang="es-MX" sz="1400" dirty="0" smtClean="0">
                <a:hlinkClick r:id="rId3"/>
              </a:rPr>
              <a:t>www.mehdimoussaid.com/archives/53</a:t>
            </a:r>
            <a:endParaRPr lang="es-MX" sz="1400" dirty="0" smtClean="0"/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3] </a:t>
            </a:r>
            <a:r>
              <a:rPr lang="es-MX" sz="1400" dirty="0">
                <a:solidFill>
                  <a:srgbClr val="00B065"/>
                </a:solidFill>
                <a:hlinkClick r:id="rId4"/>
              </a:rPr>
              <a:t>https://</a:t>
            </a:r>
            <a:r>
              <a:rPr lang="es-MX" sz="1400" dirty="0" smtClean="0">
                <a:solidFill>
                  <a:srgbClr val="00B065"/>
                </a:solidFill>
                <a:hlinkClick r:id="rId4"/>
              </a:rPr>
              <a:t>i.ytimg.com/vi/Q4Nh03JnbqI/maxresdefault.jpg</a:t>
            </a:r>
            <a:r>
              <a:rPr lang="es-MX" sz="1400" dirty="0" smtClean="0">
                <a:solidFill>
                  <a:srgbClr val="00B065"/>
                </a:solidFill>
              </a:rPr>
              <a:t> </a:t>
            </a:r>
            <a:endParaRPr lang="es-MX" sz="1400" dirty="0">
              <a:solidFill>
                <a:srgbClr val="00B065"/>
              </a:solidFill>
            </a:endParaRPr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4] </a:t>
            </a:r>
            <a:r>
              <a:rPr lang="es-MX" sz="1400" dirty="0">
                <a:hlinkClick r:id="rId5"/>
              </a:rPr>
              <a:t>http</a:t>
            </a:r>
            <a:r>
              <a:rPr lang="es-MX" sz="1400">
                <a:hlinkClick r:id="rId5"/>
              </a:rPr>
              <a:t>://</a:t>
            </a:r>
            <a:r>
              <a:rPr lang="es-MX" sz="1400" smtClean="0">
                <a:hlinkClick r:id="rId5"/>
              </a:rPr>
              <a:t>www.hixxysoft.com/Images/driving-simulator-2013-pc-game-2.jpg</a:t>
            </a:r>
            <a:r>
              <a:rPr lang="es-MX" sz="1400" smtClean="0"/>
              <a:t> </a:t>
            </a:r>
            <a:endParaRPr lang="es-MX" sz="1400" dirty="0" smtClean="0"/>
          </a:p>
          <a:p>
            <a:pPr marL="0" indent="0">
              <a:buNone/>
            </a:pPr>
            <a:r>
              <a:rPr lang="es-MX" sz="1400" dirty="0" smtClean="0"/>
              <a:t>[5] </a:t>
            </a:r>
            <a:r>
              <a:rPr lang="es-MX" sz="1400" dirty="0">
                <a:hlinkClick r:id="rId6"/>
              </a:rPr>
              <a:t>http://</a:t>
            </a:r>
            <a:r>
              <a:rPr lang="es-MX" sz="1400" dirty="0" smtClean="0">
                <a:hlinkClick r:id="rId6"/>
              </a:rPr>
              <a:t>www.gamasutra.com/blogs/MattKlingensmith/20130907/199787/Overview_of_Motion_Planning.php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6</a:t>
            </a:r>
            <a:r>
              <a:rPr lang="es-MX" sz="1400" dirty="0" smtClean="0"/>
              <a:t>] </a:t>
            </a:r>
            <a:r>
              <a:rPr lang="es-MX" sz="1400" dirty="0">
                <a:hlinkClick r:id="rId7"/>
              </a:rPr>
              <a:t>https://</a:t>
            </a:r>
            <a:r>
              <a:rPr lang="es-MX" sz="1400" dirty="0" smtClean="0">
                <a:hlinkClick r:id="rId7"/>
              </a:rPr>
              <a:t>www.researchgate.net/figure/224929429_fig9_Fig-14-Artificial-potential-field-and-the-obtained-path-with-minimum-risk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[7] </a:t>
            </a:r>
            <a:r>
              <a:rPr lang="es-MX" sz="1400" dirty="0">
                <a:hlinkClick r:id="rId8"/>
              </a:rPr>
              <a:t>http://www.cs.mcgill.ca/~hsafad/robotics</a:t>
            </a:r>
            <a:r>
              <a:rPr lang="es-MX" sz="1400" dirty="0" smtClean="0">
                <a:hlinkClick r:id="rId8"/>
              </a:rPr>
              <a:t>/</a:t>
            </a:r>
            <a:r>
              <a:rPr lang="es-MX" sz="1400" dirty="0" smtClean="0"/>
              <a:t>          </a:t>
            </a:r>
          </a:p>
          <a:p>
            <a:pPr marL="0" indent="0">
              <a:buNone/>
            </a:pPr>
            <a:r>
              <a:rPr lang="es-MX" sz="1400" dirty="0" smtClean="0"/>
              <a:t>[8] </a:t>
            </a:r>
            <a:r>
              <a:rPr lang="es-MX" sz="1400" dirty="0">
                <a:hlinkClick r:id="rId9"/>
              </a:rPr>
              <a:t>http://phoenix.goucher.edu/~</a:t>
            </a:r>
            <a:r>
              <a:rPr lang="es-MX" sz="1400" dirty="0" smtClean="0">
                <a:hlinkClick r:id="rId9"/>
              </a:rPr>
              <a:t>jillz/cs325_robotics/goodrich_potential_fields.pdf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9</a:t>
            </a:r>
            <a:r>
              <a:rPr lang="es-MX" sz="1400" dirty="0" smtClean="0"/>
              <a:t>] </a:t>
            </a:r>
            <a:r>
              <a:rPr lang="es-MX" sz="1400" dirty="0">
                <a:hlinkClick r:id="rId10"/>
              </a:rPr>
              <a:t>http://www.control.aau.dk/~</a:t>
            </a:r>
            <a:r>
              <a:rPr lang="es-MX" sz="1400" dirty="0" smtClean="0">
                <a:hlinkClick r:id="rId10"/>
              </a:rPr>
              <a:t>ms/phd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[10] </a:t>
            </a:r>
            <a:r>
              <a:rPr lang="es-MX" sz="1400" dirty="0">
                <a:hlinkClick r:id="rId11"/>
              </a:rPr>
              <a:t>https://www.visualstudio.com</a:t>
            </a:r>
            <a:r>
              <a:rPr lang="es-MX" sz="1400" dirty="0" smtClean="0">
                <a:hlinkClick r:id="rId11"/>
              </a:rPr>
              <a:t>/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118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56" y="8613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6600" dirty="0" smtClean="0"/>
              <a:t>Questions?</a:t>
            </a:r>
            <a:endParaRPr lang="en-GB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22" y="1933451"/>
            <a:ext cx="4356652" cy="43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988" y="940314"/>
            <a:ext cx="4140326" cy="797636"/>
          </a:xfrm>
        </p:spPr>
        <p:txBody>
          <a:bodyPr/>
          <a:lstStyle/>
          <a:p>
            <a:r>
              <a:rPr lang="en-GB" dirty="0" smtClean="0"/>
              <a:t>Setting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60" y="1647225"/>
            <a:ext cx="7660090" cy="2384047"/>
          </a:xfrm>
        </p:spPr>
        <p:txBody>
          <a:bodyPr>
            <a:noAutofit/>
          </a:bodyPr>
          <a:lstStyle/>
          <a:p>
            <a:r>
              <a:rPr lang="en-GB" sz="2000" dirty="0" smtClean="0"/>
              <a:t>Current pedestrian simulation don’t consider moving obstacles.</a:t>
            </a:r>
          </a:p>
          <a:p>
            <a:r>
              <a:rPr lang="en-GB" sz="2000" dirty="0" smtClean="0"/>
              <a:t>Moving obstacles follow predefined paths.</a:t>
            </a:r>
          </a:p>
          <a:p>
            <a:r>
              <a:rPr lang="en-GB" sz="2000" dirty="0" smtClean="0"/>
              <a:t>Workers must avoid areas near the machines.</a:t>
            </a:r>
          </a:p>
          <a:p>
            <a:endParaRPr lang="en-GB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54" y="2304346"/>
            <a:ext cx="3600953" cy="342947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54238" y="3490641"/>
            <a:ext cx="4140326" cy="797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45660" y="4357484"/>
            <a:ext cx="7830294" cy="1858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GB" dirty="0"/>
              <a:t>Develop a software for pedestrian and moving obstacles interactions.</a:t>
            </a:r>
          </a:p>
          <a:p>
            <a:r>
              <a:rPr lang="en-GB" dirty="0"/>
              <a:t>Define paths for moving obstacles.</a:t>
            </a:r>
          </a:p>
          <a:p>
            <a:r>
              <a:rPr lang="en-GB" dirty="0"/>
              <a:t>Visualize the results.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201455" y="5732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[1]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837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29" y="839789"/>
            <a:ext cx="8596668" cy="1320800"/>
          </a:xfrm>
        </p:spPr>
        <p:txBody>
          <a:bodyPr/>
          <a:lstStyle/>
          <a:p>
            <a:r>
              <a:rPr lang="de-DE" dirty="0" smtClean="0"/>
              <a:t>Requirements and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9" y="1697048"/>
            <a:ext cx="5750755" cy="4501155"/>
          </a:xfrm>
        </p:spPr>
        <p:txBody>
          <a:bodyPr>
            <a:noAutofit/>
          </a:bodyPr>
          <a:lstStyle/>
          <a:p>
            <a:r>
              <a:rPr lang="de-DE" sz="2200" dirty="0" smtClean="0"/>
              <a:t>Scenario </a:t>
            </a:r>
            <a:r>
              <a:rPr lang="de-DE" sz="2200" dirty="0"/>
              <a:t>with several objects  </a:t>
            </a:r>
            <a:endParaRPr lang="de-DE" sz="2200" dirty="0" smtClean="0"/>
          </a:p>
          <a:p>
            <a:r>
              <a:rPr lang="de-DE" sz="2200" dirty="0" smtClean="0"/>
              <a:t>Moving objects</a:t>
            </a:r>
            <a:endParaRPr lang="de-DE" sz="2200" dirty="0"/>
          </a:p>
          <a:p>
            <a:r>
              <a:rPr lang="de-DE" sz="2200" dirty="0" smtClean="0"/>
              <a:t>Create </a:t>
            </a:r>
            <a:r>
              <a:rPr lang="de-DE" sz="2200" dirty="0"/>
              <a:t>a provisional-path finding algorithm </a:t>
            </a:r>
            <a:endParaRPr lang="en-US" sz="2200" dirty="0"/>
          </a:p>
          <a:p>
            <a:r>
              <a:rPr lang="de-DE" sz="2200" dirty="0" smtClean="0"/>
              <a:t>Obstacle avoidance algorithm</a:t>
            </a:r>
          </a:p>
          <a:p>
            <a:r>
              <a:rPr lang="de-DE" sz="2200" dirty="0" smtClean="0"/>
              <a:t>„</a:t>
            </a:r>
            <a:r>
              <a:rPr lang="de-DE" sz="2200" dirty="0"/>
              <a:t>S</a:t>
            </a:r>
            <a:r>
              <a:rPr lang="de-DE" sz="2200" dirty="0" smtClean="0"/>
              <a:t>afety </a:t>
            </a:r>
            <a:r>
              <a:rPr lang="de-DE" sz="2200" dirty="0"/>
              <a:t>areas</a:t>
            </a:r>
            <a:r>
              <a:rPr lang="de-DE" sz="2200" dirty="0" smtClean="0"/>
              <a:t>“ in moving obstacles</a:t>
            </a:r>
          </a:p>
          <a:p>
            <a:r>
              <a:rPr lang="de-DE" sz="2200" dirty="0"/>
              <a:t>A</a:t>
            </a:r>
            <a:r>
              <a:rPr lang="de-DE" sz="2200" dirty="0" smtClean="0"/>
              <a:t>lgorithm to avoid obstacles and define a path</a:t>
            </a:r>
          </a:p>
          <a:p>
            <a:r>
              <a:rPr lang="de-DE" sz="2200" dirty="0" smtClean="0"/>
              <a:t>Visualize objects and pedestrians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38" y="1727298"/>
            <a:ext cx="4969019" cy="41821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119567" y="590948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[2]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2622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Fixed</a:t>
            </a:r>
            <a:r>
              <a:rPr lang="it-IT" dirty="0" smtClean="0"/>
              <a:t> and </a:t>
            </a:r>
            <a:r>
              <a:rPr lang="it-IT" dirty="0" err="1" smtClean="0"/>
              <a:t>Moving</a:t>
            </a:r>
            <a:r>
              <a:rPr lang="it-IT" dirty="0" smtClean="0"/>
              <a:t> </a:t>
            </a:r>
            <a:r>
              <a:rPr lang="it-IT" dirty="0" err="1" smtClean="0"/>
              <a:t>Obstacles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err="1" smtClean="0"/>
              <a:t>Concept</a:t>
            </a:r>
            <a:r>
              <a:rPr lang="it-IT" sz="2000" dirty="0" smtClean="0"/>
              <a:t> of </a:t>
            </a:r>
            <a:r>
              <a:rPr lang="it-IT" sz="2000" dirty="0" err="1" smtClean="0"/>
              <a:t>safety</a:t>
            </a:r>
            <a:r>
              <a:rPr lang="it-IT" sz="2000" dirty="0" smtClean="0"/>
              <a:t> area</a:t>
            </a:r>
            <a:endParaRPr lang="it-IT" sz="20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0" y="2171098"/>
            <a:ext cx="4423002" cy="2487939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71145" y="4803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[3]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19" y="2171098"/>
            <a:ext cx="3948965" cy="246941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8245366" y="4803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[4]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851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48" y="789770"/>
            <a:ext cx="8596668" cy="1320800"/>
          </a:xfrm>
        </p:spPr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155192" y="588747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[5]</a:t>
            </a:r>
            <a:endParaRPr lang="es-MX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84" y="3029075"/>
            <a:ext cx="4173758" cy="2944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8" y="3192664"/>
            <a:ext cx="3652974" cy="277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22" y="3029075"/>
            <a:ext cx="3352629" cy="3012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708581" y="1948622"/>
            <a:ext cx="2500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Bug algorithms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221" y="1948623"/>
            <a:ext cx="224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Visibility 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44645" y="1948622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Potential Fields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06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720" y="668602"/>
            <a:ext cx="7339922" cy="1110735"/>
          </a:xfrm>
        </p:spPr>
        <p:txBody>
          <a:bodyPr>
            <a:normAutofit/>
          </a:bodyPr>
          <a:lstStyle/>
          <a:p>
            <a:r>
              <a:rPr lang="de-DE" dirty="0"/>
              <a:t>Solution proposal</a:t>
            </a:r>
            <a:r>
              <a:rPr lang="de-DE" dirty="0" smtClean="0"/>
              <a:t>: </a:t>
            </a:r>
            <a:r>
              <a:rPr lang="en-GB" dirty="0" smtClean="0"/>
              <a:t>Potential Fields </a:t>
            </a:r>
            <a:endParaRPr lang="en-GB" dirty="0"/>
          </a:p>
        </p:txBody>
      </p:sp>
      <p:grpSp>
        <p:nvGrpSpPr>
          <p:cNvPr id="3" name="Grupo 2"/>
          <p:cNvGrpSpPr/>
          <p:nvPr/>
        </p:nvGrpSpPr>
        <p:grpSpPr>
          <a:xfrm>
            <a:off x="3231867" y="1368495"/>
            <a:ext cx="2624796" cy="4184008"/>
            <a:chOff x="6346209" y="1892778"/>
            <a:chExt cx="2624796" cy="4184008"/>
          </a:xfrm>
        </p:grpSpPr>
        <p:sp>
          <p:nvSpPr>
            <p:cNvPr id="7" name="Rectangle 2"/>
            <p:cNvSpPr txBox="1">
              <a:spLocks noChangeArrowheads="1"/>
            </p:cNvSpPr>
            <p:nvPr/>
          </p:nvSpPr>
          <p:spPr>
            <a:xfrm>
              <a:off x="6466840" y="1892778"/>
              <a:ext cx="2481702" cy="102624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altLang="en-US" sz="2500" dirty="0" smtClean="0">
                  <a:solidFill>
                    <a:schemeClr val="tx1"/>
                  </a:solidFill>
                </a:rPr>
                <a:t>Repulsive </a:t>
              </a:r>
            </a:p>
            <a:p>
              <a:pPr algn="ctr"/>
              <a:r>
                <a:rPr lang="en-US" altLang="en-US" sz="2500" dirty="0" smtClean="0">
                  <a:solidFill>
                    <a:schemeClr val="tx1"/>
                  </a:solidFill>
                </a:rPr>
                <a:t>Potential Field</a:t>
              </a:r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6346209" y="2961562"/>
              <a:ext cx="2624796" cy="2425971"/>
              <a:chOff x="6346209" y="2961562"/>
              <a:chExt cx="2624796" cy="2425971"/>
            </a:xfrm>
            <a:solidFill>
              <a:srgbClr val="9E222B"/>
            </a:solidFill>
          </p:grpSpPr>
          <p:sp>
            <p:nvSpPr>
              <p:cNvPr id="9" name="Elipse 8"/>
              <p:cNvSpPr/>
              <p:nvPr/>
            </p:nvSpPr>
            <p:spPr>
              <a:xfrm>
                <a:off x="7033023" y="3684896"/>
                <a:ext cx="1132764" cy="982638"/>
              </a:xfrm>
              <a:prstGeom prst="ellipse">
                <a:avLst/>
              </a:prstGeom>
              <a:gradFill flip="none" rotWithShape="1">
                <a:gsLst>
                  <a:gs pos="84950">
                    <a:srgbClr val="9E222B"/>
                  </a:gs>
                  <a:gs pos="0">
                    <a:srgbClr val="9E222B"/>
                  </a:gs>
                  <a:gs pos="50000">
                    <a:srgbClr val="FF00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</a:t>
                </a:r>
                <a:endParaRPr lang="en-GB" dirty="0"/>
              </a:p>
            </p:txBody>
          </p:sp>
          <p:cxnSp>
            <p:nvCxnSpPr>
              <p:cNvPr id="16" name="Conector recto de flecha 15"/>
              <p:cNvCxnSpPr/>
              <p:nvPr/>
            </p:nvCxnSpPr>
            <p:spPr>
              <a:xfrm flipV="1">
                <a:off x="7599405" y="2961562"/>
                <a:ext cx="0" cy="72000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>
                <a:stCxn id="9" idx="7"/>
              </p:cNvCxnSpPr>
              <p:nvPr/>
            </p:nvCxnSpPr>
            <p:spPr>
              <a:xfrm flipV="1">
                <a:off x="7999898" y="3299045"/>
                <a:ext cx="566382" cy="529755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>
                <a:stCxn id="9" idx="6"/>
              </p:cNvCxnSpPr>
              <p:nvPr/>
            </p:nvCxnSpPr>
            <p:spPr>
              <a:xfrm>
                <a:off x="8165787" y="4176215"/>
                <a:ext cx="805218" cy="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stCxn id="9" idx="5"/>
              </p:cNvCxnSpPr>
              <p:nvPr/>
            </p:nvCxnSpPr>
            <p:spPr>
              <a:xfrm>
                <a:off x="7999898" y="4523630"/>
                <a:ext cx="565200" cy="403212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>
                <a:stCxn id="9" idx="4"/>
              </p:cNvCxnSpPr>
              <p:nvPr/>
            </p:nvCxnSpPr>
            <p:spPr>
              <a:xfrm>
                <a:off x="7599405" y="4667533"/>
                <a:ext cx="0" cy="72000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>
                <a:stCxn id="9" idx="1"/>
              </p:cNvCxnSpPr>
              <p:nvPr/>
            </p:nvCxnSpPr>
            <p:spPr>
              <a:xfrm flipH="1" flipV="1">
                <a:off x="6632530" y="3299045"/>
                <a:ext cx="566382" cy="529755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>
                <a:stCxn id="9" idx="2"/>
              </p:cNvCxnSpPr>
              <p:nvPr/>
            </p:nvCxnSpPr>
            <p:spPr>
              <a:xfrm flipH="1">
                <a:off x="6346209" y="4176215"/>
                <a:ext cx="720000" cy="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 flipH="1">
                <a:off x="6669369" y="4523630"/>
                <a:ext cx="492703" cy="503903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6844069" y="5707454"/>
              <a:ext cx="149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Obstacle</a:t>
              </a:r>
              <a:endParaRPr lang="en-GB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5325" y="1537241"/>
            <a:ext cx="2594919" cy="4053362"/>
            <a:chOff x="1400542" y="2023424"/>
            <a:chExt cx="2594919" cy="4053362"/>
          </a:xfrm>
        </p:grpSpPr>
        <p:sp>
          <p:nvSpPr>
            <p:cNvPr id="6" name="Rectangle 2"/>
            <p:cNvSpPr txBox="1">
              <a:spLocks noChangeArrowheads="1"/>
            </p:cNvSpPr>
            <p:nvPr/>
          </p:nvSpPr>
          <p:spPr>
            <a:xfrm>
              <a:off x="1400542" y="2023424"/>
              <a:ext cx="2594919" cy="7620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altLang="en-US" dirty="0" smtClean="0">
                  <a:solidFill>
                    <a:schemeClr val="tx1"/>
                  </a:solidFill>
                </a:rPr>
                <a:t>Attractive </a:t>
              </a:r>
            </a:p>
            <a:p>
              <a:pPr algn="ctr"/>
              <a:r>
                <a:rPr lang="en-US" altLang="en-US" dirty="0" smtClean="0">
                  <a:solidFill>
                    <a:schemeClr val="tx1"/>
                  </a:solidFill>
                </a:rPr>
                <a:t>Potential Field</a:t>
              </a:r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422400" y="2960916"/>
              <a:ext cx="2573061" cy="3115870"/>
              <a:chOff x="1422400" y="2960916"/>
              <a:chExt cx="2573061" cy="3115870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1422400" y="2960916"/>
                <a:ext cx="2573061" cy="2426618"/>
                <a:chOff x="1422400" y="2960916"/>
                <a:chExt cx="2573061" cy="2426618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2142698" y="3684896"/>
                  <a:ext cx="1132764" cy="982638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F</a:t>
                  </a:r>
                  <a:endParaRPr lang="en-GB" dirty="0"/>
                </a:p>
              </p:txBody>
            </p:sp>
            <p:cxnSp>
              <p:nvCxnSpPr>
                <p:cNvPr id="40" name="Conector recto de flecha 39"/>
                <p:cNvCxnSpPr/>
                <p:nvPr/>
              </p:nvCxnSpPr>
              <p:spPr>
                <a:xfrm>
                  <a:off x="2709080" y="2960916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recto de flecha 43"/>
                <p:cNvCxnSpPr>
                  <a:endCxn id="8" idx="7"/>
                </p:cNvCxnSpPr>
                <p:nvPr/>
              </p:nvCxnSpPr>
              <p:spPr>
                <a:xfrm flipH="1">
                  <a:off x="3109573" y="3320916"/>
                  <a:ext cx="498604" cy="5078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>
                  <a:endCxn id="8" idx="1"/>
                </p:cNvCxnSpPr>
                <p:nvPr/>
              </p:nvCxnSpPr>
              <p:spPr>
                <a:xfrm>
                  <a:off x="1930400" y="3320916"/>
                  <a:ext cx="378187" cy="5078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de flecha 51"/>
                <p:cNvCxnSpPr>
                  <a:endCxn id="8" idx="4"/>
                </p:cNvCxnSpPr>
                <p:nvPr/>
              </p:nvCxnSpPr>
              <p:spPr>
                <a:xfrm flipV="1">
                  <a:off x="2709080" y="4667534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flipH="1" flipV="1">
                  <a:off x="3191173" y="4481039"/>
                  <a:ext cx="493200" cy="457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flipV="1">
                  <a:off x="1741713" y="4470400"/>
                  <a:ext cx="493200" cy="457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de flecha 58"/>
                <p:cNvCxnSpPr>
                  <a:endCxn id="8" idx="6"/>
                </p:cNvCxnSpPr>
                <p:nvPr/>
              </p:nvCxnSpPr>
              <p:spPr>
                <a:xfrm flipH="1">
                  <a:off x="3275461" y="4176215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1422400" y="4176215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CuadroTexto 62"/>
              <p:cNvSpPr txBox="1"/>
              <p:nvPr/>
            </p:nvSpPr>
            <p:spPr>
              <a:xfrm>
                <a:off x="1988313" y="5707454"/>
                <a:ext cx="149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Final point</a:t>
                </a:r>
                <a:endParaRPr lang="en-GB" dirty="0"/>
              </a:p>
            </p:txBody>
          </p:sp>
        </p:grp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06" y="1779337"/>
            <a:ext cx="5878886" cy="32731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591520" y="4956238"/>
            <a:ext cx="50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representation of potential fields</a:t>
            </a:r>
            <a:endParaRPr lang="en-GB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1201455" y="540451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[6]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9916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32" y="586946"/>
            <a:ext cx="7772400" cy="8382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Sum of fields</a:t>
            </a:r>
            <a:endParaRPr lang="en-US" alt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5" y="1360135"/>
            <a:ext cx="4706715" cy="420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9406309" y="3231502"/>
            <a:ext cx="2443867" cy="1863364"/>
            <a:chOff x="3058882" y="2173514"/>
            <a:chExt cx="4343399" cy="3048000"/>
          </a:xfrm>
        </p:grpSpPr>
        <p:grpSp>
          <p:nvGrpSpPr>
            <p:cNvPr id="7" name="Grupo 6"/>
            <p:cNvGrpSpPr/>
            <p:nvPr/>
          </p:nvGrpSpPr>
          <p:grpSpPr>
            <a:xfrm>
              <a:off x="3058882" y="2173514"/>
              <a:ext cx="3657600" cy="3048000"/>
              <a:chOff x="2209800" y="1981200"/>
              <a:chExt cx="3657600" cy="3048000"/>
            </a:xfrm>
          </p:grpSpPr>
          <p:sp>
            <p:nvSpPr>
              <p:cNvPr id="9" name="AutoShape 3"/>
              <p:cNvSpPr>
                <a:spLocks noChangeArrowheads="1"/>
              </p:cNvSpPr>
              <p:nvPr/>
            </p:nvSpPr>
            <p:spPr bwMode="auto">
              <a:xfrm>
                <a:off x="3886200" y="1981200"/>
                <a:ext cx="1066800" cy="6858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GB" altLang="es-MX" sz="2000" dirty="0" smtClean="0"/>
                  <a:t>Goal</a:t>
                </a:r>
                <a:endParaRPr lang="en-GB" altLang="es-MX" sz="2000" dirty="0"/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>
                <a:off x="2209800" y="3352800"/>
                <a:ext cx="1371600" cy="6096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96460">
                    <a:srgbClr val="9E222B"/>
                  </a:gs>
                  <a:gs pos="79657">
                    <a:srgbClr val="FF0000"/>
                  </a:gs>
                  <a:gs pos="43384">
                    <a:srgbClr val="FF0000"/>
                  </a:gs>
                  <a:gs pos="0">
                    <a:srgbClr val="9E222B"/>
                  </a:gs>
                  <a:gs pos="83000">
                    <a:srgbClr val="9E222B"/>
                  </a:gs>
                </a:gsLst>
              </a:gradFill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GB" altLang="es-MX" sz="1400" dirty="0" smtClean="0"/>
                  <a:t>Obstacle</a:t>
                </a:r>
                <a:endParaRPr lang="en-GB" altLang="es-MX" sz="1400" dirty="0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V="1">
                <a:off x="4419600" y="28956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V="1">
                <a:off x="3581400" y="2895600"/>
                <a:ext cx="152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 flipV="1">
                <a:off x="5029200" y="2895600"/>
                <a:ext cx="228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2819400" y="41910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3733800" y="3657600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4724400" y="3657600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5867400" y="4267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733800" y="4114800"/>
                <a:ext cx="2286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4800600" y="4114800"/>
                <a:ext cx="2286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Oval 21"/>
              <p:cNvSpPr>
                <a:spLocks noChangeArrowheads="1"/>
              </p:cNvSpPr>
              <p:nvPr/>
            </p:nvSpPr>
            <p:spPr bwMode="auto">
              <a:xfrm>
                <a:off x="4241802" y="4343400"/>
                <a:ext cx="360000" cy="36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s-MX" altLang="es-MX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 flipV="1">
                <a:off x="4038600" y="4724400"/>
                <a:ext cx="76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H="1" flipV="1">
                <a:off x="4800600" y="4724400"/>
                <a:ext cx="152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6030681" y="3577772"/>
              <a:ext cx="1371600" cy="609601"/>
            </a:xfrm>
            <a:prstGeom prst="roundRect">
              <a:avLst>
                <a:gd name="adj" fmla="val 16667"/>
              </a:avLst>
            </a:prstGeom>
            <a:gradFill>
              <a:gsLst>
                <a:gs pos="96460">
                  <a:srgbClr val="9E222B"/>
                </a:gs>
                <a:gs pos="79657">
                  <a:srgbClr val="FF0000"/>
                </a:gs>
                <a:gs pos="43384">
                  <a:srgbClr val="FF0000"/>
                </a:gs>
                <a:gs pos="0">
                  <a:srgbClr val="9E222B"/>
                </a:gs>
                <a:gs pos="83000">
                  <a:srgbClr val="9E222B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s-MX" sz="1400" dirty="0" smtClean="0"/>
                <a:t>Obstacle</a:t>
              </a:r>
              <a:endParaRPr lang="en-GB" altLang="es-MX" sz="1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74580" y="1271689"/>
            <a:ext cx="569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At each point or the grid, there </a:t>
            </a:r>
            <a:r>
              <a:rPr lang="en-GB" sz="2400" dirty="0" smtClean="0"/>
              <a:t>will be a unique force equivalent to the sum of gradients from sources and sinks</a:t>
            </a:r>
            <a:endParaRPr lang="en-US" sz="24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-565233" y="5530080"/>
            <a:ext cx="64177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Local Path Planning Using Virtual Potential Field, Hani Safadi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523017" y="582885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[7]</a:t>
            </a:r>
            <a:endParaRPr lang="es-MX" sz="1400" dirty="0"/>
          </a:p>
        </p:txBody>
      </p:sp>
      <p:sp>
        <p:nvSpPr>
          <p:cNvPr id="2" name="Oval 1"/>
          <p:cNvSpPr/>
          <p:nvPr/>
        </p:nvSpPr>
        <p:spPr>
          <a:xfrm>
            <a:off x="1462216" y="1675385"/>
            <a:ext cx="683740" cy="659027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34032" y="1819394"/>
            <a:ext cx="914400" cy="77435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GOAL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462216" y="3863443"/>
            <a:ext cx="695630" cy="55669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</a:rPr>
              <a:t>Obst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40995" y="2717974"/>
            <a:ext cx="982531" cy="94701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679684" y="3121744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79352" y="2922541"/>
            <a:ext cx="683740" cy="65902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55306" y="3809558"/>
            <a:ext cx="982531" cy="94701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678032" y="4134786"/>
            <a:ext cx="708455" cy="296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686512" y="3290740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2348" y="2952748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039319" y="4279637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8187746" y="4268429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00338" y="3863443"/>
            <a:ext cx="25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Attraction + repulsion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78057" y="4279637"/>
            <a:ext cx="683740" cy="65902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071671" y="3121744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078499" y="3290740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074335" y="2952748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0338" y="3098602"/>
            <a:ext cx="25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Pure Attractive field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555306" y="4904638"/>
            <a:ext cx="982531" cy="9470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flipV="1">
            <a:off x="5992944" y="5352339"/>
            <a:ext cx="1092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064719" y="5321037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flipH="1">
            <a:off x="8213146" y="5309829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625738" y="4904843"/>
            <a:ext cx="25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Attraction + repulsion</a:t>
            </a:r>
            <a:endParaRPr lang="en-US" dirty="0"/>
          </a:p>
        </p:txBody>
      </p:sp>
      <p:cxnSp>
        <p:nvCxnSpPr>
          <p:cNvPr id="56" name="Straight Connector 55"/>
          <p:cNvCxnSpPr>
            <a:stCxn id="2" idx="0"/>
            <a:endCxn id="31" idx="0"/>
          </p:cNvCxnSpPr>
          <p:nvPr/>
        </p:nvCxnSpPr>
        <p:spPr>
          <a:xfrm>
            <a:off x="1804086" y="1675385"/>
            <a:ext cx="4228175" cy="104258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1" idx="4"/>
          </p:cNvCxnSpPr>
          <p:nvPr/>
        </p:nvCxnSpPr>
        <p:spPr>
          <a:xfrm>
            <a:off x="1804086" y="2364493"/>
            <a:ext cx="4228175" cy="13005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0"/>
            <a:endCxn id="37" idx="0"/>
          </p:cNvCxnSpPr>
          <p:nvPr/>
        </p:nvCxnSpPr>
        <p:spPr>
          <a:xfrm>
            <a:off x="2821222" y="2922541"/>
            <a:ext cx="3225350" cy="8870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3" idx="4"/>
            <a:endCxn id="37" idx="4"/>
          </p:cNvCxnSpPr>
          <p:nvPr/>
        </p:nvCxnSpPr>
        <p:spPr>
          <a:xfrm>
            <a:off x="2821222" y="3581568"/>
            <a:ext cx="3225350" cy="11750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5" idx="0"/>
            <a:endCxn id="50" idx="0"/>
          </p:cNvCxnSpPr>
          <p:nvPr/>
        </p:nvCxnSpPr>
        <p:spPr>
          <a:xfrm>
            <a:off x="1319927" y="4279637"/>
            <a:ext cx="4726645" cy="625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5" idx="4"/>
            <a:endCxn id="50" idx="4"/>
          </p:cNvCxnSpPr>
          <p:nvPr/>
        </p:nvCxnSpPr>
        <p:spPr>
          <a:xfrm>
            <a:off x="1319927" y="4938664"/>
            <a:ext cx="4726645" cy="9129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02" y="659027"/>
            <a:ext cx="8596668" cy="1320800"/>
          </a:xfrm>
        </p:spPr>
        <p:txBody>
          <a:bodyPr/>
          <a:lstStyle/>
          <a:p>
            <a:r>
              <a:rPr lang="de-DE" dirty="0" smtClean="0"/>
              <a:t>Solution to local zero: </a:t>
            </a:r>
            <a:endParaRPr lang="en-US" i="1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45" y="1311428"/>
            <a:ext cx="2474263" cy="239571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b="5875"/>
          <a:stretch/>
        </p:blipFill>
        <p:spPr>
          <a:xfrm>
            <a:off x="8787970" y="3361643"/>
            <a:ext cx="2841141" cy="280613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2160589"/>
            <a:ext cx="55587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 smtClean="0"/>
              <a:t>Adding </a:t>
            </a:r>
            <a:r>
              <a:rPr lang="en-US" altLang="en-US" sz="2200" dirty="0"/>
              <a:t>a rotational field around </a:t>
            </a:r>
            <a:r>
              <a:rPr lang="en-US" altLang="en-US" sz="2200" dirty="0" smtClean="0"/>
              <a:t>obstacles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Breaks </a:t>
            </a:r>
            <a:r>
              <a:rPr lang="en-US" altLang="en-US" sz="2200" dirty="0"/>
              <a:t>symmetry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/>
              <a:t>Avoids some local minima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/>
              <a:t>Guides robot around groups of obstacles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A random field gets the robot unstuck.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/>
              <a:t>Avoids some local minima</a:t>
            </a:r>
            <a:r>
              <a:rPr lang="en-US" altLang="en-US" sz="2200" dirty="0" smtClean="0"/>
              <a:t>.</a:t>
            </a:r>
            <a:endParaRPr lang="en-US" alt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8405968" y="582885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[8]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955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103" y="75170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Resulting Robot Trajectory</a:t>
            </a:r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8258" r="21102" b="18960"/>
          <a:stretch/>
        </p:blipFill>
        <p:spPr>
          <a:xfrm>
            <a:off x="6136470" y="1564944"/>
            <a:ext cx="4968852" cy="4396233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" t="5804" r="4932"/>
          <a:stretch/>
        </p:blipFill>
        <p:spPr>
          <a:xfrm>
            <a:off x="689980" y="2341260"/>
            <a:ext cx="4754880" cy="37678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3985" y="1503060"/>
            <a:ext cx="5526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For every point the path will be given from the sum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forces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9679" y="591352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[9]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1890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721</TotalTime>
  <Words>382</Words>
  <Application>Microsoft Office PowerPoint</Application>
  <PresentationFormat>Widescreen</PresentationFormat>
  <Paragraphs>98</Paragraphs>
  <Slides>14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Book Antiqua</vt:lpstr>
      <vt:lpstr>Calibri</vt:lpstr>
      <vt:lpstr>Times</vt:lpstr>
      <vt:lpstr>Times New Roman</vt:lpstr>
      <vt:lpstr>Trebuchet MS</vt:lpstr>
      <vt:lpstr>Wingdings</vt:lpstr>
      <vt:lpstr>Wingdings 3</vt:lpstr>
      <vt:lpstr>Facet</vt:lpstr>
      <vt:lpstr>Construction Site Pedestrian Simulation with Moving Obstacles</vt:lpstr>
      <vt:lpstr>Setting</vt:lpstr>
      <vt:lpstr>Requirements and specifications</vt:lpstr>
      <vt:lpstr>Fixed and Moving Obstacles Concept of safety area</vt:lpstr>
      <vt:lpstr>Research</vt:lpstr>
      <vt:lpstr>Solution proposal: Potential Fields </vt:lpstr>
      <vt:lpstr>Sum of fields</vt:lpstr>
      <vt:lpstr>Solution to local zero: </vt:lpstr>
      <vt:lpstr>Resulting Robot Trajectory</vt:lpstr>
      <vt:lpstr>UML Diagram</vt:lpstr>
      <vt:lpstr>Current status</vt:lpstr>
      <vt:lpstr>Presentazione standard di PowerPoint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Ingrid Irani Ibarra Romero</dc:creator>
  <cp:lastModifiedBy>ga47huv</cp:lastModifiedBy>
  <cp:revision>71</cp:revision>
  <dcterms:created xsi:type="dcterms:W3CDTF">2016-04-19T17:15:03Z</dcterms:created>
  <dcterms:modified xsi:type="dcterms:W3CDTF">2016-05-10T12:31:14Z</dcterms:modified>
</cp:coreProperties>
</file>