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
  </p:notesMasterIdLst>
  <p:handoutMasterIdLst>
    <p:handoutMasterId r:id="rId4"/>
  </p:handoutMasterIdLst>
  <p:sldIdLst>
    <p:sldId id="264" r:id="rId2"/>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51" autoAdjust="0"/>
  </p:normalViewPr>
  <p:slideViewPr>
    <p:cSldViewPr snapToObjects="1">
      <p:cViewPr>
        <p:scale>
          <a:sx n="70" d="100"/>
          <a:sy n="70" d="100"/>
        </p:scale>
        <p:origin x="48" y="-5472"/>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30.11.2021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30.11.2021</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pPr lvl="1"/>
            <a:r>
              <a:rPr lang="de-DE" dirty="0"/>
              <a:t>Abstract</a:t>
            </a:r>
          </a:p>
          <a:p>
            <a:r>
              <a:rPr lang="en-US" dirty="0"/>
              <a:t>A newly developed method for the numerical analysis and simulation of my life is presented. The method is an extension to the </a:t>
            </a:r>
            <a:r>
              <a:rPr lang="en-US" dirty="0" err="1"/>
              <a:t>zp</a:t>
            </a:r>
            <a:r>
              <a:rPr lang="en-US" dirty="0"/>
              <a:t>-Method using a fixed orthogonal cell-grid with unstructured data of mice and bees </a:t>
            </a:r>
          </a:p>
          <a:p>
            <a:pPr lvl="1"/>
            <a:r>
              <a:rPr lang="de-DE" dirty="0"/>
              <a:t>Motivation</a:t>
            </a:r>
          </a:p>
          <a:p>
            <a:r>
              <a:rPr lang="nl-NL" dirty="0"/>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 chirurgiese wonde waar die onoplosbaarheid van kunsvesel of sy ongewens is. Grootskaalse oorplanting van dierweefsel word nie meer as onmoontlik beskou, as die immunologiese hindemis eers oorkom is nie. Hierdie modeme gebruike van dierlike weef el in terapie geskied vandag op rasionele grondslag omdat ons bekend is met die algemeen-geldigheid van fisiologiese beginsels. Oorspronklik het 'fisiologie' slegs gedui op 'n studie of verhandeling oor funksie. In klassieke tye was dit dan ook 'n verhandeling oor die funksie van die aarde en sterrehemel, die se</a:t>
            </a:r>
            <a:endParaRPr lang="de-DE" dirty="0"/>
          </a:p>
          <a:p>
            <a:pPr lvl="1"/>
            <a:r>
              <a:rPr lang="de-DE" dirty="0"/>
              <a:t>How was it before</a:t>
            </a:r>
          </a:p>
          <a:p>
            <a:r>
              <a:rPr lang="nl-NL" dirty="0"/>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a:t>
            </a:r>
          </a:p>
          <a:p>
            <a:endParaRPr lang="nl-NL" dirty="0"/>
          </a:p>
          <a:p>
            <a:endParaRPr lang="nl-NL" dirty="0"/>
          </a:p>
          <a:p>
            <a:r>
              <a:rPr lang="nl-NL" dirty="0"/>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a:t>
            </a:r>
            <a:endParaRPr lang="de-DE" dirty="0"/>
          </a:p>
          <a:p>
            <a:endParaRPr lang="de-DE" dirty="0"/>
          </a:p>
          <a:p>
            <a:pPr lvl="1"/>
            <a:r>
              <a:rPr lang="de-DE" dirty="0"/>
              <a:t>What was achieved </a:t>
            </a:r>
          </a:p>
          <a:p>
            <a:r>
              <a:rPr lang="de-DE" dirty="0"/>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 te gebruik om 'n selfstandige vakgebied aan te dui: 'Primae lineae physiologicae'. Dit was egter Dutrochet wat eerste in definitiewe taal die eenheid van fisiologiese beginsels tussen mens, dier</a:t>
            </a:r>
          </a:p>
          <a:p>
            <a:pPr lvl="1"/>
            <a:r>
              <a:rPr lang="de-DE" dirty="0"/>
              <a:t>Something else</a:t>
            </a:r>
          </a:p>
          <a:p>
            <a:r>
              <a:rPr lang="de-DE" dirty="0"/>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a:t>
            </a:r>
          </a:p>
          <a:p>
            <a:pPr lvl="1"/>
            <a:r>
              <a:rPr lang="de-DE" dirty="0"/>
              <a:t>Conclusions and outlook</a:t>
            </a:r>
          </a:p>
          <a:p>
            <a:r>
              <a:rPr lang="nl-NL" dirty="0"/>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a:t>
            </a:r>
            <a:endParaRPr lang="de-DE" dirty="0"/>
          </a:p>
          <a:p>
            <a:pPr lvl="1"/>
            <a:r>
              <a:rPr lang="de-DE" dirty="0"/>
              <a:t>References</a:t>
            </a:r>
          </a:p>
          <a:p>
            <a:r>
              <a:rPr lang="en-US" dirty="0"/>
              <a:t>[1] Peter P., </a:t>
            </a:r>
            <a:r>
              <a:rPr lang="en-US" dirty="0" err="1"/>
              <a:t>Dunky</a:t>
            </a:r>
            <a:r>
              <a:rPr lang="en-US" dirty="0"/>
              <a:t> AA., Rice E. : Secure Life :  a happy life with elephants and other nice things in Solid Mechanics, Computational Mechanics, Volume 22214, Number -22, Dec. 1980</a:t>
            </a:r>
          </a:p>
          <a:p>
            <a:r>
              <a:rPr lang="en-US" dirty="0"/>
              <a:t>[2] Peter P., </a:t>
            </a:r>
            <a:r>
              <a:rPr lang="en-US" dirty="0" err="1"/>
              <a:t>Dunky</a:t>
            </a:r>
            <a:r>
              <a:rPr lang="en-US" dirty="0"/>
              <a:t> AA., Rice E. : Secure Life :  a happy life with elephants and other nice things in Solid Mechanics, Computational Mechanics, Volume 22214, Number -22, Dec. 1980</a:t>
            </a:r>
          </a:p>
          <a:p>
            <a:r>
              <a:rPr lang="en-US" dirty="0"/>
              <a:t>[3] Peter P., </a:t>
            </a:r>
            <a:r>
              <a:rPr lang="en-US" dirty="0" err="1"/>
              <a:t>Dunky</a:t>
            </a:r>
            <a:r>
              <a:rPr lang="en-US" dirty="0"/>
              <a:t> AA., Rice E. : Secure Life :  a happy life with elephants and other nice things in Solid Mechanics, Computational Mechanics, Volume 22214, Number -22, Dec. 1980</a:t>
            </a:r>
          </a:p>
          <a:p>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lgn="ctr">
              <a:defRPr sz="4800"/>
            </a:lvl1pPr>
          </a:lstStyle>
          <a:p>
            <a:r>
              <a:rPr lang="de-DE" dirty="0"/>
              <a:t>Your Topic</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lgn="ctr">
              <a:buNone/>
              <a:defRPr sz="3500" baseline="0"/>
            </a:lvl1pPr>
          </a:lstStyle>
          <a:p>
            <a:pPr lvl="0"/>
            <a:r>
              <a:rPr lang="de-DE" dirty="0"/>
              <a:t>Student names</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lgn="ctr">
              <a:buNone/>
              <a:defRPr sz="2800" baseline="0"/>
            </a:lvl1pPr>
          </a:lstStyle>
          <a:p>
            <a:pPr lvl="0"/>
            <a:r>
              <a:rPr lang="de-DE" dirty="0"/>
              <a:t>Giovanni Filomeno</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10" name="Titelplatzhalter 1">
            <a:extLst>
              <a:ext uri="{FF2B5EF4-FFF2-40B4-BE49-F238E27FC236}">
                <a16:creationId xmlns:a16="http://schemas.microsoft.com/office/drawing/2014/main" id="{D4CA4934-D7A2-442B-A8F9-562846D0BAD2}"/>
              </a:ext>
            </a:extLst>
          </p:cNvPr>
          <p:cNvSpPr txBox="1">
            <a:spLocks/>
          </p:cNvSpPr>
          <p:nvPr userDrawn="1"/>
        </p:nvSpPr>
        <p:spPr>
          <a:xfrm>
            <a:off x="2751085" y="830090"/>
            <a:ext cx="13790104"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Chair for XYZ and Company XYZ</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Department of Civil, Geo and Environmental Engineering</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p>
        </p:txBody>
      </p:sp>
      <p:sp>
        <p:nvSpPr>
          <p:cNvPr id="2" name="Rectangle 1">
            <a:extLst>
              <a:ext uri="{FF2B5EF4-FFF2-40B4-BE49-F238E27FC236}">
                <a16:creationId xmlns:a16="http://schemas.microsoft.com/office/drawing/2014/main" id="{25C2BFF2-9B5A-4C71-B256-9EE9DE29193C}"/>
              </a:ext>
            </a:extLst>
          </p:cNvPr>
          <p:cNvSpPr/>
          <p:nvPr userDrawn="1"/>
        </p:nvSpPr>
        <p:spPr>
          <a:xfrm>
            <a:off x="966545" y="630438"/>
            <a:ext cx="1565518" cy="1313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B262CE0-FDE5-4366-89D0-57F94925A861}"/>
              </a:ext>
            </a:extLst>
          </p:cNvPr>
          <p:cNvSpPr txBox="1"/>
          <p:nvPr userDrawn="1"/>
        </p:nvSpPr>
        <p:spPr>
          <a:xfrm>
            <a:off x="966544" y="996335"/>
            <a:ext cx="2901204" cy="461665"/>
          </a:xfrm>
          <a:prstGeom prst="rect">
            <a:avLst/>
          </a:prstGeom>
          <a:noFill/>
        </p:spPr>
        <p:txBody>
          <a:bodyPr wrap="square" rtlCol="0">
            <a:spAutoFit/>
          </a:bodyPr>
          <a:lstStyle/>
          <a:p>
            <a:r>
              <a:rPr kumimoji="0" lang="en-US" sz="2400" b="0" i="0" u="none" strike="noStrike" kern="1200" cap="none" spc="0" normalizeH="0" baseline="0" dirty="0">
                <a:ln>
                  <a:noFill/>
                </a:ln>
                <a:solidFill>
                  <a:srgbClr val="0071BB"/>
                </a:solidFill>
                <a:effectLst/>
                <a:uLnTx/>
                <a:uFillTx/>
                <a:latin typeface="Arial"/>
                <a:ea typeface="+mj-ea"/>
                <a:cs typeface="Arial" pitchFamily="34" charset="0"/>
              </a:rPr>
              <a:t>Logo here</a:t>
            </a:r>
          </a:p>
        </p:txBody>
      </p:sp>
    </p:spTree>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C95DC2C-4203-4049-887D-BCDB91235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243" y="17246600"/>
            <a:ext cx="13313409" cy="3216532"/>
          </a:xfrm>
          <a:prstGeom prst="rect">
            <a:avLst/>
          </a:prstGeom>
        </p:spPr>
      </p:pic>
      <p:sp>
        <p:nvSpPr>
          <p:cNvPr id="2" name="Subtitle 1">
            <a:extLst>
              <a:ext uri="{FF2B5EF4-FFF2-40B4-BE49-F238E27FC236}">
                <a16:creationId xmlns:a16="http://schemas.microsoft.com/office/drawing/2014/main" id="{47E28F7A-6B73-4E43-A41D-DE1D517FDA9C}"/>
              </a:ext>
            </a:extLst>
          </p:cNvPr>
          <p:cNvSpPr>
            <a:spLocks noGrp="1"/>
          </p:cNvSpPr>
          <p:nvPr>
            <p:ph type="subTitle" idx="1"/>
          </p:nvPr>
        </p:nvSpPr>
        <p:spPr>
          <a:xfrm>
            <a:off x="972000" y="4826000"/>
            <a:ext cx="13119243" cy="12020491"/>
          </a:xfrm>
        </p:spPr>
        <p:txBody>
          <a:bodyPr numCol="2">
            <a:noAutofit/>
          </a:bodyPr>
          <a:lstStyle/>
          <a:p>
            <a:pPr lvl="1" algn="just"/>
            <a:r>
              <a:rPr lang="de-DE" dirty="0"/>
              <a:t>Abstract</a:t>
            </a:r>
          </a:p>
          <a:p>
            <a:pPr algn="just"/>
            <a:r>
              <a:rPr lang="en-US" dirty="0"/>
              <a:t>An efficient algorithm based on population-based optimization (Evolutionary Algorithm) for positioning a transmission assembly comprised of a gearbox and associated electrical components in a constrained assembly space was developed.</a:t>
            </a:r>
          </a:p>
          <a:p>
            <a:pPr lvl="1" algn="just"/>
            <a:r>
              <a:rPr lang="de-DE" dirty="0"/>
              <a:t>Methodology</a:t>
            </a:r>
          </a:p>
          <a:p>
            <a:pPr algn="just">
              <a:spcAft>
                <a:spcPts val="1200"/>
              </a:spcAft>
            </a:pPr>
            <a:r>
              <a:rPr lang="nl-NL" dirty="0"/>
              <a:t>The design of the transmission assembly consists of different components interacting with each other including the gearbox assembly and the electrical components, which work in close proximity. The algorithm read the components’ STL files and prepared them for the Evolutionary Algorithm by positioning them in space. The main functional objective was to minimize the distance between the electrical components (IGBT, Control Board, Capacitor, EMI-filter) individually and place them close to the electric motor. The cable length and the total  bounded volume are minima. </a:t>
            </a:r>
          </a:p>
          <a:p>
            <a:pPr algn="just">
              <a:spcAft>
                <a:spcPts val="1200"/>
              </a:spcAft>
            </a:pPr>
            <a:r>
              <a:rPr lang="nl-NL" dirty="0"/>
              <a:t>Evolutionary Algorithms are a class of population-based optimization approaches based on biological evolution mechanisms such as selection, crossover and mutation. A generation of population consisting of a set of individuals/ designs undergo the above-mentioned processes to generate a new generation of designs. The initial population of designs was generated by random placement of components in the assembly space.</a:t>
            </a:r>
          </a:p>
          <a:p>
            <a:pPr algn="just">
              <a:spcAft>
                <a:spcPts val="1200"/>
              </a:spcAft>
            </a:pPr>
            <a:r>
              <a:rPr lang="nl-NL" dirty="0"/>
              <a:t>The fitness function evaluated each design of a generation and calculated the fitness value that determined the design’s quality. The fitness function consisted of the parameters to be minimized, i.e., distances between components, cable length, and a penalty factor accounting for constraint violations such as collisions. </a:t>
            </a:r>
            <a:r>
              <a:rPr lang="en-US" b="0" i="0" dirty="0">
                <a:solidFill>
                  <a:srgbClr val="0E101A"/>
                </a:solidFill>
                <a:effectLst/>
              </a:rPr>
              <a:t>Designs were selected, mixed, and mutated to generate the next generation based on the fitness values. The fitnesses were re-evaluated, and the process was repeated until the prescribed number of generations.</a:t>
            </a:r>
            <a:endParaRPr lang="de-DE" dirty="0"/>
          </a:p>
          <a:p>
            <a:pPr lvl="1" algn="just"/>
            <a:r>
              <a:rPr lang="de-DE" dirty="0"/>
              <a:t>Results and Conclusion</a:t>
            </a:r>
          </a:p>
          <a:p>
            <a:pPr lvl="1" algn="just">
              <a:spcAft>
                <a:spcPts val="2300"/>
              </a:spcAft>
            </a:pPr>
            <a:r>
              <a:rPr lang="de-DE" b="0" dirty="0"/>
              <a:t>After the algorithm goes through the optimization process in the defined number of iterations, the components are shown in their new positions, which the individual defines in the last generation with the lowest fitness value. Figure 2(a) and Figure 3(a) show the optimal solution of the positioning objective.</a:t>
            </a:r>
          </a:p>
          <a:p>
            <a:pPr lvl="1" algn="just">
              <a:spcAft>
                <a:spcPts val="1200"/>
              </a:spcAft>
            </a:pPr>
            <a:r>
              <a:rPr lang="de-DE" b="0" dirty="0"/>
              <a:t>Figure 2(b) and Figure 3(b) show the average fitness of the individuals in a generation. As the algorithm progresses, the average fitness decreases, indicating that more and more individuals move towards optimal solutions.</a:t>
            </a: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spcAft>
                <a:spcPts val="1200"/>
              </a:spcAft>
            </a:pPr>
            <a:endParaRPr lang="de-DE" dirty="0"/>
          </a:p>
          <a:p>
            <a:pPr algn="just"/>
            <a:endParaRPr lang="de-DE" dirty="0"/>
          </a:p>
          <a:p>
            <a:pPr algn="just"/>
            <a:endParaRPr lang="de-DE" dirty="0"/>
          </a:p>
          <a:p>
            <a:pPr algn="just"/>
            <a:endParaRPr lang="de-DE" dirty="0"/>
          </a:p>
          <a:p>
            <a:pPr algn="just"/>
            <a:endParaRPr lang="de-DE" dirty="0"/>
          </a:p>
          <a:p>
            <a:pPr algn="just"/>
            <a:endParaRPr lang="de-DE" dirty="0"/>
          </a:p>
          <a:p>
            <a:pPr algn="just">
              <a:spcAft>
                <a:spcPts val="3600"/>
              </a:spcAft>
            </a:pPr>
            <a:endParaRPr lang="de-DE" sz="2000" dirty="0"/>
          </a:p>
          <a:p>
            <a:pPr lvl="1" algn="just"/>
            <a:r>
              <a:rPr lang="de-DE" dirty="0"/>
              <a:t>References</a:t>
            </a:r>
          </a:p>
          <a:p>
            <a:pPr marL="354013" indent="-354013" algn="just">
              <a:spcAft>
                <a:spcPts val="600"/>
              </a:spcAft>
            </a:pPr>
            <a:r>
              <a:rPr lang="en-US" dirty="0"/>
              <a:t>[1] </a:t>
            </a:r>
            <a:r>
              <a:rPr lang="en-IN" b="0" i="0" dirty="0">
                <a:solidFill>
                  <a:srgbClr val="222222"/>
                </a:solidFill>
                <a:effectLst/>
                <a:latin typeface="Arial" panose="020B0604020202020204" pitchFamily="34" charset="0"/>
              </a:rPr>
              <a:t>Bonisoli, E., Velardocchia, M., Moos, S., Tornincasa, S., &amp; Galvagno, E. (2010). </a:t>
            </a:r>
            <a:r>
              <a:rPr lang="en-IN" b="0" i="1" dirty="0">
                <a:solidFill>
                  <a:srgbClr val="222222"/>
                </a:solidFill>
                <a:effectLst/>
                <a:latin typeface="Arial" panose="020B0604020202020204" pitchFamily="34" charset="0"/>
              </a:rPr>
              <a:t>Gearbox Design by means of Genetic Algorithm and CAD/CAE Methodologies</a:t>
            </a:r>
            <a:r>
              <a:rPr lang="en-IN" b="0" i="0" dirty="0">
                <a:solidFill>
                  <a:srgbClr val="222222"/>
                </a:solidFill>
                <a:effectLst/>
                <a:latin typeface="Arial" panose="020B0604020202020204" pitchFamily="34" charset="0"/>
              </a:rPr>
              <a:t> (No. 2010-01-0895). SAE Technical Paper.</a:t>
            </a:r>
            <a:endParaRPr lang="en-US" dirty="0"/>
          </a:p>
          <a:p>
            <a:pPr marL="354013" indent="-354013" algn="just">
              <a:spcAft>
                <a:spcPts val="600"/>
              </a:spcAft>
            </a:pPr>
            <a:r>
              <a:rPr lang="en-US" dirty="0"/>
              <a:t>[2] </a:t>
            </a:r>
            <a:r>
              <a:rPr lang="en-US" b="0" i="0" dirty="0">
                <a:solidFill>
                  <a:srgbClr val="222222"/>
                </a:solidFill>
                <a:effectLst/>
                <a:latin typeface="Arial" panose="020B0604020202020204" pitchFamily="34" charset="0"/>
              </a:rPr>
              <a:t>Lyu, N., &amp; Saitou, K. (2005). Topology optimization of multicomponent beam structure via decomposition-based assembly synthesis. </a:t>
            </a:r>
            <a:r>
              <a:rPr lang="en-US" b="0" i="1" dirty="0">
                <a:solidFill>
                  <a:srgbClr val="222222"/>
                </a:solidFill>
                <a:effectLst/>
                <a:latin typeface="Arial" panose="020B0604020202020204" pitchFamily="34" charset="0"/>
              </a:rPr>
              <a:t>J. Mech. Des.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127</a:t>
            </a:r>
            <a:r>
              <a:rPr lang="en-US" b="0" i="0" dirty="0">
                <a:solidFill>
                  <a:srgbClr val="222222"/>
                </a:solidFill>
                <a:effectLst/>
                <a:latin typeface="Arial" panose="020B0604020202020204" pitchFamily="34" charset="0"/>
              </a:rPr>
              <a:t>(2), 170-183.</a:t>
            </a:r>
            <a:endParaRPr lang="en-US" dirty="0"/>
          </a:p>
          <a:p>
            <a:pPr marL="354013" indent="-354013" algn="just">
              <a:spcAft>
                <a:spcPts val="600"/>
              </a:spcAft>
            </a:pPr>
            <a:r>
              <a:rPr lang="en-US" dirty="0"/>
              <a:t>[3] </a:t>
            </a:r>
            <a:r>
              <a:rPr lang="en-US" b="0" i="0" dirty="0">
                <a:solidFill>
                  <a:srgbClr val="222222"/>
                </a:solidFill>
                <a:effectLst/>
                <a:latin typeface="Arial" panose="020B0604020202020204" pitchFamily="34" charset="0"/>
              </a:rPr>
              <a:t>Li, P., &amp; Shen, Z. (2019, November). 3D line matching model and optimization for rigid pipeline assembly. In </a:t>
            </a:r>
            <a:r>
              <a:rPr lang="en-US" b="0" i="1" dirty="0">
                <a:solidFill>
                  <a:srgbClr val="222222"/>
                </a:solidFill>
                <a:effectLst/>
                <a:latin typeface="Arial" panose="020B0604020202020204" pitchFamily="34" charset="0"/>
              </a:rPr>
              <a:t>IOP Conference Series: Earth and Environmental Science</a:t>
            </a:r>
            <a:r>
              <a:rPr lang="en-US" b="0" i="0" dirty="0">
                <a:solidFill>
                  <a:srgbClr val="222222"/>
                </a:solidFill>
                <a:effectLst/>
                <a:latin typeface="Arial" panose="020B0604020202020204" pitchFamily="34" charset="0"/>
              </a:rPr>
              <a:t> (Vol. 384, No. 1, p. 012104). IOP Publishing.</a:t>
            </a:r>
            <a:endParaRPr lang="en-US" dirty="0"/>
          </a:p>
          <a:p>
            <a:pPr algn="just"/>
            <a:endParaRPr lang="de-DE" dirty="0"/>
          </a:p>
        </p:txBody>
      </p:sp>
      <p:sp>
        <p:nvSpPr>
          <p:cNvPr id="3" name="Title 2">
            <a:extLst>
              <a:ext uri="{FF2B5EF4-FFF2-40B4-BE49-F238E27FC236}">
                <a16:creationId xmlns:a16="http://schemas.microsoft.com/office/drawing/2014/main" id="{6DBC54D0-ADB7-49E6-B7DC-8F3FCBDBC230}"/>
              </a:ext>
            </a:extLst>
          </p:cNvPr>
          <p:cNvSpPr>
            <a:spLocks noGrp="1"/>
          </p:cNvSpPr>
          <p:nvPr>
            <p:ph type="title"/>
          </p:nvPr>
        </p:nvSpPr>
        <p:spPr>
          <a:xfrm>
            <a:off x="-1" y="2185315"/>
            <a:ext cx="15122525" cy="1590318"/>
          </a:xfrm>
        </p:spPr>
        <p:txBody>
          <a:bodyPr/>
          <a:lstStyle/>
          <a:p>
            <a:r>
              <a:rPr lang="en-US" sz="4400" dirty="0"/>
              <a:t>3D Box Topology Optimization with Constrained Space</a:t>
            </a:r>
            <a:r>
              <a:rPr lang="en-US" sz="4000" dirty="0"/>
              <a:t> </a:t>
            </a:r>
            <a:br>
              <a:rPr lang="en-US" dirty="0"/>
            </a:br>
            <a:r>
              <a:rPr lang="en-US" sz="3400" dirty="0"/>
              <a:t>Software Lab Project 2021</a:t>
            </a:r>
          </a:p>
        </p:txBody>
      </p:sp>
      <p:sp>
        <p:nvSpPr>
          <p:cNvPr id="4" name="Text Placeholder 3">
            <a:extLst>
              <a:ext uri="{FF2B5EF4-FFF2-40B4-BE49-F238E27FC236}">
                <a16:creationId xmlns:a16="http://schemas.microsoft.com/office/drawing/2014/main" id="{D7B52C5B-175A-47F5-B04E-07E0890C63EF}"/>
              </a:ext>
            </a:extLst>
          </p:cNvPr>
          <p:cNvSpPr>
            <a:spLocks noGrp="1"/>
          </p:cNvSpPr>
          <p:nvPr>
            <p:ph type="body" sz="quarter" idx="15"/>
          </p:nvPr>
        </p:nvSpPr>
        <p:spPr>
          <a:xfrm>
            <a:off x="931862" y="3617409"/>
            <a:ext cx="13176000" cy="359706"/>
          </a:xfrm>
        </p:spPr>
        <p:txBody>
          <a:bodyPr/>
          <a:lstStyle/>
          <a:p>
            <a:r>
              <a:rPr lang="en-US" sz="3200" dirty="0"/>
              <a:t>Ansari, Talhah; Dawod, Ahmed; Rueda Arreguin, Luis Dario</a:t>
            </a:r>
          </a:p>
        </p:txBody>
      </p:sp>
      <p:sp>
        <p:nvSpPr>
          <p:cNvPr id="5" name="Text Placeholder 4">
            <a:extLst>
              <a:ext uri="{FF2B5EF4-FFF2-40B4-BE49-F238E27FC236}">
                <a16:creationId xmlns:a16="http://schemas.microsoft.com/office/drawing/2014/main" id="{5A5A336C-25C1-406D-9E2E-FFEDF4B53345}"/>
              </a:ext>
            </a:extLst>
          </p:cNvPr>
          <p:cNvSpPr>
            <a:spLocks noGrp="1"/>
          </p:cNvSpPr>
          <p:nvPr>
            <p:ph type="body" sz="quarter" idx="20"/>
          </p:nvPr>
        </p:nvSpPr>
        <p:spPr>
          <a:xfrm>
            <a:off x="972000" y="4138918"/>
            <a:ext cx="13176000" cy="359706"/>
          </a:xfrm>
        </p:spPr>
        <p:txBody>
          <a:bodyPr/>
          <a:lstStyle/>
          <a:p>
            <a:r>
              <a:rPr lang="en-US" dirty="0"/>
              <a:t>Supervisors: Filomeno, Giovanni; Alsayed-Ahmad, Moustafa</a:t>
            </a:r>
          </a:p>
        </p:txBody>
      </p:sp>
      <p:sp>
        <p:nvSpPr>
          <p:cNvPr id="10" name="TextBox 9">
            <a:extLst>
              <a:ext uri="{FF2B5EF4-FFF2-40B4-BE49-F238E27FC236}">
                <a16:creationId xmlns:a16="http://schemas.microsoft.com/office/drawing/2014/main" id="{A8038B59-4729-4E02-B6F1-B835982CD83D}"/>
              </a:ext>
            </a:extLst>
          </p:cNvPr>
          <p:cNvSpPr txBox="1"/>
          <p:nvPr/>
        </p:nvSpPr>
        <p:spPr>
          <a:xfrm>
            <a:off x="2608262" y="787400"/>
            <a:ext cx="8049079" cy="1200329"/>
          </a:xfrm>
          <a:prstGeom prst="rect">
            <a:avLst/>
          </a:prstGeom>
          <a:solidFill>
            <a:schemeClr val="bg1"/>
          </a:solidFill>
        </p:spPr>
        <p:txBody>
          <a:bodyPr wrap="square" rtlCol="0">
            <a:spAutoFit/>
          </a:bodyPr>
          <a:lstStyle/>
          <a:p>
            <a:r>
              <a:rPr lang="en-US" sz="2400" b="0" i="0" dirty="0">
                <a:solidFill>
                  <a:srgbClr val="3070B3"/>
                </a:solidFill>
                <a:effectLst/>
                <a:latin typeface="Helvetica Neue"/>
              </a:rPr>
              <a:t>Chair of Computational Modeling and Simulation</a:t>
            </a:r>
            <a:br>
              <a:rPr lang="en-US" sz="2400" dirty="0"/>
            </a:br>
            <a:r>
              <a:rPr lang="en-US" sz="2400" b="0" i="0" dirty="0">
                <a:solidFill>
                  <a:srgbClr val="3070B3"/>
                </a:solidFill>
                <a:effectLst/>
                <a:latin typeface="Helvetica Neue"/>
              </a:rPr>
              <a:t>TUM School of Engineering and Design</a:t>
            </a:r>
            <a:br>
              <a:rPr lang="en-US" sz="2400" dirty="0"/>
            </a:br>
            <a:r>
              <a:rPr lang="en-US" sz="2400" b="0" i="0" dirty="0">
                <a:solidFill>
                  <a:srgbClr val="3070B3"/>
                </a:solidFill>
                <a:effectLst/>
                <a:latin typeface="Helvetica Neue"/>
              </a:rPr>
              <a:t>Technical University of Munich</a:t>
            </a:r>
            <a:endParaRPr lang="en-IN" sz="2400" dirty="0"/>
          </a:p>
        </p:txBody>
      </p:sp>
      <p:pic>
        <p:nvPicPr>
          <p:cNvPr id="12" name="Picture 11">
            <a:extLst>
              <a:ext uri="{FF2B5EF4-FFF2-40B4-BE49-F238E27FC236}">
                <a16:creationId xmlns:a16="http://schemas.microsoft.com/office/drawing/2014/main" id="{04718F3B-81DD-46FA-9FCE-84B919FACDB9}"/>
              </a:ext>
            </a:extLst>
          </p:cNvPr>
          <p:cNvPicPr>
            <a:picLocks noChangeAspect="1"/>
          </p:cNvPicPr>
          <p:nvPr/>
        </p:nvPicPr>
        <p:blipFill rotWithShape="1">
          <a:blip r:embed="rId3">
            <a:extLst>
              <a:ext uri="{28A0092B-C50C-407E-A947-70E740481C1C}">
                <a14:useLocalDpi xmlns:a14="http://schemas.microsoft.com/office/drawing/2010/main" val="0"/>
              </a:ext>
            </a:extLst>
          </a:blip>
          <a:srcRect l="61713" t="32425" r="25402" b="48073"/>
          <a:stretch/>
        </p:blipFill>
        <p:spPr>
          <a:xfrm>
            <a:off x="779462" y="588685"/>
            <a:ext cx="1852686" cy="1576618"/>
          </a:xfrm>
          <a:prstGeom prst="rect">
            <a:avLst/>
          </a:prstGeom>
        </p:spPr>
      </p:pic>
      <p:pic>
        <p:nvPicPr>
          <p:cNvPr id="26" name="Content Placeholder 6">
            <a:extLst>
              <a:ext uri="{FF2B5EF4-FFF2-40B4-BE49-F238E27FC236}">
                <a16:creationId xmlns:a16="http://schemas.microsoft.com/office/drawing/2014/main" id="{3A4C5326-4C3E-463A-8B04-E16AAEA80607}"/>
              </a:ext>
            </a:extLst>
          </p:cNvPr>
          <p:cNvPicPr>
            <a:picLocks noChangeAspect="1"/>
          </p:cNvPicPr>
          <p:nvPr/>
        </p:nvPicPr>
        <p:blipFill rotWithShape="1">
          <a:blip r:embed="rId4"/>
          <a:srcRect l="8271" t="4375" r="7644" b="7153"/>
          <a:stretch/>
        </p:blipFill>
        <p:spPr>
          <a:xfrm>
            <a:off x="9438323" y="939800"/>
            <a:ext cx="2771139" cy="919964"/>
          </a:xfrm>
          <a:prstGeom prst="rect">
            <a:avLst/>
          </a:prstGeom>
          <a:noFill/>
          <a:ln w="9525">
            <a:noFill/>
            <a:miter lim="800000"/>
            <a:headEnd/>
            <a:tailEnd/>
          </a:ln>
        </p:spPr>
      </p:pic>
      <p:sp>
        <p:nvSpPr>
          <p:cNvPr id="33" name="TextBox 32">
            <a:extLst>
              <a:ext uri="{FF2B5EF4-FFF2-40B4-BE49-F238E27FC236}">
                <a16:creationId xmlns:a16="http://schemas.microsoft.com/office/drawing/2014/main" id="{4D0E3C53-BCDA-4C0F-81C9-9AB5971B1079}"/>
              </a:ext>
            </a:extLst>
          </p:cNvPr>
          <p:cNvSpPr txBox="1"/>
          <p:nvPr/>
        </p:nvSpPr>
        <p:spPr>
          <a:xfrm>
            <a:off x="6121290" y="20489446"/>
            <a:ext cx="2820662"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Figure 1: Algorithm structure </a:t>
            </a:r>
          </a:p>
        </p:txBody>
      </p:sp>
      <p:sp>
        <p:nvSpPr>
          <p:cNvPr id="22" name="TextBox 21">
            <a:extLst>
              <a:ext uri="{FF2B5EF4-FFF2-40B4-BE49-F238E27FC236}">
                <a16:creationId xmlns:a16="http://schemas.microsoft.com/office/drawing/2014/main" id="{5106EC72-3506-441F-96B0-74DF4120470F}"/>
              </a:ext>
            </a:extLst>
          </p:cNvPr>
          <p:cNvSpPr txBox="1"/>
          <p:nvPr/>
        </p:nvSpPr>
        <p:spPr>
          <a:xfrm>
            <a:off x="7789862" y="12565107"/>
            <a:ext cx="6354590" cy="584775"/>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Figure 3: Results of the algorithm on Bauraum configuration 2; Population=500, Generations=20 </a:t>
            </a:r>
          </a:p>
        </p:txBody>
      </p:sp>
      <p:sp>
        <p:nvSpPr>
          <p:cNvPr id="27" name="TextBox 26">
            <a:extLst>
              <a:ext uri="{FF2B5EF4-FFF2-40B4-BE49-F238E27FC236}">
                <a16:creationId xmlns:a16="http://schemas.microsoft.com/office/drawing/2014/main" id="{B6CB9EED-4E97-4E2C-B903-93479D82C398}"/>
              </a:ext>
            </a:extLst>
          </p:cNvPr>
          <p:cNvSpPr txBox="1"/>
          <p:nvPr/>
        </p:nvSpPr>
        <p:spPr>
          <a:xfrm>
            <a:off x="7789862" y="8958882"/>
            <a:ext cx="6354590" cy="584775"/>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Figure 2: Results of the algorithm on Bauraum configuration 1; Population=100, Generations=20 </a:t>
            </a:r>
          </a:p>
        </p:txBody>
      </p:sp>
      <p:pic>
        <p:nvPicPr>
          <p:cNvPr id="28" name="Picture 27">
            <a:extLst>
              <a:ext uri="{FF2B5EF4-FFF2-40B4-BE49-F238E27FC236}">
                <a16:creationId xmlns:a16="http://schemas.microsoft.com/office/drawing/2014/main" id="{63AED5C2-0EEB-4055-976F-CA9A4272A566}"/>
              </a:ext>
            </a:extLst>
          </p:cNvPr>
          <p:cNvPicPr>
            <a:picLocks noChangeAspect="1"/>
          </p:cNvPicPr>
          <p:nvPr/>
        </p:nvPicPr>
        <p:blipFill rotWithShape="1">
          <a:blip r:embed="rId5"/>
          <a:srcRect l="7656" t="1380" r="7054" b="3243"/>
          <a:stretch/>
        </p:blipFill>
        <p:spPr>
          <a:xfrm>
            <a:off x="8024978" y="9750755"/>
            <a:ext cx="2886145" cy="2420637"/>
          </a:xfrm>
          <a:prstGeom prst="rect">
            <a:avLst/>
          </a:prstGeom>
          <a:ln>
            <a:noFill/>
          </a:ln>
        </p:spPr>
      </p:pic>
      <p:pic>
        <p:nvPicPr>
          <p:cNvPr id="29" name="Picture 28">
            <a:extLst>
              <a:ext uri="{FF2B5EF4-FFF2-40B4-BE49-F238E27FC236}">
                <a16:creationId xmlns:a16="http://schemas.microsoft.com/office/drawing/2014/main" id="{08DAC353-96EE-4D90-9414-C35F63B35C21}"/>
              </a:ext>
            </a:extLst>
          </p:cNvPr>
          <p:cNvPicPr>
            <a:picLocks noChangeAspect="1"/>
          </p:cNvPicPr>
          <p:nvPr/>
        </p:nvPicPr>
        <p:blipFill rotWithShape="1">
          <a:blip r:embed="rId6"/>
          <a:srcRect l="8260" r="6920" b="5031"/>
          <a:stretch/>
        </p:blipFill>
        <p:spPr>
          <a:xfrm>
            <a:off x="8016441" y="6182595"/>
            <a:ext cx="2877043" cy="2415970"/>
          </a:xfrm>
          <a:prstGeom prst="rect">
            <a:avLst/>
          </a:prstGeom>
          <a:ln>
            <a:noFill/>
          </a:ln>
        </p:spPr>
      </p:pic>
      <p:pic>
        <p:nvPicPr>
          <p:cNvPr id="30" name="Picture 29">
            <a:extLst>
              <a:ext uri="{FF2B5EF4-FFF2-40B4-BE49-F238E27FC236}">
                <a16:creationId xmlns:a16="http://schemas.microsoft.com/office/drawing/2014/main" id="{52DBD5DB-88C4-4B6D-8477-27F6DF292A50}"/>
              </a:ext>
            </a:extLst>
          </p:cNvPr>
          <p:cNvPicPr>
            <a:picLocks noChangeAspect="1"/>
          </p:cNvPicPr>
          <p:nvPr/>
        </p:nvPicPr>
        <p:blipFill>
          <a:blip r:embed="rId7"/>
          <a:stretch>
            <a:fillRect/>
          </a:stretch>
        </p:blipFill>
        <p:spPr>
          <a:xfrm>
            <a:off x="10799875" y="6185556"/>
            <a:ext cx="3291368" cy="2468526"/>
          </a:xfrm>
          <a:prstGeom prst="rect">
            <a:avLst/>
          </a:prstGeom>
          <a:ln>
            <a:noFill/>
          </a:ln>
        </p:spPr>
      </p:pic>
      <p:pic>
        <p:nvPicPr>
          <p:cNvPr id="31" name="Picture 30">
            <a:extLst>
              <a:ext uri="{FF2B5EF4-FFF2-40B4-BE49-F238E27FC236}">
                <a16:creationId xmlns:a16="http://schemas.microsoft.com/office/drawing/2014/main" id="{DF819FD5-F0D4-4941-AE8B-3AEEF236DA24}"/>
              </a:ext>
            </a:extLst>
          </p:cNvPr>
          <p:cNvPicPr>
            <a:picLocks noChangeAspect="1"/>
          </p:cNvPicPr>
          <p:nvPr/>
        </p:nvPicPr>
        <p:blipFill>
          <a:blip r:embed="rId8"/>
          <a:stretch>
            <a:fillRect/>
          </a:stretch>
        </p:blipFill>
        <p:spPr>
          <a:xfrm>
            <a:off x="10805022" y="9706698"/>
            <a:ext cx="3382811" cy="2537109"/>
          </a:xfrm>
          <a:prstGeom prst="rect">
            <a:avLst/>
          </a:prstGeom>
          <a:ln>
            <a:noFill/>
          </a:ln>
        </p:spPr>
      </p:pic>
      <p:sp>
        <p:nvSpPr>
          <p:cNvPr id="32" name="TextBox 31">
            <a:extLst>
              <a:ext uri="{FF2B5EF4-FFF2-40B4-BE49-F238E27FC236}">
                <a16:creationId xmlns:a16="http://schemas.microsoft.com/office/drawing/2014/main" id="{7D1147F7-1440-420B-AB2F-CAD1E82A2074}"/>
              </a:ext>
            </a:extLst>
          </p:cNvPr>
          <p:cNvSpPr txBox="1"/>
          <p:nvPr/>
        </p:nvSpPr>
        <p:spPr>
          <a:xfrm>
            <a:off x="8016441" y="8654082"/>
            <a:ext cx="2894682"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(a) Components configuration</a:t>
            </a:r>
          </a:p>
        </p:txBody>
      </p:sp>
      <p:sp>
        <p:nvSpPr>
          <p:cNvPr id="34" name="TextBox 33">
            <a:extLst>
              <a:ext uri="{FF2B5EF4-FFF2-40B4-BE49-F238E27FC236}">
                <a16:creationId xmlns:a16="http://schemas.microsoft.com/office/drawing/2014/main" id="{0732DA94-F3AC-46A7-8D51-B1D3AC9BE310}"/>
              </a:ext>
            </a:extLst>
          </p:cNvPr>
          <p:cNvSpPr txBox="1"/>
          <p:nvPr/>
        </p:nvSpPr>
        <p:spPr>
          <a:xfrm>
            <a:off x="10914062" y="8654082"/>
            <a:ext cx="3048000"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(b) Mean fitness vs generation</a:t>
            </a:r>
          </a:p>
        </p:txBody>
      </p:sp>
      <p:sp>
        <p:nvSpPr>
          <p:cNvPr id="35" name="TextBox 34">
            <a:extLst>
              <a:ext uri="{FF2B5EF4-FFF2-40B4-BE49-F238E27FC236}">
                <a16:creationId xmlns:a16="http://schemas.microsoft.com/office/drawing/2014/main" id="{6D9FB3B0-0354-4FF7-9903-60002D7DFE76}"/>
              </a:ext>
            </a:extLst>
          </p:cNvPr>
          <p:cNvSpPr txBox="1"/>
          <p:nvPr/>
        </p:nvSpPr>
        <p:spPr>
          <a:xfrm>
            <a:off x="8018462" y="12277928"/>
            <a:ext cx="2894682"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(a) Components configuration</a:t>
            </a:r>
          </a:p>
        </p:txBody>
      </p:sp>
      <p:sp>
        <p:nvSpPr>
          <p:cNvPr id="36" name="TextBox 35">
            <a:extLst>
              <a:ext uri="{FF2B5EF4-FFF2-40B4-BE49-F238E27FC236}">
                <a16:creationId xmlns:a16="http://schemas.microsoft.com/office/drawing/2014/main" id="{060C9F06-9DAE-411C-AFEE-D345DFA492CD}"/>
              </a:ext>
            </a:extLst>
          </p:cNvPr>
          <p:cNvSpPr txBox="1"/>
          <p:nvPr/>
        </p:nvSpPr>
        <p:spPr>
          <a:xfrm>
            <a:off x="10916083" y="12277928"/>
            <a:ext cx="3048000" cy="338554"/>
          </a:xfrm>
          <a:prstGeom prst="rect">
            <a:avLst/>
          </a:prstGeom>
          <a:noFill/>
        </p:spPr>
        <p:txBody>
          <a:bodyPr wrap="square" rtlCol="0">
            <a:spAutoFit/>
          </a:bodyPr>
          <a:lstStyle/>
          <a:p>
            <a:pPr algn="ctr"/>
            <a:r>
              <a:rPr lang="en-IN" sz="1600" dirty="0">
                <a:latin typeface="Arial" panose="020B0604020202020204" pitchFamily="34" charset="0"/>
                <a:cs typeface="Arial" panose="020B0604020202020204" pitchFamily="34" charset="0"/>
              </a:rPr>
              <a:t>(b) Mean fitness vs generation</a:t>
            </a:r>
          </a:p>
        </p:txBody>
      </p:sp>
    </p:spTree>
    <p:extLst>
      <p:ext uri="{BB962C8B-B14F-4D97-AF65-F5344CB8AC3E}">
        <p14:creationId xmlns:p14="http://schemas.microsoft.com/office/powerpoint/2010/main" val="2296250643"/>
      </p:ext>
    </p:extLst>
  </p:cSld>
  <p:clrMapOvr>
    <a:masterClrMapping/>
  </p:clrMapOvr>
</p:sld>
</file>

<file path=ppt/theme/theme1.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TUM_Plakat_A2_hoch_p_v1</Template>
  <TotalTime>437</TotalTime>
  <Words>642</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1_Logo und Dreizeiler</vt:lpstr>
      <vt:lpstr>3D Box Topology Optimization with Constrained Space  Software Lab Project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1 läuft über gesamte Papierbreite</dc:title>
  <dc:creator>ga59vup</dc:creator>
  <dc:description>Rechteinhaber: Technische Universität München, https://www.tum.de
Gestaltung: ediundsepp Gestaltungsgesellschaft, München,
http://www.ediundsepp.de
Technische Umsetzung: eWorks GmbH, Frankfurt am Main, http://www.eworks.de</dc:description>
  <cp:lastModifiedBy>Talhah Ansari</cp:lastModifiedBy>
  <cp:revision>24</cp:revision>
  <dcterms:created xsi:type="dcterms:W3CDTF">2018-09-18T13:59:53Z</dcterms:created>
  <dcterms:modified xsi:type="dcterms:W3CDTF">2021-11-30T19:34:56Z</dcterms:modified>
</cp:coreProperties>
</file>