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3"/>
  </p:notesMasterIdLst>
  <p:handoutMasterIdLst>
    <p:handoutMasterId r:id="rId4"/>
  </p:handoutMasterIdLst>
  <p:sldIdLst>
    <p:sldId id="264" r:id="rId2"/>
  </p:sldIdLst>
  <p:sldSz cx="15122525" cy="21386800"/>
  <p:notesSz cx="6858000" cy="9144000"/>
  <p:defaultTextStyle>
    <a:defPPr>
      <a:defRPr lang="de-DE"/>
    </a:defPPr>
    <a:lvl1pPr marL="0" algn="l" defTabSz="2086109" rtl="0" eaLnBrk="1" latinLnBrk="0" hangingPunct="1">
      <a:defRPr sz="4100" kern="1200">
        <a:solidFill>
          <a:schemeClr val="tx1"/>
        </a:solidFill>
        <a:latin typeface="+mn-lt"/>
        <a:ea typeface="+mn-ea"/>
        <a:cs typeface="+mn-cs"/>
      </a:defRPr>
    </a:lvl1pPr>
    <a:lvl2pPr marL="1043054" algn="l" defTabSz="2086109" rtl="0" eaLnBrk="1" latinLnBrk="0" hangingPunct="1">
      <a:defRPr sz="4100" kern="1200">
        <a:solidFill>
          <a:schemeClr val="tx1"/>
        </a:solidFill>
        <a:latin typeface="+mn-lt"/>
        <a:ea typeface="+mn-ea"/>
        <a:cs typeface="+mn-cs"/>
      </a:defRPr>
    </a:lvl2pPr>
    <a:lvl3pPr marL="2086109" algn="l" defTabSz="2086109" rtl="0" eaLnBrk="1" latinLnBrk="0" hangingPunct="1">
      <a:defRPr sz="4100" kern="1200">
        <a:solidFill>
          <a:schemeClr val="tx1"/>
        </a:solidFill>
        <a:latin typeface="+mn-lt"/>
        <a:ea typeface="+mn-ea"/>
        <a:cs typeface="+mn-cs"/>
      </a:defRPr>
    </a:lvl3pPr>
    <a:lvl4pPr marL="3129163" algn="l" defTabSz="2086109" rtl="0" eaLnBrk="1" latinLnBrk="0" hangingPunct="1">
      <a:defRPr sz="4100" kern="1200">
        <a:solidFill>
          <a:schemeClr val="tx1"/>
        </a:solidFill>
        <a:latin typeface="+mn-lt"/>
        <a:ea typeface="+mn-ea"/>
        <a:cs typeface="+mn-cs"/>
      </a:defRPr>
    </a:lvl4pPr>
    <a:lvl5pPr marL="4172217" algn="l" defTabSz="2086109" rtl="0" eaLnBrk="1" latinLnBrk="0" hangingPunct="1">
      <a:defRPr sz="4100" kern="1200">
        <a:solidFill>
          <a:schemeClr val="tx1"/>
        </a:solidFill>
        <a:latin typeface="+mn-lt"/>
        <a:ea typeface="+mn-ea"/>
        <a:cs typeface="+mn-cs"/>
      </a:defRPr>
    </a:lvl5pPr>
    <a:lvl6pPr marL="5215271" algn="l" defTabSz="2086109" rtl="0" eaLnBrk="1" latinLnBrk="0" hangingPunct="1">
      <a:defRPr sz="4100" kern="1200">
        <a:solidFill>
          <a:schemeClr val="tx1"/>
        </a:solidFill>
        <a:latin typeface="+mn-lt"/>
        <a:ea typeface="+mn-ea"/>
        <a:cs typeface="+mn-cs"/>
      </a:defRPr>
    </a:lvl6pPr>
    <a:lvl7pPr marL="6258326" algn="l" defTabSz="2086109" rtl="0" eaLnBrk="1" latinLnBrk="0" hangingPunct="1">
      <a:defRPr sz="4100" kern="1200">
        <a:solidFill>
          <a:schemeClr val="tx1"/>
        </a:solidFill>
        <a:latin typeface="+mn-lt"/>
        <a:ea typeface="+mn-ea"/>
        <a:cs typeface="+mn-cs"/>
      </a:defRPr>
    </a:lvl7pPr>
    <a:lvl8pPr marL="7301380" algn="l" defTabSz="2086109" rtl="0" eaLnBrk="1" latinLnBrk="0" hangingPunct="1">
      <a:defRPr sz="4100" kern="1200">
        <a:solidFill>
          <a:schemeClr val="tx1"/>
        </a:solidFill>
        <a:latin typeface="+mn-lt"/>
        <a:ea typeface="+mn-ea"/>
        <a:cs typeface="+mn-cs"/>
      </a:defRPr>
    </a:lvl8pPr>
    <a:lvl9pPr marL="8344434" algn="l" defTabSz="2086109" rtl="0" eaLnBrk="1" latinLnBrk="0" hangingPunct="1">
      <a:defRPr sz="4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25">
          <p15:clr>
            <a:srgbClr val="A4A3A4"/>
          </p15:clr>
        </p15:guide>
        <p15:guide id="2" pos="4650">
          <p15:clr>
            <a:srgbClr val="A4A3A4"/>
          </p15:clr>
        </p15:guide>
        <p15:guide id="3" pos="487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5" autoAdjust="0"/>
    <p:restoredTop sz="94651" autoAdjust="0"/>
  </p:normalViewPr>
  <p:slideViewPr>
    <p:cSldViewPr snapToObjects="1">
      <p:cViewPr>
        <p:scale>
          <a:sx n="40" d="100"/>
          <a:sy n="40" d="100"/>
        </p:scale>
        <p:origin x="1506" y="-912"/>
      </p:cViewPr>
      <p:guideLst>
        <p:guide orient="horz" pos="1225"/>
        <p:guide pos="4650"/>
        <p:guide pos="4876"/>
      </p:guideLst>
    </p:cSldViewPr>
  </p:slideViewPr>
  <p:outlineViewPr>
    <p:cViewPr>
      <p:scale>
        <a:sx n="33" d="100"/>
        <a:sy n="33" d="100"/>
      </p:scale>
      <p:origin x="54" y="7302"/>
    </p:cViewPr>
  </p:outlin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83" d="100"/>
          <a:sy n="83" d="100"/>
        </p:scale>
        <p:origin x="-3108"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7CAD782-B485-49B5-A3BD-4E6E393EC598}" type="datetimeFigureOut">
              <a:rPr lang="de-DE" smtClean="0"/>
              <a:pPr/>
              <a:t>29.11.2021</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603FE17-E0DE-4727-8D0D-916DAE0CA91D}" type="slidenum">
              <a:rPr lang="de-DE" smtClean="0"/>
              <a:pPr/>
              <a:t>‹#›</a:t>
            </a:fld>
            <a:endParaRPr lang="de-DE"/>
          </a:p>
        </p:txBody>
      </p:sp>
    </p:spTree>
    <p:extLst>
      <p:ext uri="{BB962C8B-B14F-4D97-AF65-F5344CB8AC3E}">
        <p14:creationId xmlns:p14="http://schemas.microsoft.com/office/powerpoint/2010/main" val="26343385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79F83A-785F-4360-A784-5014DB85EF80}" type="datetimeFigureOut">
              <a:rPr lang="de-DE" smtClean="0"/>
              <a:pPr/>
              <a:t>29.11.2021</a:t>
            </a:fld>
            <a:endParaRPr lang="de-DE"/>
          </a:p>
        </p:txBody>
      </p:sp>
      <p:sp>
        <p:nvSpPr>
          <p:cNvPr id="4" name="Folienbildplatzhalter 3"/>
          <p:cNvSpPr>
            <a:spLocks noGrp="1" noRot="1" noChangeAspect="1"/>
          </p:cNvSpPr>
          <p:nvPr>
            <p:ph type="sldImg" idx="2"/>
          </p:nvPr>
        </p:nvSpPr>
        <p:spPr>
          <a:xfrm>
            <a:off x="2217738" y="685800"/>
            <a:ext cx="2422525"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00A50D-30E1-41BB-BFC2-D3D818AB8EF9}" type="slidenum">
              <a:rPr lang="de-DE" smtClean="0"/>
              <a:pPr/>
              <a:t>‹#›</a:t>
            </a:fld>
            <a:endParaRPr lang="de-DE"/>
          </a:p>
        </p:txBody>
      </p:sp>
    </p:spTree>
    <p:extLst>
      <p:ext uri="{BB962C8B-B14F-4D97-AF65-F5344CB8AC3E}">
        <p14:creationId xmlns:p14="http://schemas.microsoft.com/office/powerpoint/2010/main" val="302029833"/>
      </p:ext>
    </p:extLst>
  </p:cSld>
  <p:clrMap bg1="lt1" tx1="dk1" bg2="lt2" tx2="dk2" accent1="accent1" accent2="accent2" accent3="accent3" accent4="accent4" accent5="accent5" accent6="accent6" hlink="hlink" folHlink="folHlink"/>
  <p:notesStyle>
    <a:lvl1pPr marL="0" algn="l" defTabSz="2086109" rtl="0" eaLnBrk="1" latinLnBrk="0" hangingPunct="1">
      <a:defRPr sz="2800" kern="1200">
        <a:solidFill>
          <a:schemeClr val="tx1"/>
        </a:solidFill>
        <a:latin typeface="+mn-lt"/>
        <a:ea typeface="+mn-ea"/>
        <a:cs typeface="+mn-cs"/>
      </a:defRPr>
    </a:lvl1pPr>
    <a:lvl2pPr marL="1043054" algn="l" defTabSz="2086109" rtl="0" eaLnBrk="1" latinLnBrk="0" hangingPunct="1">
      <a:defRPr sz="2800" kern="1200">
        <a:solidFill>
          <a:schemeClr val="tx1"/>
        </a:solidFill>
        <a:latin typeface="+mn-lt"/>
        <a:ea typeface="+mn-ea"/>
        <a:cs typeface="+mn-cs"/>
      </a:defRPr>
    </a:lvl2pPr>
    <a:lvl3pPr marL="2086109" algn="l" defTabSz="2086109" rtl="0" eaLnBrk="1" latinLnBrk="0" hangingPunct="1">
      <a:defRPr sz="2800" kern="1200">
        <a:solidFill>
          <a:schemeClr val="tx1"/>
        </a:solidFill>
        <a:latin typeface="+mn-lt"/>
        <a:ea typeface="+mn-ea"/>
        <a:cs typeface="+mn-cs"/>
      </a:defRPr>
    </a:lvl3pPr>
    <a:lvl4pPr marL="3129163" algn="l" defTabSz="2086109" rtl="0" eaLnBrk="1" latinLnBrk="0" hangingPunct="1">
      <a:defRPr sz="2800" kern="1200">
        <a:solidFill>
          <a:schemeClr val="tx1"/>
        </a:solidFill>
        <a:latin typeface="+mn-lt"/>
        <a:ea typeface="+mn-ea"/>
        <a:cs typeface="+mn-cs"/>
      </a:defRPr>
    </a:lvl4pPr>
    <a:lvl5pPr marL="4172217" algn="l" defTabSz="2086109" rtl="0" eaLnBrk="1" latinLnBrk="0" hangingPunct="1">
      <a:defRPr sz="2800" kern="1200">
        <a:solidFill>
          <a:schemeClr val="tx1"/>
        </a:solidFill>
        <a:latin typeface="+mn-lt"/>
        <a:ea typeface="+mn-ea"/>
        <a:cs typeface="+mn-cs"/>
      </a:defRPr>
    </a:lvl5pPr>
    <a:lvl6pPr marL="5215271" algn="l" defTabSz="2086109" rtl="0" eaLnBrk="1" latinLnBrk="0" hangingPunct="1">
      <a:defRPr sz="2800" kern="1200">
        <a:solidFill>
          <a:schemeClr val="tx1"/>
        </a:solidFill>
        <a:latin typeface="+mn-lt"/>
        <a:ea typeface="+mn-ea"/>
        <a:cs typeface="+mn-cs"/>
      </a:defRPr>
    </a:lvl6pPr>
    <a:lvl7pPr marL="6258326" algn="l" defTabSz="2086109" rtl="0" eaLnBrk="1" latinLnBrk="0" hangingPunct="1">
      <a:defRPr sz="2800" kern="1200">
        <a:solidFill>
          <a:schemeClr val="tx1"/>
        </a:solidFill>
        <a:latin typeface="+mn-lt"/>
        <a:ea typeface="+mn-ea"/>
        <a:cs typeface="+mn-cs"/>
      </a:defRPr>
    </a:lvl7pPr>
    <a:lvl8pPr marL="7301380" algn="l" defTabSz="2086109" rtl="0" eaLnBrk="1" latinLnBrk="0" hangingPunct="1">
      <a:defRPr sz="2800" kern="1200">
        <a:solidFill>
          <a:schemeClr val="tx1"/>
        </a:solidFill>
        <a:latin typeface="+mn-lt"/>
        <a:ea typeface="+mn-ea"/>
        <a:cs typeface="+mn-cs"/>
      </a:defRPr>
    </a:lvl8pPr>
    <a:lvl9pPr marL="8344434" algn="l" defTabSz="2086109" rtl="0" eaLnBrk="1" latinLnBrk="0" hangingPunct="1">
      <a:defRPr sz="2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2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972000" y="5472000"/>
            <a:ext cx="13176000" cy="14112000"/>
          </a:xfrm>
          <a:prstGeom prst="rect">
            <a:avLst/>
          </a:prstGeom>
        </p:spPr>
        <p:txBody>
          <a:bodyPr lIns="0" tIns="0" rIns="0" bIns="0" numCol="2" spcCol="360000"/>
          <a:lstStyle>
            <a:lvl1pPr marL="0" indent="0" algn="l">
              <a:lnSpc>
                <a:spcPts val="2300"/>
              </a:lnSpc>
              <a:spcBef>
                <a:spcPts val="0"/>
              </a:spcBef>
              <a:spcAft>
                <a:spcPts val="2300"/>
              </a:spcAft>
              <a:buFont typeface="Arial" pitchFamily="34" charset="0"/>
              <a:buNone/>
              <a:defRPr sz="1800" b="0" baseline="0">
                <a:solidFill>
                  <a:schemeClr val="tx1"/>
                </a:solidFill>
              </a:defRPr>
            </a:lvl1pPr>
            <a:lvl2pPr marL="0" indent="0" algn="l">
              <a:lnSpc>
                <a:spcPts val="2300"/>
              </a:lnSpc>
              <a:spcBef>
                <a:spcPts val="0"/>
              </a:spcBef>
              <a:buNone/>
              <a:defRPr sz="1800" b="1">
                <a:solidFill>
                  <a:schemeClr val="tx1"/>
                </a:solidFill>
              </a:defRPr>
            </a:lvl2pPr>
            <a:lvl3pPr marL="180000" indent="-180000" algn="l">
              <a:lnSpc>
                <a:spcPts val="2300"/>
              </a:lnSpc>
              <a:spcBef>
                <a:spcPts val="0"/>
              </a:spcBef>
              <a:spcAft>
                <a:spcPts val="2300"/>
              </a:spcAft>
              <a:buFont typeface="Arial" pitchFamily="34" charset="0"/>
              <a:buChar char="•"/>
              <a:defRPr sz="1800">
                <a:solidFill>
                  <a:schemeClr val="tx1"/>
                </a:solidFill>
              </a:defRPr>
            </a:lvl3pPr>
            <a:lvl4pPr marL="3129163" indent="0" algn="ctr">
              <a:buNone/>
              <a:defRPr>
                <a:solidFill>
                  <a:schemeClr val="tx1">
                    <a:tint val="75000"/>
                  </a:schemeClr>
                </a:solidFill>
              </a:defRPr>
            </a:lvl4pPr>
            <a:lvl5pPr marL="4172217" indent="0" algn="ctr">
              <a:buNone/>
              <a:defRPr>
                <a:solidFill>
                  <a:schemeClr val="tx1">
                    <a:tint val="75000"/>
                  </a:schemeClr>
                </a:solidFill>
              </a:defRPr>
            </a:lvl5pPr>
            <a:lvl6pPr marL="5215271" indent="0" algn="ctr">
              <a:buNone/>
              <a:defRPr>
                <a:solidFill>
                  <a:schemeClr val="tx1">
                    <a:tint val="75000"/>
                  </a:schemeClr>
                </a:solidFill>
              </a:defRPr>
            </a:lvl6pPr>
            <a:lvl7pPr marL="6258326" indent="0" algn="ctr">
              <a:buNone/>
              <a:defRPr>
                <a:solidFill>
                  <a:schemeClr val="tx1">
                    <a:tint val="75000"/>
                  </a:schemeClr>
                </a:solidFill>
              </a:defRPr>
            </a:lvl7pPr>
            <a:lvl8pPr marL="7301380" indent="0" algn="ctr">
              <a:buNone/>
              <a:defRPr>
                <a:solidFill>
                  <a:schemeClr val="tx1">
                    <a:tint val="75000"/>
                  </a:schemeClr>
                </a:solidFill>
              </a:defRPr>
            </a:lvl8pPr>
            <a:lvl9pPr marL="8344434" indent="0" algn="ctr">
              <a:buNone/>
              <a:defRPr>
                <a:solidFill>
                  <a:schemeClr val="tx1">
                    <a:tint val="75000"/>
                  </a:schemeClr>
                </a:solidFill>
              </a:defRPr>
            </a:lvl9pPr>
          </a:lstStyle>
          <a:p>
            <a:pPr lvl="1"/>
            <a:r>
              <a:rPr lang="de-DE" dirty="0"/>
              <a:t>Abstract</a:t>
            </a:r>
          </a:p>
          <a:p>
            <a:r>
              <a:rPr lang="en-US" dirty="0"/>
              <a:t>A newly developed method for the numerical analysis and simulation of my life is presented. The method is an extension to the </a:t>
            </a:r>
            <a:r>
              <a:rPr lang="en-US" dirty="0" err="1"/>
              <a:t>zp</a:t>
            </a:r>
            <a:r>
              <a:rPr lang="en-US" dirty="0"/>
              <a:t>-Method using a fixed orthogonal cell-grid with unstructured data of mice and bees </a:t>
            </a:r>
          </a:p>
          <a:p>
            <a:pPr lvl="1"/>
            <a:r>
              <a:rPr lang="de-DE" dirty="0"/>
              <a:t>Motivation</a:t>
            </a:r>
          </a:p>
          <a:p>
            <a:r>
              <a:rPr lang="nl-NL" dirty="0"/>
              <a:t>Beide leek en vakkundige is vandag bekend met die feit dat die hartkleppe van 'n vark defekte kleppe in mense kan vervang. Die gebruik van bobbejaan- en varklewers vir perfusie met die bloed van pasiente kritiek siek met lewerversaking, is reeds plaa lik en buitelands fQet 'n mate van sukses bekroon. In Suid-Afrika weet ons dan ook dat 'n bobbejaan kornea ligstrale tot die retina van 'n menslike pasient deurlaat. Beide beeste en varke dien natuurlik as belangrike bronne van insulien vir menslike gebruik, en dermsnaar heg nog steeds chirurgiese wonde waar die onoplosbaarheid van kunsvesel of sy ongewens is. Grootskaalse oorplanting van dierweefsel word nie meer as onmoontlik beskou, as die immunologiese hindemis eers oorkom is nie. Hierdie modeme gebruike van dierlike weef el in terapie geskied vandag op rasionele grondslag omdat ons bekend is met die algemeen-geldigheid van fisiologiese beginsels. Oorspronklik het 'fisiologie' slegs gedui op 'n studie of verhandeling oor funksie. In klassieke tye was dit dan ook 'n verhandeling oor die funksie van die aarde en sterrehemel, die se</a:t>
            </a:r>
            <a:endParaRPr lang="de-DE" dirty="0"/>
          </a:p>
          <a:p>
            <a:pPr lvl="1"/>
            <a:r>
              <a:rPr lang="de-DE" dirty="0"/>
              <a:t>How was it before</a:t>
            </a:r>
          </a:p>
          <a:p>
            <a:r>
              <a:rPr lang="nl-NL" dirty="0"/>
              <a:t>eide leek en vakkundige is vandag bekend met die feit dat die hartkleppe van 'n vark defekte kleppe in mense kan vervang. Die gebruik van bobbejaan- en varklewers vir perfusie met die bloed van pasiente kritiek siek met lewerversaking, is reeds plaa lik en buitelands fQet 'n mate van sukses bekroon. In Suid-Afrika weet ons dan ook dat 'n bobbejaan kornea ligstrale tot die retina van 'n menslike pasient deurlaat. Beide beeste en varke dien natuurlik as belangrike bronne</a:t>
            </a:r>
          </a:p>
          <a:p>
            <a:endParaRPr lang="nl-NL" dirty="0"/>
          </a:p>
          <a:p>
            <a:endParaRPr lang="nl-NL" dirty="0"/>
          </a:p>
          <a:p>
            <a:r>
              <a:rPr lang="nl-NL" dirty="0"/>
              <a:t>Beide leek en vakkundige is vandag bekend met die feit dat die hartkleppe van 'n vark defekte kleppe in mense kan vervang. Die gebruik van bobbejaan- en varklewers vir perfusie met die bloed van pasiente kritiek siek met lewerversaking, is reeds plaa lik en buitelands fQet 'n mate van sukses bekroon.</a:t>
            </a:r>
            <a:endParaRPr lang="de-DE" dirty="0"/>
          </a:p>
          <a:p>
            <a:endParaRPr lang="de-DE" dirty="0"/>
          </a:p>
          <a:p>
            <a:pPr lvl="1"/>
            <a:r>
              <a:rPr lang="de-DE" dirty="0"/>
              <a:t>What was achieved </a:t>
            </a:r>
          </a:p>
          <a:p>
            <a:r>
              <a:rPr lang="de-DE" dirty="0"/>
              <a:t>wiskunde. Tot so onlangs as 1600 het Gilbert se boek oor magnetisme nog die titel gedra van: On the Earth as a Magnet, a New Physiology. Hoewel Descartes se fisiologie-boek De l'Homme in 1662 verskyn het. en WiIliam Charleton (1659) syne genoem het Natural History of Nutrition, Life and Voluntary Motion, was Albrecht von Hailer die eerste om in 1747 die woord 'fisiologie' te gebruik om 'n selfstandige vakgebied aan te dui: 'Primae lineae physiologicae'. Dit was egter Dutrochet wat eerste in definitiewe taal die eenheid van fisiologiese beginsels tussen mens, dier</a:t>
            </a:r>
          </a:p>
          <a:p>
            <a:pPr lvl="1"/>
            <a:r>
              <a:rPr lang="de-DE" dirty="0"/>
              <a:t>Something else</a:t>
            </a:r>
          </a:p>
          <a:p>
            <a:r>
              <a:rPr lang="de-DE" dirty="0"/>
              <a:t>wiskunde. Tot so onlangs as 1600 het Gilbert se boek oor magnetisme nog die titel gedra van: On the Earth as a Magnet, a New Physiology. Hoewel Descartes se fisiologie-boek De l'Homme in 1662 verskyn het. en WiIliam Charleton (1659) syne genoem het Natural History of Nutrition, Life and Voluntary Motion, was Albrecht von Hailer die eerste om in 1747 die woord 'fisiologie</a:t>
            </a:r>
          </a:p>
          <a:p>
            <a:pPr lvl="1"/>
            <a:r>
              <a:rPr lang="de-DE" dirty="0"/>
              <a:t>Conclusions and outlook</a:t>
            </a:r>
          </a:p>
          <a:p>
            <a:r>
              <a:rPr lang="nl-NL" dirty="0"/>
              <a:t>eide leek en vakkundige is vandag bekend met die feit dat die hartkleppe van 'n vark defekte kleppe in mense kan vervang. Die gebruik van bobbejaan- en varklewers vir perfusie met die bloed van pasiente kritiek siek met lewerversaking, is reeds plaa lik en buitelands fQet 'n mate van sukses bekroon. In Suid-Afrika weet ons dan ook dat 'n bobbejaan kornea ligstrale tot die retina van 'n menslike pasient deurlaat. Beide beeste en varke dien natuurlik as belangrike bronne van insulien vir menslike gebruik, en dermsnaar heg nog steeds</a:t>
            </a:r>
            <a:endParaRPr lang="de-DE" dirty="0"/>
          </a:p>
          <a:p>
            <a:pPr lvl="1"/>
            <a:r>
              <a:rPr lang="de-DE" dirty="0"/>
              <a:t>References</a:t>
            </a:r>
          </a:p>
          <a:p>
            <a:r>
              <a:rPr lang="en-US" dirty="0"/>
              <a:t>[1] Peter P., </a:t>
            </a:r>
            <a:r>
              <a:rPr lang="en-US" dirty="0" err="1"/>
              <a:t>Dunky</a:t>
            </a:r>
            <a:r>
              <a:rPr lang="en-US" dirty="0"/>
              <a:t> AA., Rice E. : Secure Life :  a happy life with elephants and other nice things in Solid Mechanics, Computational Mechanics, Volume 22214, Number -22, Dec. 1980</a:t>
            </a:r>
          </a:p>
          <a:p>
            <a:r>
              <a:rPr lang="en-US" dirty="0"/>
              <a:t>[2] Peter P., </a:t>
            </a:r>
            <a:r>
              <a:rPr lang="en-US" dirty="0" err="1"/>
              <a:t>Dunky</a:t>
            </a:r>
            <a:r>
              <a:rPr lang="en-US" dirty="0"/>
              <a:t> AA., Rice E. : Secure Life :  a happy life with elephants and other nice things in Solid Mechanics, Computational Mechanics, Volume 22214, Number -22, Dec. 1980</a:t>
            </a:r>
          </a:p>
          <a:p>
            <a:r>
              <a:rPr lang="en-US" dirty="0"/>
              <a:t>[3] Peter P., </a:t>
            </a:r>
            <a:r>
              <a:rPr lang="en-US" dirty="0" err="1"/>
              <a:t>Dunky</a:t>
            </a:r>
            <a:r>
              <a:rPr lang="en-US" dirty="0"/>
              <a:t> AA., Rice E. : Secure Life :  a happy life with elephants and other nice things in Solid Mechanics, Computational Mechanics, Volume 22214, Number -22, Dec. 1980</a:t>
            </a:r>
          </a:p>
          <a:p>
            <a:endParaRPr lang="de-DE" dirty="0"/>
          </a:p>
        </p:txBody>
      </p:sp>
      <p:sp>
        <p:nvSpPr>
          <p:cNvPr id="14" name="Titel 10"/>
          <p:cNvSpPr>
            <a:spLocks noGrp="1"/>
          </p:cNvSpPr>
          <p:nvPr>
            <p:ph type="title" hasCustomPrompt="1"/>
          </p:nvPr>
        </p:nvSpPr>
        <p:spPr>
          <a:xfrm>
            <a:off x="972000" y="2844000"/>
            <a:ext cx="13176000" cy="584818"/>
          </a:xfrm>
          <a:prstGeom prst="rect">
            <a:avLst/>
          </a:prstGeom>
        </p:spPr>
        <p:txBody>
          <a:bodyPr lIns="0" tIns="0" rIns="0" bIns="0" anchor="ctr" anchorCtr="0"/>
          <a:lstStyle>
            <a:lvl1pPr algn="ctr">
              <a:defRPr sz="4800"/>
            </a:lvl1pPr>
          </a:lstStyle>
          <a:p>
            <a:r>
              <a:rPr lang="de-DE" dirty="0"/>
              <a:t>Your Topic</a:t>
            </a:r>
          </a:p>
        </p:txBody>
      </p:sp>
      <p:sp>
        <p:nvSpPr>
          <p:cNvPr id="15" name="Textplatzhalter 9"/>
          <p:cNvSpPr>
            <a:spLocks noGrp="1"/>
          </p:cNvSpPr>
          <p:nvPr>
            <p:ph type="body" sz="quarter" idx="15" hasCustomPrompt="1"/>
          </p:nvPr>
        </p:nvSpPr>
        <p:spPr>
          <a:xfrm>
            <a:off x="972000" y="3888000"/>
            <a:ext cx="13176000" cy="359706"/>
          </a:xfrm>
          <a:prstGeom prst="rect">
            <a:avLst/>
          </a:prstGeom>
        </p:spPr>
        <p:txBody>
          <a:bodyPr lIns="0" tIns="0" rIns="0" bIns="0" anchor="ctr" anchorCtr="0"/>
          <a:lstStyle>
            <a:lvl1pPr algn="ctr">
              <a:buNone/>
              <a:defRPr sz="3500" baseline="0"/>
            </a:lvl1pPr>
          </a:lstStyle>
          <a:p>
            <a:pPr lvl="0"/>
            <a:r>
              <a:rPr lang="de-DE" dirty="0"/>
              <a:t>Student names</a:t>
            </a:r>
          </a:p>
        </p:txBody>
      </p:sp>
      <p:sp>
        <p:nvSpPr>
          <p:cNvPr id="16" name="Textplatzhalter 9"/>
          <p:cNvSpPr>
            <a:spLocks noGrp="1"/>
          </p:cNvSpPr>
          <p:nvPr>
            <p:ph type="body" sz="quarter" idx="20" hasCustomPrompt="1"/>
          </p:nvPr>
        </p:nvSpPr>
        <p:spPr>
          <a:xfrm>
            <a:off x="972000" y="4500000"/>
            <a:ext cx="13176000" cy="359706"/>
          </a:xfrm>
          <a:prstGeom prst="rect">
            <a:avLst/>
          </a:prstGeom>
        </p:spPr>
        <p:txBody>
          <a:bodyPr lIns="0" tIns="0" rIns="0" bIns="0" anchor="ctr" anchorCtr="0"/>
          <a:lstStyle>
            <a:lvl1pPr algn="ctr">
              <a:buNone/>
              <a:defRPr sz="2800" baseline="0"/>
            </a:lvl1pPr>
          </a:lstStyle>
          <a:p>
            <a:pPr lvl="0"/>
            <a:r>
              <a:rPr lang="de-DE" dirty="0"/>
              <a:t>Giovanni Filomeno</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Grafik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2312000" y="972000"/>
            <a:ext cx="1843981" cy="972000"/>
          </a:xfrm>
          <a:prstGeom prst="rect">
            <a:avLst/>
          </a:prstGeom>
        </p:spPr>
      </p:pic>
      <p:sp>
        <p:nvSpPr>
          <p:cNvPr id="10" name="Titelplatzhalter 1">
            <a:extLst>
              <a:ext uri="{FF2B5EF4-FFF2-40B4-BE49-F238E27FC236}">
                <a16:creationId xmlns:a16="http://schemas.microsoft.com/office/drawing/2014/main" id="{D4CA4934-D7A2-442B-A8F9-562846D0BAD2}"/>
              </a:ext>
            </a:extLst>
          </p:cNvPr>
          <p:cNvSpPr txBox="1">
            <a:spLocks/>
          </p:cNvSpPr>
          <p:nvPr userDrawn="1"/>
        </p:nvSpPr>
        <p:spPr>
          <a:xfrm>
            <a:off x="2751085" y="830090"/>
            <a:ext cx="13790104" cy="1260000"/>
          </a:xfrm>
          <a:prstGeom prst="rect">
            <a:avLst/>
          </a:prstGeom>
        </p:spPr>
        <p:txBody>
          <a:bodyPr vert="horz" lIns="0" tIns="0" rIns="0" bIns="0" rtlCol="0" anchor="t" anchorCtr="0">
            <a:noAutofit/>
          </a:bodyPr>
          <a:lstStyle/>
          <a:p>
            <a:pPr marL="0" marR="0" lvl="0" indent="0" algn="l" defTabSz="2952319" rtl="0" eaLnBrk="1" fontAlgn="auto" latinLnBrk="0" hangingPunct="1">
              <a:lnSpc>
                <a:spcPts val="2780"/>
              </a:lnSpc>
              <a:spcBef>
                <a:spcPct val="0"/>
              </a:spcBef>
              <a:spcAft>
                <a:spcPts val="0"/>
              </a:spcAft>
              <a:buClrTx/>
              <a:buSzTx/>
              <a:buFontTx/>
              <a:buNone/>
              <a:tabLst/>
              <a:defRPr/>
            </a:pPr>
            <a:r>
              <a:rPr kumimoji="0" lang="de-DE" sz="2400" b="0" i="0" u="none" strike="noStrike" kern="1200" cap="none" spc="0" normalizeH="0" baseline="0" noProof="0" dirty="0">
                <a:ln>
                  <a:noFill/>
                </a:ln>
                <a:solidFill>
                  <a:srgbClr val="0071BB"/>
                </a:solidFill>
                <a:effectLst/>
                <a:uLnTx/>
                <a:uFillTx/>
                <a:latin typeface="Arial"/>
                <a:ea typeface="+mj-ea"/>
                <a:cs typeface="Arial" pitchFamily="34" charset="0"/>
              </a:rPr>
              <a:t>Chair for XYZ and Company XYZ</a:t>
            </a:r>
            <a:br>
              <a:rPr kumimoji="0" lang="de-DE" sz="2400" b="0" i="0" u="none" strike="noStrike" kern="1200" cap="none" spc="0" normalizeH="0" baseline="0" noProof="0" dirty="0">
                <a:ln>
                  <a:noFill/>
                </a:ln>
                <a:solidFill>
                  <a:srgbClr val="0071BB"/>
                </a:solidFill>
                <a:effectLst/>
                <a:uLnTx/>
                <a:uFillTx/>
                <a:latin typeface="Arial"/>
                <a:ea typeface="+mj-ea"/>
                <a:cs typeface="Arial" pitchFamily="34" charset="0"/>
              </a:rPr>
            </a:br>
            <a:r>
              <a:rPr kumimoji="0" lang="de-DE" sz="2400" b="0" i="0" u="none" strike="noStrike" kern="1200" cap="none" spc="0" normalizeH="0" baseline="0" noProof="0" dirty="0">
                <a:ln>
                  <a:noFill/>
                </a:ln>
                <a:solidFill>
                  <a:srgbClr val="0071BB"/>
                </a:solidFill>
                <a:effectLst/>
                <a:uLnTx/>
                <a:uFillTx/>
                <a:latin typeface="Arial"/>
                <a:ea typeface="+mj-ea"/>
                <a:cs typeface="Arial" pitchFamily="34" charset="0"/>
              </a:rPr>
              <a:t>Department of Civil, Geo and Environmental Engineering</a:t>
            </a:r>
            <a:br>
              <a:rPr kumimoji="0" lang="de-DE" sz="2400" b="0" i="0" u="none" strike="noStrike" kern="1200" cap="none" spc="0" normalizeH="0" baseline="0" noProof="0" dirty="0">
                <a:ln>
                  <a:noFill/>
                </a:ln>
                <a:solidFill>
                  <a:srgbClr val="0071BB"/>
                </a:solidFill>
                <a:effectLst/>
                <a:uLnTx/>
                <a:uFillTx/>
                <a:latin typeface="Arial"/>
                <a:ea typeface="+mj-ea"/>
                <a:cs typeface="Arial" pitchFamily="34" charset="0"/>
              </a:rPr>
            </a:br>
            <a:r>
              <a:rPr kumimoji="0" lang="de-DE" sz="2400" b="0" i="0" u="none" strike="noStrike" kern="1200" cap="none" spc="0" normalizeH="0" baseline="0" noProof="0" dirty="0">
                <a:ln>
                  <a:noFill/>
                </a:ln>
                <a:solidFill>
                  <a:srgbClr val="0071BB"/>
                </a:solidFill>
                <a:effectLst/>
                <a:uLnTx/>
                <a:uFillTx/>
                <a:latin typeface="Arial"/>
                <a:ea typeface="+mj-ea"/>
                <a:cs typeface="Arial" pitchFamily="34" charset="0"/>
              </a:rPr>
              <a:t>Technical University of Munich</a:t>
            </a:r>
          </a:p>
        </p:txBody>
      </p:sp>
      <p:sp>
        <p:nvSpPr>
          <p:cNvPr id="2" name="Rectangle 1">
            <a:extLst>
              <a:ext uri="{FF2B5EF4-FFF2-40B4-BE49-F238E27FC236}">
                <a16:creationId xmlns:a16="http://schemas.microsoft.com/office/drawing/2014/main" id="{25C2BFF2-9B5A-4C71-B256-9EE9DE29193C}"/>
              </a:ext>
            </a:extLst>
          </p:cNvPr>
          <p:cNvSpPr/>
          <p:nvPr userDrawn="1"/>
        </p:nvSpPr>
        <p:spPr>
          <a:xfrm>
            <a:off x="966545" y="630438"/>
            <a:ext cx="1565518" cy="13135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5B262CE0-FDE5-4366-89D0-57F94925A861}"/>
              </a:ext>
            </a:extLst>
          </p:cNvPr>
          <p:cNvSpPr txBox="1"/>
          <p:nvPr userDrawn="1"/>
        </p:nvSpPr>
        <p:spPr>
          <a:xfrm>
            <a:off x="966544" y="996335"/>
            <a:ext cx="2901204" cy="461665"/>
          </a:xfrm>
          <a:prstGeom prst="rect">
            <a:avLst/>
          </a:prstGeom>
          <a:noFill/>
        </p:spPr>
        <p:txBody>
          <a:bodyPr wrap="square" rtlCol="0">
            <a:spAutoFit/>
          </a:bodyPr>
          <a:lstStyle/>
          <a:p>
            <a:r>
              <a:rPr kumimoji="0" lang="en-US" sz="2400" b="0" i="0" u="none" strike="noStrike" kern="1200" cap="none" spc="0" normalizeH="0" baseline="0" dirty="0">
                <a:ln>
                  <a:noFill/>
                </a:ln>
                <a:solidFill>
                  <a:srgbClr val="0071BB"/>
                </a:solidFill>
                <a:effectLst/>
                <a:uLnTx/>
                <a:uFillTx/>
                <a:latin typeface="Arial"/>
                <a:ea typeface="+mj-ea"/>
                <a:cs typeface="Arial" pitchFamily="34" charset="0"/>
              </a:rPr>
              <a:t>Logo here</a:t>
            </a:r>
          </a:p>
        </p:txBody>
      </p:sp>
    </p:spTree>
  </p:cSld>
  <p:clrMap bg1="lt1" tx1="dk1" bg2="lt2" tx2="dk2" accent1="accent1" accent2="accent2" accent3="accent3" accent4="accent4" accent5="accent5" accent6="accent6" hlink="hlink" folHlink="folHlink"/>
  <p:sldLayoutIdLst>
    <p:sldLayoutId id="2147483675" r:id="rId1"/>
  </p:sldLayoutIdLst>
  <p:hf sldNum="0" hdr="0" ftr="0" dt="0"/>
  <p:txStyles>
    <p:titleStyle>
      <a:lvl1pPr algn="l" defTabSz="2086109" rtl="0" eaLnBrk="1" latinLnBrk="0" hangingPunct="1">
        <a:spcBef>
          <a:spcPct val="0"/>
        </a:spcBef>
        <a:buNone/>
        <a:defRPr lang="de-DE" sz="4700" kern="1200" baseline="0" smtClean="0">
          <a:solidFill>
            <a:schemeClr val="tx1"/>
          </a:solidFill>
          <a:latin typeface="Arial" pitchFamily="34" charset="0"/>
          <a:ea typeface="+mj-ea"/>
          <a:cs typeface="Arial" pitchFamily="34" charset="0"/>
        </a:defRPr>
      </a:lvl1pPr>
    </p:titleStyle>
    <p:bodyStyle>
      <a:lvl1pPr marL="782290" indent="-782290" algn="l" defTabSz="2086109" rtl="0" eaLnBrk="1" latinLnBrk="0" hangingPunct="1">
        <a:spcBef>
          <a:spcPct val="20000"/>
        </a:spcBef>
        <a:buFont typeface="Arial" pitchFamily="34" charset="0"/>
        <a:buChar char="•"/>
        <a:defRPr sz="1300" kern="1200">
          <a:solidFill>
            <a:schemeClr val="tx1"/>
          </a:solidFill>
          <a:latin typeface="Arial" pitchFamily="34" charset="0"/>
          <a:ea typeface="+mn-ea"/>
          <a:cs typeface="Arial" pitchFamily="34" charset="0"/>
        </a:defRPr>
      </a:lvl1pPr>
      <a:lvl2pPr marL="1694963" indent="-651909" algn="l" defTabSz="2086109" rtl="0" eaLnBrk="1" latinLnBrk="0" hangingPunct="1">
        <a:spcBef>
          <a:spcPct val="20000"/>
        </a:spcBef>
        <a:buFont typeface="Arial" pitchFamily="34" charset="0"/>
        <a:buChar char="–"/>
        <a:defRPr sz="1300" kern="1200">
          <a:solidFill>
            <a:schemeClr val="tx1"/>
          </a:solidFill>
          <a:latin typeface="Arial" pitchFamily="34" charset="0"/>
          <a:ea typeface="+mn-ea"/>
          <a:cs typeface="Arial" pitchFamily="34" charset="0"/>
        </a:defRPr>
      </a:lvl2pPr>
      <a:lvl3pPr marL="2607635" indent="-521527" algn="l" defTabSz="2086109" rtl="0" eaLnBrk="1" latinLnBrk="0" hangingPunct="1">
        <a:spcBef>
          <a:spcPct val="20000"/>
        </a:spcBef>
        <a:buFont typeface="Arial" pitchFamily="34" charset="0"/>
        <a:buChar char="•"/>
        <a:defRPr sz="1300" kern="1200">
          <a:solidFill>
            <a:schemeClr val="tx1"/>
          </a:solidFill>
          <a:latin typeface="Arial" pitchFamily="34" charset="0"/>
          <a:ea typeface="+mn-ea"/>
          <a:cs typeface="Arial" pitchFamily="34" charset="0"/>
        </a:defRPr>
      </a:lvl3pPr>
      <a:lvl4pPr marL="3650689" indent="-521527" algn="l" defTabSz="2086109" rtl="0" eaLnBrk="1" latinLnBrk="0" hangingPunct="1">
        <a:spcBef>
          <a:spcPct val="20000"/>
        </a:spcBef>
        <a:buFont typeface="Arial" pitchFamily="34" charset="0"/>
        <a:buChar char="–"/>
        <a:defRPr sz="1300" kern="1200">
          <a:solidFill>
            <a:schemeClr val="tx1"/>
          </a:solidFill>
          <a:latin typeface="Arial" pitchFamily="34" charset="0"/>
          <a:ea typeface="+mn-ea"/>
          <a:cs typeface="Arial" pitchFamily="34" charset="0"/>
        </a:defRPr>
      </a:lvl4pPr>
      <a:lvl5pPr marL="4693744" indent="-521527" algn="l" defTabSz="2086109" rtl="0" eaLnBrk="1" latinLnBrk="0" hangingPunct="1">
        <a:spcBef>
          <a:spcPct val="20000"/>
        </a:spcBef>
        <a:buFont typeface="Arial" pitchFamily="34" charset="0"/>
        <a:buChar char="»"/>
        <a:defRPr sz="1300" kern="1200">
          <a:solidFill>
            <a:schemeClr val="tx1"/>
          </a:solidFill>
          <a:latin typeface="Arial" pitchFamily="34" charset="0"/>
          <a:ea typeface="+mn-ea"/>
          <a:cs typeface="Arial" pitchFamily="34" charset="0"/>
        </a:defRPr>
      </a:lvl5pPr>
      <a:lvl6pPr marL="5736798" indent="-521527" algn="l" defTabSz="2086109" rtl="0" eaLnBrk="1" latinLnBrk="0" hangingPunct="1">
        <a:spcBef>
          <a:spcPct val="20000"/>
        </a:spcBef>
        <a:buFont typeface="Arial" pitchFamily="34" charset="0"/>
        <a:buChar char="•"/>
        <a:defRPr sz="4500" kern="1200">
          <a:solidFill>
            <a:schemeClr val="tx1"/>
          </a:solidFill>
          <a:latin typeface="+mn-lt"/>
          <a:ea typeface="+mn-ea"/>
          <a:cs typeface="+mn-cs"/>
        </a:defRPr>
      </a:lvl6pPr>
      <a:lvl7pPr marL="6779852" indent="-521527" algn="l" defTabSz="2086109" rtl="0" eaLnBrk="1" latinLnBrk="0" hangingPunct="1">
        <a:spcBef>
          <a:spcPct val="20000"/>
        </a:spcBef>
        <a:buFont typeface="Arial" pitchFamily="34" charset="0"/>
        <a:buChar char="•"/>
        <a:defRPr sz="4500" kern="1200">
          <a:solidFill>
            <a:schemeClr val="tx1"/>
          </a:solidFill>
          <a:latin typeface="+mn-lt"/>
          <a:ea typeface="+mn-ea"/>
          <a:cs typeface="+mn-cs"/>
        </a:defRPr>
      </a:lvl7pPr>
      <a:lvl8pPr marL="7822907" indent="-521527" algn="l" defTabSz="2086109" rtl="0" eaLnBrk="1" latinLnBrk="0" hangingPunct="1">
        <a:spcBef>
          <a:spcPct val="20000"/>
        </a:spcBef>
        <a:buFont typeface="Arial" pitchFamily="34" charset="0"/>
        <a:buChar char="•"/>
        <a:defRPr sz="4500" kern="1200">
          <a:solidFill>
            <a:schemeClr val="tx1"/>
          </a:solidFill>
          <a:latin typeface="+mn-lt"/>
          <a:ea typeface="+mn-ea"/>
          <a:cs typeface="+mn-cs"/>
        </a:defRPr>
      </a:lvl8pPr>
      <a:lvl9pPr marL="8865961" indent="-521527" algn="l" defTabSz="2086109" rtl="0" eaLnBrk="1" latinLnBrk="0" hangingPunct="1">
        <a:spcBef>
          <a:spcPct val="20000"/>
        </a:spcBef>
        <a:buFont typeface="Arial" pitchFamily="34" charset="0"/>
        <a:buChar char="•"/>
        <a:defRPr sz="4500" kern="1200">
          <a:solidFill>
            <a:schemeClr val="tx1"/>
          </a:solidFill>
          <a:latin typeface="+mn-lt"/>
          <a:ea typeface="+mn-ea"/>
          <a:cs typeface="+mn-cs"/>
        </a:defRPr>
      </a:lvl9pPr>
    </p:bodyStyle>
    <p:otherStyle>
      <a:defPPr>
        <a:defRPr lang="de-DE"/>
      </a:defPPr>
      <a:lvl1pPr marL="0" algn="l" defTabSz="2086109" rtl="0" eaLnBrk="1" latinLnBrk="0" hangingPunct="1">
        <a:defRPr sz="4100" kern="1200">
          <a:solidFill>
            <a:schemeClr val="tx1"/>
          </a:solidFill>
          <a:latin typeface="+mn-lt"/>
          <a:ea typeface="+mn-ea"/>
          <a:cs typeface="+mn-cs"/>
        </a:defRPr>
      </a:lvl1pPr>
      <a:lvl2pPr marL="1043054" algn="l" defTabSz="2086109" rtl="0" eaLnBrk="1" latinLnBrk="0" hangingPunct="1">
        <a:defRPr sz="4100" kern="1200">
          <a:solidFill>
            <a:schemeClr val="tx1"/>
          </a:solidFill>
          <a:latin typeface="+mn-lt"/>
          <a:ea typeface="+mn-ea"/>
          <a:cs typeface="+mn-cs"/>
        </a:defRPr>
      </a:lvl2pPr>
      <a:lvl3pPr marL="2086109" algn="l" defTabSz="2086109" rtl="0" eaLnBrk="1" latinLnBrk="0" hangingPunct="1">
        <a:defRPr sz="4100" kern="1200">
          <a:solidFill>
            <a:schemeClr val="tx1"/>
          </a:solidFill>
          <a:latin typeface="+mn-lt"/>
          <a:ea typeface="+mn-ea"/>
          <a:cs typeface="+mn-cs"/>
        </a:defRPr>
      </a:lvl3pPr>
      <a:lvl4pPr marL="3129163" algn="l" defTabSz="2086109" rtl="0" eaLnBrk="1" latinLnBrk="0" hangingPunct="1">
        <a:defRPr sz="4100" kern="1200">
          <a:solidFill>
            <a:schemeClr val="tx1"/>
          </a:solidFill>
          <a:latin typeface="+mn-lt"/>
          <a:ea typeface="+mn-ea"/>
          <a:cs typeface="+mn-cs"/>
        </a:defRPr>
      </a:lvl4pPr>
      <a:lvl5pPr marL="4172217" algn="l" defTabSz="2086109" rtl="0" eaLnBrk="1" latinLnBrk="0" hangingPunct="1">
        <a:defRPr sz="4100" kern="1200">
          <a:solidFill>
            <a:schemeClr val="tx1"/>
          </a:solidFill>
          <a:latin typeface="+mn-lt"/>
          <a:ea typeface="+mn-ea"/>
          <a:cs typeface="+mn-cs"/>
        </a:defRPr>
      </a:lvl5pPr>
      <a:lvl6pPr marL="5215271" algn="l" defTabSz="2086109" rtl="0" eaLnBrk="1" latinLnBrk="0" hangingPunct="1">
        <a:defRPr sz="4100" kern="1200">
          <a:solidFill>
            <a:schemeClr val="tx1"/>
          </a:solidFill>
          <a:latin typeface="+mn-lt"/>
          <a:ea typeface="+mn-ea"/>
          <a:cs typeface="+mn-cs"/>
        </a:defRPr>
      </a:lvl6pPr>
      <a:lvl7pPr marL="6258326" algn="l" defTabSz="2086109" rtl="0" eaLnBrk="1" latinLnBrk="0" hangingPunct="1">
        <a:defRPr sz="4100" kern="1200">
          <a:solidFill>
            <a:schemeClr val="tx1"/>
          </a:solidFill>
          <a:latin typeface="+mn-lt"/>
          <a:ea typeface="+mn-ea"/>
          <a:cs typeface="+mn-cs"/>
        </a:defRPr>
      </a:lvl7pPr>
      <a:lvl8pPr marL="7301380" algn="l" defTabSz="2086109" rtl="0" eaLnBrk="1" latinLnBrk="0" hangingPunct="1">
        <a:defRPr sz="4100" kern="1200">
          <a:solidFill>
            <a:schemeClr val="tx1"/>
          </a:solidFill>
          <a:latin typeface="+mn-lt"/>
          <a:ea typeface="+mn-ea"/>
          <a:cs typeface="+mn-cs"/>
        </a:defRPr>
      </a:lvl8pPr>
      <a:lvl9pPr marL="8344434" algn="l" defTabSz="2086109" rtl="0" eaLnBrk="1" latinLnBrk="0" hangingPunct="1">
        <a:defRPr sz="4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3.png"/><Relationship Id="rId7" Type="http://schemas.openxmlformats.org/officeDocument/2006/relationships/image" Target="../media/image7.emf"/><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3C95DC2C-4203-4049-887D-BCDB912356F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7243" y="17246600"/>
            <a:ext cx="13313409" cy="3216532"/>
          </a:xfrm>
          <a:prstGeom prst="rect">
            <a:avLst/>
          </a:prstGeom>
        </p:spPr>
      </p:pic>
      <p:sp>
        <p:nvSpPr>
          <p:cNvPr id="2" name="Subtitle 1">
            <a:extLst>
              <a:ext uri="{FF2B5EF4-FFF2-40B4-BE49-F238E27FC236}">
                <a16:creationId xmlns:a16="http://schemas.microsoft.com/office/drawing/2014/main" id="{47E28F7A-6B73-4E43-A41D-DE1D517FDA9C}"/>
              </a:ext>
            </a:extLst>
          </p:cNvPr>
          <p:cNvSpPr>
            <a:spLocks noGrp="1"/>
          </p:cNvSpPr>
          <p:nvPr>
            <p:ph type="subTitle" idx="1"/>
          </p:nvPr>
        </p:nvSpPr>
        <p:spPr>
          <a:xfrm>
            <a:off x="972000" y="4826000"/>
            <a:ext cx="13119243" cy="12020491"/>
          </a:xfrm>
        </p:spPr>
        <p:txBody>
          <a:bodyPr numCol="2">
            <a:noAutofit/>
          </a:bodyPr>
          <a:lstStyle/>
          <a:p>
            <a:pPr lvl="1" algn="just"/>
            <a:r>
              <a:rPr lang="de-DE" dirty="0"/>
              <a:t>Abstract</a:t>
            </a:r>
          </a:p>
          <a:p>
            <a:pPr algn="just"/>
            <a:r>
              <a:rPr lang="en-US" dirty="0"/>
              <a:t>An efficient algorithm based on population-based optimization (Evolutionary Algorithm) for positioning a transmission assembly comprised of a gearbox and associated electrical components in a constrained assembly space was developed.</a:t>
            </a:r>
          </a:p>
          <a:p>
            <a:pPr lvl="1" algn="just"/>
            <a:r>
              <a:rPr lang="de-DE" dirty="0"/>
              <a:t>Methodology</a:t>
            </a:r>
          </a:p>
          <a:p>
            <a:pPr algn="just">
              <a:spcAft>
                <a:spcPts val="1200"/>
              </a:spcAft>
            </a:pPr>
            <a:r>
              <a:rPr lang="nl-NL" dirty="0"/>
              <a:t>The design of the transmission assembly consists of different components interacting with each other including the gearbox assembly and the electrical components, which work in close proximity. The algorithm read the components’ STL files and prepares them for the Evolutionary Algorithm by positioning them in space. The main functional objective was to minimize the distance between the electrical components (IGBT, Control Board, Capacitor, EMI-filter) individually and place them close to the electric motor. The cable length and the total  bounded volume are minima. </a:t>
            </a:r>
          </a:p>
          <a:p>
            <a:pPr algn="just">
              <a:spcAft>
                <a:spcPts val="1200"/>
              </a:spcAft>
            </a:pPr>
            <a:r>
              <a:rPr lang="nl-NL" dirty="0"/>
              <a:t>Evolutionary Algorithms are a class of population-based optimization approaches based on biological evolution mechanisms such as selection, crossover and mutation. A generation of population consisting of a set of individuals/ designs undergo the above-mentioned processes to generate a new generation of designs. The initial population of designs was generated by random placement of components in the assembly space.</a:t>
            </a:r>
          </a:p>
          <a:p>
            <a:pPr algn="just">
              <a:spcAft>
                <a:spcPts val="1200"/>
              </a:spcAft>
            </a:pPr>
            <a:r>
              <a:rPr lang="nl-NL" dirty="0"/>
              <a:t>The fitness function evaluated each design of a generation and calculated the fitness value that determined the design’s quality. The fitness function consisted of the parameters to be minimized, i.e., distances between components, cable length, and a penalty factor accounting for constraint violations such as collisions. </a:t>
            </a:r>
            <a:r>
              <a:rPr lang="en-US" b="0" i="0" dirty="0">
                <a:solidFill>
                  <a:srgbClr val="0E101A"/>
                </a:solidFill>
                <a:effectLst/>
              </a:rPr>
              <a:t>Designs were selected, mixed, and mutated to generate the next generation based on the fitness values. The fitnesses were re-evaluated, and the process was repeated until the prescribed number of generations.</a:t>
            </a:r>
            <a:endParaRPr lang="de-DE" dirty="0"/>
          </a:p>
          <a:p>
            <a:pPr lvl="1" algn="just"/>
            <a:r>
              <a:rPr lang="de-DE" dirty="0"/>
              <a:t>Results and Conclusion</a:t>
            </a:r>
          </a:p>
          <a:p>
            <a:pPr lvl="1" algn="just">
              <a:spcAft>
                <a:spcPts val="2300"/>
              </a:spcAft>
            </a:pPr>
            <a:r>
              <a:rPr lang="de-DE" b="0" dirty="0"/>
              <a:t>After the algorithm goes through the optimization process in the defined number of iterations, the components are shown in their new positions, which the individual defines in the last generation with the lowest fitness value. Figure 2(a) and Figure 3(a) show the optimal solution of the positioning objective.</a:t>
            </a:r>
          </a:p>
          <a:p>
            <a:pPr lvl="1" algn="just">
              <a:spcAft>
                <a:spcPts val="1200"/>
              </a:spcAft>
            </a:pPr>
            <a:r>
              <a:rPr lang="de-DE" b="0" dirty="0"/>
              <a:t>Figure 2(b) and Figure 3(b) show the average fitness of the individuals in a generation. As the algorithm progresses, the average fitness decreases, indicating that more and more individuals move towards  optimal solutions.</a:t>
            </a:r>
            <a:endParaRPr lang="de-DE" dirty="0"/>
          </a:p>
          <a:p>
            <a:pPr algn="just">
              <a:spcAft>
                <a:spcPts val="1200"/>
              </a:spcAft>
            </a:pPr>
            <a:endParaRPr lang="de-DE" dirty="0"/>
          </a:p>
          <a:p>
            <a:pPr algn="just">
              <a:spcAft>
                <a:spcPts val="1200"/>
              </a:spcAft>
            </a:pPr>
            <a:endParaRPr lang="de-DE" dirty="0"/>
          </a:p>
          <a:p>
            <a:pPr algn="just">
              <a:spcAft>
                <a:spcPts val="1200"/>
              </a:spcAft>
            </a:pPr>
            <a:endParaRPr lang="de-DE" dirty="0"/>
          </a:p>
          <a:p>
            <a:pPr algn="just">
              <a:spcAft>
                <a:spcPts val="1200"/>
              </a:spcAft>
            </a:pPr>
            <a:endParaRPr lang="de-DE" dirty="0"/>
          </a:p>
          <a:p>
            <a:pPr algn="just">
              <a:spcAft>
                <a:spcPts val="1200"/>
              </a:spcAft>
            </a:pPr>
            <a:endParaRPr lang="de-DE" dirty="0"/>
          </a:p>
          <a:p>
            <a:pPr algn="just">
              <a:spcAft>
                <a:spcPts val="1200"/>
              </a:spcAft>
            </a:pPr>
            <a:endParaRPr lang="de-DE" dirty="0"/>
          </a:p>
          <a:p>
            <a:pPr algn="just">
              <a:spcAft>
                <a:spcPts val="1200"/>
              </a:spcAft>
            </a:pPr>
            <a:endParaRPr lang="de-DE" dirty="0"/>
          </a:p>
          <a:p>
            <a:pPr algn="just">
              <a:spcAft>
                <a:spcPts val="1200"/>
              </a:spcAft>
            </a:pPr>
            <a:endParaRPr lang="de-DE" dirty="0"/>
          </a:p>
          <a:p>
            <a:pPr algn="just"/>
            <a:endParaRPr lang="de-DE" dirty="0"/>
          </a:p>
          <a:p>
            <a:pPr algn="just"/>
            <a:endParaRPr lang="de-DE" dirty="0"/>
          </a:p>
          <a:p>
            <a:pPr algn="just"/>
            <a:endParaRPr lang="de-DE" dirty="0"/>
          </a:p>
          <a:p>
            <a:pPr algn="just"/>
            <a:endParaRPr lang="de-DE" dirty="0"/>
          </a:p>
          <a:p>
            <a:pPr algn="just"/>
            <a:endParaRPr lang="de-DE" dirty="0"/>
          </a:p>
          <a:p>
            <a:pPr algn="just">
              <a:spcAft>
                <a:spcPts val="3600"/>
              </a:spcAft>
            </a:pPr>
            <a:endParaRPr lang="de-DE" sz="2000" dirty="0"/>
          </a:p>
          <a:p>
            <a:pPr lvl="1" algn="just"/>
            <a:r>
              <a:rPr lang="de-DE" dirty="0"/>
              <a:t>References</a:t>
            </a:r>
          </a:p>
          <a:p>
            <a:pPr marL="354013" indent="-354013" algn="just">
              <a:spcAft>
                <a:spcPts val="600"/>
              </a:spcAft>
            </a:pPr>
            <a:r>
              <a:rPr lang="en-US" dirty="0"/>
              <a:t>[1] </a:t>
            </a:r>
            <a:r>
              <a:rPr lang="en-IN" b="0" i="0" dirty="0">
                <a:solidFill>
                  <a:srgbClr val="222222"/>
                </a:solidFill>
                <a:effectLst/>
                <a:latin typeface="Arial" panose="020B0604020202020204" pitchFamily="34" charset="0"/>
              </a:rPr>
              <a:t>Bonisoli, E., Velardocchia, M., Moos, S., Tornincasa, S., &amp; Galvagno, E. (2010). </a:t>
            </a:r>
            <a:r>
              <a:rPr lang="en-IN" b="0" i="1" dirty="0">
                <a:solidFill>
                  <a:srgbClr val="222222"/>
                </a:solidFill>
                <a:effectLst/>
                <a:latin typeface="Arial" panose="020B0604020202020204" pitchFamily="34" charset="0"/>
              </a:rPr>
              <a:t>Gearbox Design by means of Genetic Algorithm and CAD/CAE Methodologies</a:t>
            </a:r>
            <a:r>
              <a:rPr lang="en-IN" b="0" i="0" dirty="0">
                <a:solidFill>
                  <a:srgbClr val="222222"/>
                </a:solidFill>
                <a:effectLst/>
                <a:latin typeface="Arial" panose="020B0604020202020204" pitchFamily="34" charset="0"/>
              </a:rPr>
              <a:t> (No. 2010-01-0895). SAE Technical Paper.</a:t>
            </a:r>
            <a:endParaRPr lang="en-US" dirty="0"/>
          </a:p>
          <a:p>
            <a:pPr marL="354013" indent="-354013" algn="just">
              <a:spcAft>
                <a:spcPts val="600"/>
              </a:spcAft>
            </a:pPr>
            <a:r>
              <a:rPr lang="en-US" dirty="0"/>
              <a:t>[2] </a:t>
            </a:r>
            <a:r>
              <a:rPr lang="en-US" b="0" i="0" dirty="0">
                <a:solidFill>
                  <a:srgbClr val="222222"/>
                </a:solidFill>
                <a:effectLst/>
                <a:latin typeface="Arial" panose="020B0604020202020204" pitchFamily="34" charset="0"/>
              </a:rPr>
              <a:t>Lyu, N., &amp; Saitou, K. (2005). Topology optimization of multicomponent beam structure via decomposition-based assembly synthesis. </a:t>
            </a:r>
            <a:r>
              <a:rPr lang="en-US" b="0" i="1" dirty="0">
                <a:solidFill>
                  <a:srgbClr val="222222"/>
                </a:solidFill>
                <a:effectLst/>
                <a:latin typeface="Arial" panose="020B0604020202020204" pitchFamily="34" charset="0"/>
              </a:rPr>
              <a:t>J. Mech. Des.</a:t>
            </a:r>
            <a:r>
              <a:rPr lang="en-US" b="0" i="0" dirty="0">
                <a:solidFill>
                  <a:srgbClr val="222222"/>
                </a:solidFill>
                <a:effectLst/>
                <a:latin typeface="Arial" panose="020B0604020202020204" pitchFamily="34" charset="0"/>
              </a:rPr>
              <a:t>, </a:t>
            </a:r>
            <a:r>
              <a:rPr lang="en-US" b="0" i="1" dirty="0">
                <a:solidFill>
                  <a:srgbClr val="222222"/>
                </a:solidFill>
                <a:effectLst/>
                <a:latin typeface="Arial" panose="020B0604020202020204" pitchFamily="34" charset="0"/>
              </a:rPr>
              <a:t>127</a:t>
            </a:r>
            <a:r>
              <a:rPr lang="en-US" b="0" i="0" dirty="0">
                <a:solidFill>
                  <a:srgbClr val="222222"/>
                </a:solidFill>
                <a:effectLst/>
                <a:latin typeface="Arial" panose="020B0604020202020204" pitchFamily="34" charset="0"/>
              </a:rPr>
              <a:t>(2), 170-183.</a:t>
            </a:r>
            <a:endParaRPr lang="en-US" dirty="0"/>
          </a:p>
          <a:p>
            <a:pPr marL="354013" indent="-354013" algn="just">
              <a:spcAft>
                <a:spcPts val="600"/>
              </a:spcAft>
            </a:pPr>
            <a:r>
              <a:rPr lang="en-US" dirty="0"/>
              <a:t>[3] </a:t>
            </a:r>
            <a:r>
              <a:rPr lang="en-US" b="0" i="0" dirty="0">
                <a:solidFill>
                  <a:srgbClr val="222222"/>
                </a:solidFill>
                <a:effectLst/>
                <a:latin typeface="Arial" panose="020B0604020202020204" pitchFamily="34" charset="0"/>
              </a:rPr>
              <a:t>Li, P., &amp; Shen, Z. (2019, November). 3D line matching model and optimization for rigid pipeline assembly. In </a:t>
            </a:r>
            <a:r>
              <a:rPr lang="en-US" b="0" i="1" dirty="0">
                <a:solidFill>
                  <a:srgbClr val="222222"/>
                </a:solidFill>
                <a:effectLst/>
                <a:latin typeface="Arial" panose="020B0604020202020204" pitchFamily="34" charset="0"/>
              </a:rPr>
              <a:t>IOP Conference Series: Earth and Environmental Science</a:t>
            </a:r>
            <a:r>
              <a:rPr lang="en-US" b="0" i="0" dirty="0">
                <a:solidFill>
                  <a:srgbClr val="222222"/>
                </a:solidFill>
                <a:effectLst/>
                <a:latin typeface="Arial" panose="020B0604020202020204" pitchFamily="34" charset="0"/>
              </a:rPr>
              <a:t> (Vol. 384, No. 1, p. 012104). IOP Publishing.</a:t>
            </a:r>
            <a:endParaRPr lang="en-US" dirty="0"/>
          </a:p>
          <a:p>
            <a:pPr algn="just"/>
            <a:endParaRPr lang="de-DE" dirty="0"/>
          </a:p>
        </p:txBody>
      </p:sp>
      <p:sp>
        <p:nvSpPr>
          <p:cNvPr id="3" name="Title 2">
            <a:extLst>
              <a:ext uri="{FF2B5EF4-FFF2-40B4-BE49-F238E27FC236}">
                <a16:creationId xmlns:a16="http://schemas.microsoft.com/office/drawing/2014/main" id="{6DBC54D0-ADB7-49E6-B7DC-8F3FCBDBC230}"/>
              </a:ext>
            </a:extLst>
          </p:cNvPr>
          <p:cNvSpPr>
            <a:spLocks noGrp="1"/>
          </p:cNvSpPr>
          <p:nvPr>
            <p:ph type="title"/>
          </p:nvPr>
        </p:nvSpPr>
        <p:spPr>
          <a:xfrm>
            <a:off x="-1" y="2185315"/>
            <a:ext cx="15122525" cy="1590318"/>
          </a:xfrm>
        </p:spPr>
        <p:txBody>
          <a:bodyPr/>
          <a:lstStyle/>
          <a:p>
            <a:r>
              <a:rPr lang="en-US" sz="4400" dirty="0"/>
              <a:t>3D Box Topology Optimization with Constrained Space</a:t>
            </a:r>
            <a:r>
              <a:rPr lang="en-US" sz="4000" dirty="0"/>
              <a:t> </a:t>
            </a:r>
            <a:br>
              <a:rPr lang="en-US" dirty="0"/>
            </a:br>
            <a:r>
              <a:rPr lang="en-US" sz="3400" dirty="0"/>
              <a:t>Software Lab Project 2021</a:t>
            </a:r>
          </a:p>
        </p:txBody>
      </p:sp>
      <p:sp>
        <p:nvSpPr>
          <p:cNvPr id="4" name="Text Placeholder 3">
            <a:extLst>
              <a:ext uri="{FF2B5EF4-FFF2-40B4-BE49-F238E27FC236}">
                <a16:creationId xmlns:a16="http://schemas.microsoft.com/office/drawing/2014/main" id="{D7B52C5B-175A-47F5-B04E-07E0890C63EF}"/>
              </a:ext>
            </a:extLst>
          </p:cNvPr>
          <p:cNvSpPr>
            <a:spLocks noGrp="1"/>
          </p:cNvSpPr>
          <p:nvPr>
            <p:ph type="body" sz="quarter" idx="15"/>
          </p:nvPr>
        </p:nvSpPr>
        <p:spPr>
          <a:xfrm>
            <a:off x="931862" y="3617409"/>
            <a:ext cx="13176000" cy="359706"/>
          </a:xfrm>
        </p:spPr>
        <p:txBody>
          <a:bodyPr/>
          <a:lstStyle/>
          <a:p>
            <a:r>
              <a:rPr lang="en-US" sz="3200" dirty="0"/>
              <a:t>Ansari, Talhah; Dawod, Ahmed; Rueda Arreguin, Luis Dario</a:t>
            </a:r>
          </a:p>
        </p:txBody>
      </p:sp>
      <p:sp>
        <p:nvSpPr>
          <p:cNvPr id="5" name="Text Placeholder 4">
            <a:extLst>
              <a:ext uri="{FF2B5EF4-FFF2-40B4-BE49-F238E27FC236}">
                <a16:creationId xmlns:a16="http://schemas.microsoft.com/office/drawing/2014/main" id="{5A5A336C-25C1-406D-9E2E-FFEDF4B53345}"/>
              </a:ext>
            </a:extLst>
          </p:cNvPr>
          <p:cNvSpPr>
            <a:spLocks noGrp="1"/>
          </p:cNvSpPr>
          <p:nvPr>
            <p:ph type="body" sz="quarter" idx="20"/>
          </p:nvPr>
        </p:nvSpPr>
        <p:spPr>
          <a:xfrm>
            <a:off x="972000" y="4138918"/>
            <a:ext cx="13176000" cy="359706"/>
          </a:xfrm>
        </p:spPr>
        <p:txBody>
          <a:bodyPr/>
          <a:lstStyle/>
          <a:p>
            <a:r>
              <a:rPr lang="en-US" dirty="0"/>
              <a:t>Supervisors: Filomeno, Giovanni; Alsayed-Ahmad, Moustafa</a:t>
            </a:r>
          </a:p>
        </p:txBody>
      </p:sp>
      <p:sp>
        <p:nvSpPr>
          <p:cNvPr id="10" name="TextBox 9">
            <a:extLst>
              <a:ext uri="{FF2B5EF4-FFF2-40B4-BE49-F238E27FC236}">
                <a16:creationId xmlns:a16="http://schemas.microsoft.com/office/drawing/2014/main" id="{A8038B59-4729-4E02-B6F1-B835982CD83D}"/>
              </a:ext>
            </a:extLst>
          </p:cNvPr>
          <p:cNvSpPr txBox="1"/>
          <p:nvPr/>
        </p:nvSpPr>
        <p:spPr>
          <a:xfrm>
            <a:off x="2608262" y="787400"/>
            <a:ext cx="8049079" cy="1200329"/>
          </a:xfrm>
          <a:prstGeom prst="rect">
            <a:avLst/>
          </a:prstGeom>
          <a:solidFill>
            <a:schemeClr val="bg1"/>
          </a:solidFill>
        </p:spPr>
        <p:txBody>
          <a:bodyPr wrap="square" rtlCol="0">
            <a:spAutoFit/>
          </a:bodyPr>
          <a:lstStyle/>
          <a:p>
            <a:r>
              <a:rPr lang="en-US" sz="2400" b="0" i="0" dirty="0">
                <a:solidFill>
                  <a:srgbClr val="3070B3"/>
                </a:solidFill>
                <a:effectLst/>
                <a:latin typeface="Helvetica Neue"/>
              </a:rPr>
              <a:t>Chair of Computational Modeling and Simulation</a:t>
            </a:r>
            <a:br>
              <a:rPr lang="en-US" sz="2400" dirty="0"/>
            </a:br>
            <a:r>
              <a:rPr lang="en-US" sz="2400" b="0" i="0" dirty="0">
                <a:solidFill>
                  <a:srgbClr val="3070B3"/>
                </a:solidFill>
                <a:effectLst/>
                <a:latin typeface="Helvetica Neue"/>
              </a:rPr>
              <a:t>TUM School of Engineering and Design</a:t>
            </a:r>
            <a:br>
              <a:rPr lang="en-US" sz="2400" dirty="0"/>
            </a:br>
            <a:r>
              <a:rPr lang="en-US" sz="2400" b="0" i="0" dirty="0">
                <a:solidFill>
                  <a:srgbClr val="3070B3"/>
                </a:solidFill>
                <a:effectLst/>
                <a:latin typeface="Helvetica Neue"/>
              </a:rPr>
              <a:t>Technical University of Munich</a:t>
            </a:r>
            <a:endParaRPr lang="en-IN" sz="2400" dirty="0"/>
          </a:p>
        </p:txBody>
      </p:sp>
      <p:pic>
        <p:nvPicPr>
          <p:cNvPr id="12" name="Picture 11">
            <a:extLst>
              <a:ext uri="{FF2B5EF4-FFF2-40B4-BE49-F238E27FC236}">
                <a16:creationId xmlns:a16="http://schemas.microsoft.com/office/drawing/2014/main" id="{04718F3B-81DD-46FA-9FCE-84B919FACDB9}"/>
              </a:ext>
            </a:extLst>
          </p:cNvPr>
          <p:cNvPicPr>
            <a:picLocks noChangeAspect="1"/>
          </p:cNvPicPr>
          <p:nvPr/>
        </p:nvPicPr>
        <p:blipFill rotWithShape="1">
          <a:blip r:embed="rId3">
            <a:extLst>
              <a:ext uri="{28A0092B-C50C-407E-A947-70E740481C1C}">
                <a14:useLocalDpi xmlns:a14="http://schemas.microsoft.com/office/drawing/2010/main" val="0"/>
              </a:ext>
            </a:extLst>
          </a:blip>
          <a:srcRect l="61713" t="32425" r="25402" b="48073"/>
          <a:stretch/>
        </p:blipFill>
        <p:spPr>
          <a:xfrm>
            <a:off x="779462" y="588685"/>
            <a:ext cx="1852686" cy="1576618"/>
          </a:xfrm>
          <a:prstGeom prst="rect">
            <a:avLst/>
          </a:prstGeom>
        </p:spPr>
      </p:pic>
      <p:pic>
        <p:nvPicPr>
          <p:cNvPr id="26" name="Content Placeholder 6">
            <a:extLst>
              <a:ext uri="{FF2B5EF4-FFF2-40B4-BE49-F238E27FC236}">
                <a16:creationId xmlns:a16="http://schemas.microsoft.com/office/drawing/2014/main" id="{3A4C5326-4C3E-463A-8B04-E16AAEA80607}"/>
              </a:ext>
            </a:extLst>
          </p:cNvPr>
          <p:cNvPicPr>
            <a:picLocks noChangeAspect="1"/>
          </p:cNvPicPr>
          <p:nvPr/>
        </p:nvPicPr>
        <p:blipFill rotWithShape="1">
          <a:blip r:embed="rId4"/>
          <a:srcRect l="8271" t="4375" r="7644" b="7153"/>
          <a:stretch/>
        </p:blipFill>
        <p:spPr>
          <a:xfrm>
            <a:off x="9438323" y="939800"/>
            <a:ext cx="2771139" cy="919964"/>
          </a:xfrm>
          <a:prstGeom prst="rect">
            <a:avLst/>
          </a:prstGeom>
          <a:noFill/>
          <a:ln w="9525">
            <a:noFill/>
            <a:miter lim="800000"/>
            <a:headEnd/>
            <a:tailEnd/>
          </a:ln>
        </p:spPr>
      </p:pic>
      <p:sp>
        <p:nvSpPr>
          <p:cNvPr id="33" name="TextBox 32">
            <a:extLst>
              <a:ext uri="{FF2B5EF4-FFF2-40B4-BE49-F238E27FC236}">
                <a16:creationId xmlns:a16="http://schemas.microsoft.com/office/drawing/2014/main" id="{4D0E3C53-BCDA-4C0F-81C9-9AB5971B1079}"/>
              </a:ext>
            </a:extLst>
          </p:cNvPr>
          <p:cNvSpPr txBox="1"/>
          <p:nvPr/>
        </p:nvSpPr>
        <p:spPr>
          <a:xfrm>
            <a:off x="6121290" y="20489446"/>
            <a:ext cx="2820662" cy="338554"/>
          </a:xfrm>
          <a:prstGeom prst="rect">
            <a:avLst/>
          </a:prstGeom>
          <a:noFill/>
        </p:spPr>
        <p:txBody>
          <a:bodyPr wrap="square" rtlCol="0">
            <a:spAutoFit/>
          </a:bodyPr>
          <a:lstStyle/>
          <a:p>
            <a:r>
              <a:rPr lang="en-IN" sz="1600" dirty="0">
                <a:latin typeface="Arial" panose="020B0604020202020204" pitchFamily="34" charset="0"/>
                <a:cs typeface="Arial" panose="020B0604020202020204" pitchFamily="34" charset="0"/>
              </a:rPr>
              <a:t>Figure 1: Algorithm structure </a:t>
            </a:r>
          </a:p>
        </p:txBody>
      </p:sp>
      <p:sp>
        <p:nvSpPr>
          <p:cNvPr id="22" name="TextBox 21">
            <a:extLst>
              <a:ext uri="{FF2B5EF4-FFF2-40B4-BE49-F238E27FC236}">
                <a16:creationId xmlns:a16="http://schemas.microsoft.com/office/drawing/2014/main" id="{5106EC72-3506-441F-96B0-74DF4120470F}"/>
              </a:ext>
            </a:extLst>
          </p:cNvPr>
          <p:cNvSpPr txBox="1"/>
          <p:nvPr/>
        </p:nvSpPr>
        <p:spPr>
          <a:xfrm>
            <a:off x="7789862" y="12565107"/>
            <a:ext cx="6354590" cy="584775"/>
          </a:xfrm>
          <a:prstGeom prst="rect">
            <a:avLst/>
          </a:prstGeom>
          <a:noFill/>
        </p:spPr>
        <p:txBody>
          <a:bodyPr wrap="square" rtlCol="0">
            <a:spAutoFit/>
          </a:bodyPr>
          <a:lstStyle/>
          <a:p>
            <a:pPr algn="ctr"/>
            <a:r>
              <a:rPr lang="en-IN" sz="1600" dirty="0">
                <a:latin typeface="Arial" panose="020B0604020202020204" pitchFamily="34" charset="0"/>
                <a:cs typeface="Arial" panose="020B0604020202020204" pitchFamily="34" charset="0"/>
              </a:rPr>
              <a:t>Figure 3: Results of the algorithm on Bauraum configuration 2; Population=500, Generations=20 </a:t>
            </a:r>
          </a:p>
        </p:txBody>
      </p:sp>
      <p:sp>
        <p:nvSpPr>
          <p:cNvPr id="27" name="TextBox 26">
            <a:extLst>
              <a:ext uri="{FF2B5EF4-FFF2-40B4-BE49-F238E27FC236}">
                <a16:creationId xmlns:a16="http://schemas.microsoft.com/office/drawing/2014/main" id="{B6CB9EED-4E97-4E2C-B903-93479D82C398}"/>
              </a:ext>
            </a:extLst>
          </p:cNvPr>
          <p:cNvSpPr txBox="1"/>
          <p:nvPr/>
        </p:nvSpPr>
        <p:spPr>
          <a:xfrm>
            <a:off x="7789862" y="8958882"/>
            <a:ext cx="6354590" cy="584775"/>
          </a:xfrm>
          <a:prstGeom prst="rect">
            <a:avLst/>
          </a:prstGeom>
          <a:noFill/>
        </p:spPr>
        <p:txBody>
          <a:bodyPr wrap="square" rtlCol="0">
            <a:spAutoFit/>
          </a:bodyPr>
          <a:lstStyle/>
          <a:p>
            <a:pPr algn="ctr"/>
            <a:r>
              <a:rPr lang="en-IN" sz="1600" dirty="0">
                <a:latin typeface="Arial" panose="020B0604020202020204" pitchFamily="34" charset="0"/>
                <a:cs typeface="Arial" panose="020B0604020202020204" pitchFamily="34" charset="0"/>
              </a:rPr>
              <a:t>Figure 2: Results of the algorithm on Bauraum configuration 1; Population=100, Generations=20 </a:t>
            </a:r>
          </a:p>
        </p:txBody>
      </p:sp>
      <p:pic>
        <p:nvPicPr>
          <p:cNvPr id="28" name="Picture 27">
            <a:extLst>
              <a:ext uri="{FF2B5EF4-FFF2-40B4-BE49-F238E27FC236}">
                <a16:creationId xmlns:a16="http://schemas.microsoft.com/office/drawing/2014/main" id="{63AED5C2-0EEB-4055-976F-CA9A4272A566}"/>
              </a:ext>
            </a:extLst>
          </p:cNvPr>
          <p:cNvPicPr>
            <a:picLocks noChangeAspect="1"/>
          </p:cNvPicPr>
          <p:nvPr/>
        </p:nvPicPr>
        <p:blipFill rotWithShape="1">
          <a:blip r:embed="rId5"/>
          <a:srcRect l="7656" t="1380" r="7054" b="3243"/>
          <a:stretch/>
        </p:blipFill>
        <p:spPr>
          <a:xfrm>
            <a:off x="8024978" y="9750755"/>
            <a:ext cx="2886145" cy="2420637"/>
          </a:xfrm>
          <a:prstGeom prst="rect">
            <a:avLst/>
          </a:prstGeom>
          <a:ln>
            <a:noFill/>
          </a:ln>
        </p:spPr>
      </p:pic>
      <p:pic>
        <p:nvPicPr>
          <p:cNvPr id="29" name="Picture 28">
            <a:extLst>
              <a:ext uri="{FF2B5EF4-FFF2-40B4-BE49-F238E27FC236}">
                <a16:creationId xmlns:a16="http://schemas.microsoft.com/office/drawing/2014/main" id="{08DAC353-96EE-4D90-9414-C35F63B35C21}"/>
              </a:ext>
            </a:extLst>
          </p:cNvPr>
          <p:cNvPicPr>
            <a:picLocks noChangeAspect="1"/>
          </p:cNvPicPr>
          <p:nvPr/>
        </p:nvPicPr>
        <p:blipFill rotWithShape="1">
          <a:blip r:embed="rId6"/>
          <a:srcRect l="8260" r="6920" b="5031"/>
          <a:stretch/>
        </p:blipFill>
        <p:spPr>
          <a:xfrm>
            <a:off x="8016441" y="6182595"/>
            <a:ext cx="2877043" cy="2415970"/>
          </a:xfrm>
          <a:prstGeom prst="rect">
            <a:avLst/>
          </a:prstGeom>
          <a:ln>
            <a:noFill/>
          </a:ln>
        </p:spPr>
      </p:pic>
      <p:pic>
        <p:nvPicPr>
          <p:cNvPr id="30" name="Picture 29">
            <a:extLst>
              <a:ext uri="{FF2B5EF4-FFF2-40B4-BE49-F238E27FC236}">
                <a16:creationId xmlns:a16="http://schemas.microsoft.com/office/drawing/2014/main" id="{52DBD5DB-88C4-4B6D-8477-27F6DF292A50}"/>
              </a:ext>
            </a:extLst>
          </p:cNvPr>
          <p:cNvPicPr>
            <a:picLocks noChangeAspect="1"/>
          </p:cNvPicPr>
          <p:nvPr/>
        </p:nvPicPr>
        <p:blipFill>
          <a:blip r:embed="rId7"/>
          <a:stretch>
            <a:fillRect/>
          </a:stretch>
        </p:blipFill>
        <p:spPr>
          <a:xfrm>
            <a:off x="10799875" y="6185556"/>
            <a:ext cx="3291368" cy="2468526"/>
          </a:xfrm>
          <a:prstGeom prst="rect">
            <a:avLst/>
          </a:prstGeom>
          <a:ln>
            <a:noFill/>
          </a:ln>
        </p:spPr>
      </p:pic>
      <p:pic>
        <p:nvPicPr>
          <p:cNvPr id="31" name="Picture 30">
            <a:extLst>
              <a:ext uri="{FF2B5EF4-FFF2-40B4-BE49-F238E27FC236}">
                <a16:creationId xmlns:a16="http://schemas.microsoft.com/office/drawing/2014/main" id="{DF819FD5-F0D4-4941-AE8B-3AEEF236DA24}"/>
              </a:ext>
            </a:extLst>
          </p:cNvPr>
          <p:cNvPicPr>
            <a:picLocks noChangeAspect="1"/>
          </p:cNvPicPr>
          <p:nvPr/>
        </p:nvPicPr>
        <p:blipFill>
          <a:blip r:embed="rId8"/>
          <a:stretch>
            <a:fillRect/>
          </a:stretch>
        </p:blipFill>
        <p:spPr>
          <a:xfrm>
            <a:off x="10805022" y="9706698"/>
            <a:ext cx="3382811" cy="2537109"/>
          </a:xfrm>
          <a:prstGeom prst="rect">
            <a:avLst/>
          </a:prstGeom>
          <a:ln>
            <a:noFill/>
          </a:ln>
        </p:spPr>
      </p:pic>
      <p:sp>
        <p:nvSpPr>
          <p:cNvPr id="32" name="TextBox 31">
            <a:extLst>
              <a:ext uri="{FF2B5EF4-FFF2-40B4-BE49-F238E27FC236}">
                <a16:creationId xmlns:a16="http://schemas.microsoft.com/office/drawing/2014/main" id="{7D1147F7-1440-420B-AB2F-CAD1E82A2074}"/>
              </a:ext>
            </a:extLst>
          </p:cNvPr>
          <p:cNvSpPr txBox="1"/>
          <p:nvPr/>
        </p:nvSpPr>
        <p:spPr>
          <a:xfrm>
            <a:off x="8016441" y="8654082"/>
            <a:ext cx="2894682" cy="338554"/>
          </a:xfrm>
          <a:prstGeom prst="rect">
            <a:avLst/>
          </a:prstGeom>
          <a:noFill/>
        </p:spPr>
        <p:txBody>
          <a:bodyPr wrap="square" rtlCol="0">
            <a:spAutoFit/>
          </a:bodyPr>
          <a:lstStyle/>
          <a:p>
            <a:pPr algn="ctr"/>
            <a:r>
              <a:rPr lang="en-IN" sz="1600" dirty="0">
                <a:latin typeface="Arial" panose="020B0604020202020204" pitchFamily="34" charset="0"/>
                <a:cs typeface="Arial" panose="020B0604020202020204" pitchFamily="34" charset="0"/>
              </a:rPr>
              <a:t>(a) Components configuration</a:t>
            </a:r>
          </a:p>
        </p:txBody>
      </p:sp>
      <p:sp>
        <p:nvSpPr>
          <p:cNvPr id="34" name="TextBox 33">
            <a:extLst>
              <a:ext uri="{FF2B5EF4-FFF2-40B4-BE49-F238E27FC236}">
                <a16:creationId xmlns:a16="http://schemas.microsoft.com/office/drawing/2014/main" id="{0732DA94-F3AC-46A7-8D51-B1D3AC9BE310}"/>
              </a:ext>
            </a:extLst>
          </p:cNvPr>
          <p:cNvSpPr txBox="1"/>
          <p:nvPr/>
        </p:nvSpPr>
        <p:spPr>
          <a:xfrm>
            <a:off x="10914062" y="8654082"/>
            <a:ext cx="3048000" cy="338554"/>
          </a:xfrm>
          <a:prstGeom prst="rect">
            <a:avLst/>
          </a:prstGeom>
          <a:noFill/>
        </p:spPr>
        <p:txBody>
          <a:bodyPr wrap="square" rtlCol="0">
            <a:spAutoFit/>
          </a:bodyPr>
          <a:lstStyle/>
          <a:p>
            <a:pPr algn="ctr"/>
            <a:r>
              <a:rPr lang="en-IN" sz="1600" dirty="0">
                <a:latin typeface="Arial" panose="020B0604020202020204" pitchFamily="34" charset="0"/>
                <a:cs typeface="Arial" panose="020B0604020202020204" pitchFamily="34" charset="0"/>
              </a:rPr>
              <a:t>(b) Mean fitness vs generation</a:t>
            </a:r>
          </a:p>
        </p:txBody>
      </p:sp>
      <p:sp>
        <p:nvSpPr>
          <p:cNvPr id="35" name="TextBox 34">
            <a:extLst>
              <a:ext uri="{FF2B5EF4-FFF2-40B4-BE49-F238E27FC236}">
                <a16:creationId xmlns:a16="http://schemas.microsoft.com/office/drawing/2014/main" id="{6D9FB3B0-0354-4FF7-9903-60002D7DFE76}"/>
              </a:ext>
            </a:extLst>
          </p:cNvPr>
          <p:cNvSpPr txBox="1"/>
          <p:nvPr/>
        </p:nvSpPr>
        <p:spPr>
          <a:xfrm>
            <a:off x="8018462" y="12277928"/>
            <a:ext cx="2894682" cy="338554"/>
          </a:xfrm>
          <a:prstGeom prst="rect">
            <a:avLst/>
          </a:prstGeom>
          <a:noFill/>
        </p:spPr>
        <p:txBody>
          <a:bodyPr wrap="square" rtlCol="0">
            <a:spAutoFit/>
          </a:bodyPr>
          <a:lstStyle/>
          <a:p>
            <a:pPr algn="ctr"/>
            <a:r>
              <a:rPr lang="en-IN" sz="1600" dirty="0">
                <a:latin typeface="Arial" panose="020B0604020202020204" pitchFamily="34" charset="0"/>
                <a:cs typeface="Arial" panose="020B0604020202020204" pitchFamily="34" charset="0"/>
              </a:rPr>
              <a:t>(a) Components configuration</a:t>
            </a:r>
          </a:p>
        </p:txBody>
      </p:sp>
      <p:sp>
        <p:nvSpPr>
          <p:cNvPr id="36" name="TextBox 35">
            <a:extLst>
              <a:ext uri="{FF2B5EF4-FFF2-40B4-BE49-F238E27FC236}">
                <a16:creationId xmlns:a16="http://schemas.microsoft.com/office/drawing/2014/main" id="{060C9F06-9DAE-411C-AFEE-D345DFA492CD}"/>
              </a:ext>
            </a:extLst>
          </p:cNvPr>
          <p:cNvSpPr txBox="1"/>
          <p:nvPr/>
        </p:nvSpPr>
        <p:spPr>
          <a:xfrm>
            <a:off x="10916083" y="12277928"/>
            <a:ext cx="3048000" cy="338554"/>
          </a:xfrm>
          <a:prstGeom prst="rect">
            <a:avLst/>
          </a:prstGeom>
          <a:noFill/>
        </p:spPr>
        <p:txBody>
          <a:bodyPr wrap="square" rtlCol="0">
            <a:spAutoFit/>
          </a:bodyPr>
          <a:lstStyle/>
          <a:p>
            <a:pPr algn="ctr"/>
            <a:r>
              <a:rPr lang="en-IN" sz="1600" dirty="0">
                <a:latin typeface="Arial" panose="020B0604020202020204" pitchFamily="34" charset="0"/>
                <a:cs typeface="Arial" panose="020B0604020202020204" pitchFamily="34" charset="0"/>
              </a:rPr>
              <a:t>(b) Mean fitness vs generation</a:t>
            </a:r>
          </a:p>
        </p:txBody>
      </p:sp>
    </p:spTree>
    <p:extLst>
      <p:ext uri="{BB962C8B-B14F-4D97-AF65-F5344CB8AC3E}">
        <p14:creationId xmlns:p14="http://schemas.microsoft.com/office/powerpoint/2010/main" val="2296250643"/>
      </p:ext>
    </p:extLst>
  </p:cSld>
  <p:clrMapOvr>
    <a:masterClrMapping/>
  </p:clrMapOvr>
</p:sld>
</file>

<file path=ppt/theme/theme1.xml><?xml version="1.0" encoding="utf-8"?>
<a:theme xmlns:a="http://schemas.openxmlformats.org/drawingml/2006/main" name="1_Logo und Dreizeiler">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TUM_Plakat_A2_hoch_p_v1</Template>
  <TotalTime>434</TotalTime>
  <Words>642</Words>
  <Application>Microsoft Office PowerPoint</Application>
  <PresentationFormat>Custom</PresentationFormat>
  <Paragraphs>38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Helvetica Neue</vt:lpstr>
      <vt:lpstr>1_Logo und Dreizeiler</vt:lpstr>
      <vt:lpstr>3D Box Topology Optimization with Constrained Space  Software Lab Project 2021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Überschrift 1 läuft über gesamte Papierbreite</dc:title>
  <dc:creator>ga59vup</dc:creator>
  <dc:description>Rechteinhaber: Technische Universität München, https://www.tum.de
Gestaltung: ediundsepp Gestaltungsgesellschaft, München,
http://www.ediundsepp.de
Technische Umsetzung: eWorks GmbH, Frankfurt am Main, http://www.eworks.de</dc:description>
  <cp:lastModifiedBy>Talhah Ansari</cp:lastModifiedBy>
  <cp:revision>23</cp:revision>
  <dcterms:created xsi:type="dcterms:W3CDTF">2018-09-18T13:59:53Z</dcterms:created>
  <dcterms:modified xsi:type="dcterms:W3CDTF">2021-11-29T21:12:40Z</dcterms:modified>
</cp:coreProperties>
</file>