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2"/>
  </p:notesMasterIdLst>
  <p:handoutMasterIdLst>
    <p:handoutMasterId r:id="rId13"/>
  </p:handoutMasterIdLst>
  <p:sldIdLst>
    <p:sldId id="355" r:id="rId7"/>
    <p:sldId id="373" r:id="rId8"/>
    <p:sldId id="374" r:id="rId9"/>
    <p:sldId id="375" r:id="rId10"/>
    <p:sldId id="377" r:id="rId11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0" autoAdjust="0"/>
    <p:restoredTop sz="88272" autoAdjust="0"/>
  </p:normalViewPr>
  <p:slideViewPr>
    <p:cSldViewPr snapToGrid="0">
      <p:cViewPr varScale="1">
        <p:scale>
          <a:sx n="113" d="100"/>
          <a:sy n="113" d="100"/>
        </p:scale>
        <p:origin x="758" y="91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14/04/2021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14/04/2021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Student … | Group # </a:t>
            </a:r>
            <a:endParaRPr lang="en-US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272138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Student … | Group 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Student … | Group 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Student … | Group 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Student … | Group 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9154E605-7F4E-43D8-9E87-3E11DB3E6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Student … | Group 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Student … | Group 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Fußzeilenplatzhalter 6">
            <a:extLst>
              <a:ext uri="{FF2B5EF4-FFF2-40B4-BE49-F238E27FC236}">
                <a16:creationId xmlns:a16="http://schemas.microsoft.com/office/drawing/2014/main" id="{74846832-58DB-43F3-A11A-DB956FEEB9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dirty="0"/>
              <a:t>Student … | Group 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54F6DAE-4C0F-4A88-91C8-26DF28C441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dirty="0"/>
              <a:t>Student … | Group 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9" name="Fußzeilenplatzhalter 6">
            <a:extLst>
              <a:ext uri="{FF2B5EF4-FFF2-40B4-BE49-F238E27FC236}">
                <a16:creationId xmlns:a16="http://schemas.microsoft.com/office/drawing/2014/main" id="{2F1DE329-5239-4F7A-ABB6-C3635B7DBA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dirty="0"/>
              <a:t>Student … | Group 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FBB615DE-DD3A-450C-B6BC-1C8AD0277B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dirty="0"/>
              <a:t>Student … | Group 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Student … | Group # 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  <p:pic>
        <p:nvPicPr>
          <p:cNvPr id="6" name="Google Shape;10;p1">
            <a:extLst>
              <a:ext uri="{FF2B5EF4-FFF2-40B4-BE49-F238E27FC236}">
                <a16:creationId xmlns:a16="http://schemas.microsoft.com/office/drawing/2014/main" id="{24AA3266-09AB-4CE1-AD56-11AC58186A38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4425" y="255120"/>
            <a:ext cx="456275" cy="456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Student … | Group # 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2"/>
                </a:solidFill>
              </a:rPr>
              <a:t>Chair of Computational Modeling and Simulation</a:t>
            </a: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2"/>
                </a:solidFill>
              </a:rPr>
              <a:t>Department of Civil, Geo and Environmental Engineering</a:t>
            </a: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2"/>
                </a:solidFill>
              </a:rPr>
              <a:t>Technical University of Munich</a:t>
            </a:r>
          </a:p>
        </p:txBody>
      </p:sp>
      <p:pic>
        <p:nvPicPr>
          <p:cNvPr id="6" name="Google Shape;10;p1">
            <a:extLst>
              <a:ext uri="{FF2B5EF4-FFF2-40B4-BE49-F238E27FC236}">
                <a16:creationId xmlns:a16="http://schemas.microsoft.com/office/drawing/2014/main" id="{C7AD9E29-7DF4-4FDE-80A4-A426F54641F3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796" y="255120"/>
            <a:ext cx="456275" cy="456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Student … | Group # 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AEE58D7-A86F-47F1-87FD-6346CB43561E}"/>
              </a:ext>
            </a:extLst>
          </p:cNvPr>
          <p:cNvSpPr txBox="1"/>
          <p:nvPr userDrawn="1"/>
        </p:nvSpPr>
        <p:spPr>
          <a:xfrm>
            <a:off x="319506" y="321468"/>
            <a:ext cx="7160425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0065BD"/>
                </a:solidFill>
              </a:rPr>
              <a:t>Chair of Computational Modeling and Simulation</a:t>
            </a: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0065BD"/>
                </a:solidFill>
              </a:rPr>
              <a:t>Department of Civil, Geo and Environmental Engineering</a:t>
            </a: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0065BD"/>
                </a:solidFill>
              </a:rPr>
              <a:t>Technical University of Munich</a:t>
            </a:r>
          </a:p>
        </p:txBody>
      </p:sp>
      <p:pic>
        <p:nvPicPr>
          <p:cNvPr id="8" name="Google Shape;10;p1">
            <a:extLst>
              <a:ext uri="{FF2B5EF4-FFF2-40B4-BE49-F238E27FC236}">
                <a16:creationId xmlns:a16="http://schemas.microsoft.com/office/drawing/2014/main" id="{52ADDFA8-0B33-4F56-841C-D42B56B00C94}"/>
              </a:ext>
            </a:extLst>
          </p:cNvPr>
          <p:cNvPicPr preferRelativeResize="0"/>
          <p:nvPr userDrawn="1"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72796" y="255120"/>
            <a:ext cx="456275" cy="456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Student … | Group #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Student … | Group #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CIDFont+F1"/>
              </a:rPr>
              <a:t>Three-Dimensional Box Topology Optimization with constrained space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484039"/>
            <a:ext cx="8508999" cy="1872003"/>
          </a:xfrm>
        </p:spPr>
        <p:txBody>
          <a:bodyPr/>
          <a:lstStyle/>
          <a:p>
            <a:r>
              <a:rPr lang="de-DE" dirty="0"/>
              <a:t>Literature Review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Highlights: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Line matching: Matching the axis lines of cylinders using an objective function that is the sum on line orientations and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Rotation matrix and Translation vector: Use rotation matrix to minimize angular disparity between axis and translation vector to make coincident origins for both geometries.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60355"/>
          </a:xfrm>
        </p:spPr>
        <p:txBody>
          <a:bodyPr/>
          <a:lstStyle/>
          <a:p>
            <a:r>
              <a:rPr lang="de-DE" sz="1800" dirty="0"/>
              <a:t>1st Paper: </a:t>
            </a:r>
            <a:r>
              <a:rPr lang="en-US" sz="1800" dirty="0"/>
              <a:t>3D line matching model and optimization for rigid pipeline assembly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B99E23-1014-4AD6-B5F8-C7E434591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003726"/>
            <a:ext cx="4572000" cy="16920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9CBE68-8937-445D-A734-8685E6EF71FC}"/>
              </a:ext>
            </a:extLst>
          </p:cNvPr>
          <p:cNvSpPr txBox="1"/>
          <p:nvPr/>
        </p:nvSpPr>
        <p:spPr>
          <a:xfrm>
            <a:off x="406400" y="4854985"/>
            <a:ext cx="7748693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100" b="0" i="0" u="none" strike="noStrike" baseline="0">
                <a:latin typeface="Arial" panose="020B0604020202020204" pitchFamily="34" charset="0"/>
              </a:rPr>
              <a:t>Pin Li and Zongbao Shen 2019 </a:t>
            </a:r>
            <a:r>
              <a:rPr lang="en-US" sz="1100" b="0" i="1" u="none" strike="noStrike" baseline="0">
                <a:latin typeface="Arial" panose="020B0604020202020204" pitchFamily="34" charset="0"/>
              </a:rPr>
              <a:t>IOP Conf. Ser.: Earth Environ. Sci. </a:t>
            </a:r>
            <a:r>
              <a:rPr lang="en-US" sz="1100" b="1" i="0" u="none" strike="noStrike" baseline="0">
                <a:latin typeface="Arial" panose="020B0604020202020204" pitchFamily="34" charset="0"/>
              </a:rPr>
              <a:t>384 </a:t>
            </a:r>
            <a:r>
              <a:rPr lang="en-US" sz="1100" b="0" i="0" u="none" strike="noStrike" baseline="0">
                <a:latin typeface="Arial" panose="020B0604020202020204" pitchFamily="34" charset="0"/>
              </a:rPr>
              <a:t>012104</a:t>
            </a:r>
            <a:endParaRPr lang="en-US" sz="1050" dirty="0" err="1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61DC9A-B69E-422E-A6BA-E9F539FEE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Multi-objective genetic Algorithms: 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Define design variables(elements, joints), define constraints and define objective functions(which to maximize and minimize)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Create a population of solutions(chromosomes) and rank them according to the value of the objective function, saving the ones that show optimal values.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Select two chromosomes and crossover them. Afterwards, mutate the new chromosomes with a certain probability value. Evaluate the new chromosomes and update the population.</a:t>
            </a:r>
          </a:p>
          <a:p>
            <a:pPr marL="519113" lvl="1" indent="-342900">
              <a:buFont typeface="+mj-lt"/>
              <a:buAutoNum type="arabicPeriod"/>
            </a:pPr>
            <a:endParaRPr lang="en-US" dirty="0"/>
          </a:p>
          <a:p>
            <a:pPr lvl="1" indent="0">
              <a:buNone/>
            </a:pPr>
            <a:r>
              <a:rPr lang="en-US" dirty="0"/>
              <a:t>Genetic algorithms allow to tackle optimization problems with many objectives and constraints and generate optimal solution sets.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24A3F0-7A26-4DEC-8C0D-13E8EABA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60355"/>
          </a:xfrm>
        </p:spPr>
        <p:txBody>
          <a:bodyPr/>
          <a:lstStyle/>
          <a:p>
            <a:pPr algn="l"/>
            <a:r>
              <a:rPr lang="en-US" sz="1800" dirty="0"/>
              <a:t>2nd Paper: </a:t>
            </a:r>
            <a:r>
              <a:rPr lang="en-US" sz="1800" i="0" u="none" strike="noStrike" dirty="0">
                <a:latin typeface="Arial" panose="020B0604020202020204" pitchFamily="34" charset="0"/>
              </a:rPr>
              <a:t>Topology Optimization of Multicomponent Structures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EBE2-FA52-4AD8-8438-ABC765AC78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558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04C832-B2E1-472B-BF4F-36D9101EF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problem, we consider the line matching tool as well as the use of genetic algorithms as a viable way of solving the problem. </a:t>
            </a:r>
          </a:p>
          <a:p>
            <a:endParaRPr lang="en-US" dirty="0"/>
          </a:p>
          <a:p>
            <a:r>
              <a:rPr lang="en-US" dirty="0"/>
              <a:t>Inputs: Volume space, geometries(STL files)</a:t>
            </a:r>
          </a:p>
          <a:p>
            <a:r>
              <a:rPr lang="en-US" dirty="0"/>
              <a:t>Output: Optimal arrangement of the position of each body.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 the geometries in the assembly space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Match the axis of the gearbox and output and fixed their position.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Constraints(bodies inside assembly space, no collisions)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objective functions(minimize distance between bodies)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set of optimal configurations with the use of genetic algorithms, choosing the adequate values for crossover and mutation.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698B2F-DADC-439A-B0E0-25A53554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66190"/>
          </a:xfrm>
        </p:spPr>
        <p:txBody>
          <a:bodyPr/>
          <a:lstStyle/>
          <a:p>
            <a:r>
              <a:rPr lang="en-US" sz="1800" dirty="0"/>
              <a:t>Our Case: </a:t>
            </a:r>
            <a:r>
              <a:rPr lang="en-US" sz="1800" b="0" i="0" u="none" strike="noStrike" baseline="0" dirty="0">
                <a:latin typeface="CIDFont+F1"/>
              </a:rPr>
              <a:t>Three-Dimensional Box Topology Optimization with constrained space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7B111-8BFF-4BE8-ADEB-924C3474A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303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15B57-2ADC-42F1-B038-71A90EF9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1DE55-E786-4F8E-BC36-CA2264B0C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438A4-60AF-4A06-A8E3-558E47F2DC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7642" y="4854985"/>
            <a:ext cx="6464280" cy="273844"/>
          </a:xfrm>
        </p:spPr>
        <p:txBody>
          <a:bodyPr/>
          <a:lstStyle/>
          <a:p>
            <a:r>
              <a:rPr lang="de-DE" dirty="0"/>
              <a:t>https://neptune.ai/blog/adaptive-mutation-in-genetic-algorithm-with-python-examples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B5D1DF-1FF4-4D21-A9E4-4E438AB4C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20" y="1352810"/>
            <a:ext cx="3073962" cy="34366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01FE40-FEDB-4021-B680-D342806D73F0}"/>
              </a:ext>
            </a:extLst>
          </p:cNvPr>
          <p:cNvSpPr txBox="1"/>
          <p:nvPr/>
        </p:nvSpPr>
        <p:spPr>
          <a:xfrm>
            <a:off x="3393052" y="1352810"/>
            <a:ext cx="5213487" cy="14529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Define Constraints: No collisions, everything inside assembly space.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Initial population: Random position of each component, respecting the constraints.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Fitness function: Minimization of the distance between of components.</a:t>
            </a:r>
          </a:p>
        </p:txBody>
      </p:sp>
    </p:spTree>
    <p:extLst>
      <p:ext uri="{BB962C8B-B14F-4D97-AF65-F5344CB8AC3E}">
        <p14:creationId xmlns:p14="http://schemas.microsoft.com/office/powerpoint/2010/main" val="3135345490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118</TotalTime>
  <Words>371</Words>
  <Application>Microsoft Office PowerPoint</Application>
  <PresentationFormat>On-screen Show (16:9)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Calibri</vt:lpstr>
      <vt:lpstr>CIDFont+F1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Three-Dimensional Box Topology Optimization with constrained space</vt:lpstr>
      <vt:lpstr>1st Paper: 3D line matching model and optimization for rigid pipeline assembly</vt:lpstr>
      <vt:lpstr>2nd Paper: Topology Optimization of Multicomponent Structures</vt:lpstr>
      <vt:lpstr>Our Case: Three-Dimensional Box Topology Optimization with constrained space</vt:lpstr>
      <vt:lpstr>Genetic Algorithm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Miguel Vega</dc:creator>
  <cp:lastModifiedBy>ge59jij</cp:lastModifiedBy>
  <cp:revision>16</cp:revision>
  <cp:lastPrinted>2015-07-30T14:04:45Z</cp:lastPrinted>
  <dcterms:created xsi:type="dcterms:W3CDTF">2021-04-12T13:11:58Z</dcterms:created>
  <dcterms:modified xsi:type="dcterms:W3CDTF">2021-04-14T14:07:58Z</dcterms:modified>
</cp:coreProperties>
</file>