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74" r:id="rId8"/>
    <p:sldId id="383" r:id="rId9"/>
    <p:sldId id="379" r:id="rId10"/>
    <p:sldId id="378" r:id="rId11"/>
    <p:sldId id="385" r:id="rId12"/>
    <p:sldId id="386" r:id="rId13"/>
    <p:sldId id="387" r:id="rId14"/>
    <p:sldId id="389" r:id="rId15"/>
    <p:sldId id="391" r:id="rId16"/>
    <p:sldId id="394" r:id="rId17"/>
    <p:sldId id="393" r:id="rId18"/>
    <p:sldId id="384" r:id="rId19"/>
    <p:sldId id="381" r:id="rId20"/>
    <p:sldId id="380" r:id="rId21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88272" autoAdjust="0"/>
  </p:normalViewPr>
  <p:slideViewPr>
    <p:cSldViewPr snapToGrid="0">
      <p:cViewPr varScale="1">
        <p:scale>
          <a:sx n="84" d="100"/>
          <a:sy n="84" d="100"/>
        </p:scale>
        <p:origin x="240" y="9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25/04/2021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25/04/2021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algorithm reflects the process of natural selection where the fittest individuals are selected for reproduction in order to produce offspring of the next generation.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0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The idea of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selection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phase is to select the fittest individuals and let them pass their genes to the next generation.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P</a:t>
            </a:r>
            <a:r>
              <a:rPr lang="en-US" b="0" i="0" dirty="0">
                <a:solidFill>
                  <a:srgbClr val="292929"/>
                </a:solidFill>
                <a:effectLst/>
              </a:rPr>
              <a:t>airs of individuals (</a:t>
            </a:r>
            <a:r>
              <a:rPr lang="en-US" b="1" i="0" dirty="0">
                <a:solidFill>
                  <a:srgbClr val="292929"/>
                </a:solidFill>
                <a:effectLst/>
              </a:rPr>
              <a:t>parents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) are selected based on their fitness scores. Individuals with high fitness have more chance to be selected for reproduction.</a:t>
            </a:r>
          </a:p>
          <a:p>
            <a:r>
              <a:rPr lang="en-US" dirty="0"/>
              <a:t>This will kill the bad individuals from generating more bad individuals. </a:t>
            </a:r>
          </a:p>
          <a:p>
            <a:r>
              <a:rPr lang="en-US" dirty="0"/>
              <a:t>Finally, this will end up with the desired optimal or acceptable solution.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27213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154E605-7F4E-43D8-9E87-3E11DB3E6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74846832-58DB-43F3-A11A-DB956FEEB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54F6DAE-4C0F-4A88-91C8-26DF28C44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2F1DE329-5239-4F7A-ABB6-C3635B7DBA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FBB615DE-DD3A-450C-B6BC-1C8AD0277B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24AA3266-09AB-4CE1-AD56-11AC58186A3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425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Technical University of Munich</a:t>
            </a:r>
          </a:p>
        </p:txBody>
      </p:sp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C7AD9E29-7DF4-4FDE-80A4-A426F54641F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EE58D7-A86F-47F1-87FD-6346CB43561E}"/>
              </a:ext>
            </a:extLst>
          </p:cNvPr>
          <p:cNvSpPr txBox="1"/>
          <p:nvPr userDrawn="1"/>
        </p:nvSpPr>
        <p:spPr>
          <a:xfrm>
            <a:off x="319506" y="321468"/>
            <a:ext cx="716042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Technical University of Munich</a:t>
            </a:r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52ADDFA8-0B33-4F56-841C-D42B56B00C94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IDFont+F1"/>
              </a:rPr>
              <a:t>Three-Dimensional Box Topology Optimization with constrained 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484039"/>
            <a:ext cx="8508999" cy="1872003"/>
          </a:xfrm>
        </p:spPr>
        <p:txBody>
          <a:bodyPr/>
          <a:lstStyle/>
          <a:p>
            <a:r>
              <a:rPr lang="de-DE" dirty="0"/>
              <a:t>Literature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E901E-B817-4CE2-B252-6C6C8BA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943" y="1212050"/>
            <a:ext cx="5254145" cy="34837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mating the parents, the new generation offspring carries genes from both parents.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genes carried from each parent may be 50% and sometimes the percent changes.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A53707-5A21-457B-B7B3-61DD11AF3559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140ED5-86EB-4ED8-ACE6-3C708A8EB434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1DD31-375A-40D8-8480-2C0F07B126F3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26033-5E26-4755-B31A-83318BEE3444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33843-C278-43F6-8EE3-C9226A696568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9B9F6-4FA7-4B3F-BCB3-D687B00418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B75EA-5E83-4531-BB75-22FC5C793D3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A0F47-5B2B-4014-968C-C8267514466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54C1C2-EA91-4608-BD8E-671751C5BA6D}"/>
              </a:ext>
            </a:extLst>
          </p:cNvPr>
          <p:cNvSpPr txBox="1"/>
          <p:nvPr/>
        </p:nvSpPr>
        <p:spPr>
          <a:xfrm>
            <a:off x="2212905" y="3150765"/>
            <a:ext cx="82453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951E27-F645-48F2-AECC-7C075D0923E9}"/>
              </a:ext>
            </a:extLst>
          </p:cNvPr>
          <p:cNvSpPr/>
          <p:nvPr/>
        </p:nvSpPr>
        <p:spPr>
          <a:xfrm>
            <a:off x="5017770" y="2507237"/>
            <a:ext cx="114300" cy="786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624D2AA-3C7A-428B-89B3-8981DC4AE87E}"/>
              </a:ext>
            </a:extLst>
          </p:cNvPr>
          <p:cNvSpPr/>
          <p:nvPr/>
        </p:nvSpPr>
        <p:spPr>
          <a:xfrm>
            <a:off x="5021580" y="3882647"/>
            <a:ext cx="114300" cy="786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820B39-81EC-40D4-93DE-D669C422141C}"/>
              </a:ext>
            </a:extLst>
          </p:cNvPr>
          <p:cNvSpPr txBox="1"/>
          <p:nvPr/>
        </p:nvSpPr>
        <p:spPr>
          <a:xfrm>
            <a:off x="4286250" y="2800391"/>
            <a:ext cx="73152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Parents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FCD1B3-96F9-4A1B-AB46-97E89BF9F2F3}"/>
              </a:ext>
            </a:extLst>
          </p:cNvPr>
          <p:cNvSpPr txBox="1"/>
          <p:nvPr/>
        </p:nvSpPr>
        <p:spPr>
          <a:xfrm>
            <a:off x="4244340" y="4188350"/>
            <a:ext cx="73152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 err="1">
                <a:latin typeface="+mn-lt"/>
              </a:rPr>
              <a:t>Offsprings</a:t>
            </a:r>
            <a:endParaRPr lang="en-IN" sz="1200" dirty="0"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E8F6D1-5A57-487F-B7D2-D68DC65B08A2}"/>
              </a:ext>
            </a:extLst>
          </p:cNvPr>
          <p:cNvSpPr txBox="1"/>
          <p:nvPr/>
        </p:nvSpPr>
        <p:spPr>
          <a:xfrm>
            <a:off x="4244340" y="3455887"/>
            <a:ext cx="143636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b="1" dirty="0">
                <a:latin typeface="+mn-lt"/>
              </a:rPr>
              <a:t>Crossover</a:t>
            </a:r>
          </a:p>
        </p:txBody>
      </p:sp>
      <p:graphicFrame>
        <p:nvGraphicFramePr>
          <p:cNvPr id="62" name="Table 41">
            <a:extLst>
              <a:ext uri="{FF2B5EF4-FFF2-40B4-BE49-F238E27FC236}">
                <a16:creationId xmlns:a16="http://schemas.microsoft.com/office/drawing/2014/main" id="{FA9933AD-A4BC-4689-A565-F60271A6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62403"/>
              </p:ext>
            </p:extLst>
          </p:nvPr>
        </p:nvGraphicFramePr>
        <p:xfrm>
          <a:off x="5250190" y="2501356"/>
          <a:ext cx="304948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186">
                  <a:extLst>
                    <a:ext uri="{9D8B030D-6E8A-4147-A177-3AD203B41FA5}">
                      <a16:colId xmlns:a16="http://schemas.microsoft.com/office/drawing/2014/main" val="1136589188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700182250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47033417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1632554564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61688518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95653843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527227869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135477526"/>
                    </a:ext>
                  </a:extLst>
                </a:gridCol>
              </a:tblGrid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71791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63190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83359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7865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063855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5781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537522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5216"/>
                  </a:ext>
                </a:extLst>
              </a:tr>
            </a:tbl>
          </a:graphicData>
        </a:graphic>
      </p:graphicFrame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15AE98-F8C6-4761-B462-6F0B7B094F37}"/>
              </a:ext>
            </a:extLst>
          </p:cNvPr>
          <p:cNvCxnSpPr/>
          <p:nvPr/>
        </p:nvCxnSpPr>
        <p:spPr>
          <a:xfrm>
            <a:off x="6031230" y="2388310"/>
            <a:ext cx="0" cy="116451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F3E032-203C-4B00-9856-676A6B395BAE}"/>
              </a:ext>
            </a:extLst>
          </p:cNvPr>
          <p:cNvCxnSpPr/>
          <p:nvPr/>
        </p:nvCxnSpPr>
        <p:spPr>
          <a:xfrm>
            <a:off x="6031230" y="3713137"/>
            <a:ext cx="0" cy="116451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A00D9F-6B80-4FA7-82FD-8AE49C17ECCB}"/>
              </a:ext>
            </a:extLst>
          </p:cNvPr>
          <p:cNvCxnSpPr/>
          <p:nvPr/>
        </p:nvCxnSpPr>
        <p:spPr>
          <a:xfrm>
            <a:off x="7167364" y="2314636"/>
            <a:ext cx="0" cy="116451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156B9A-CA9C-46D6-A652-A03F2C4D7E81}"/>
              </a:ext>
            </a:extLst>
          </p:cNvPr>
          <p:cNvCxnSpPr/>
          <p:nvPr/>
        </p:nvCxnSpPr>
        <p:spPr>
          <a:xfrm>
            <a:off x="7167364" y="3713137"/>
            <a:ext cx="0" cy="116451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2" grpId="0"/>
      <p:bldP spid="38" grpId="0"/>
      <p:bldP spid="42" grpId="0" animBg="1"/>
      <p:bldP spid="43" grpId="0" animBg="1"/>
      <p:bldP spid="44" grpId="0"/>
      <p:bldP spid="45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E901E-B817-4CE2-B252-6C6C8BA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943" y="1247483"/>
            <a:ext cx="5254145" cy="3448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offspring currently generated just have the characteristics of its parents.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Drawbacks in its parents will actually exist in the offspring.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changes will be applied to each offspring to create new individuals.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A53707-5A21-457B-B7B3-61DD11AF3559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140ED5-86EB-4ED8-ACE6-3C708A8EB434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1DD31-375A-40D8-8480-2C0F07B126F3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FAC7F0-2030-4DBA-8038-CDF2C29664E4}"/>
              </a:ext>
            </a:extLst>
          </p:cNvPr>
          <p:cNvSpPr/>
          <p:nvPr/>
        </p:nvSpPr>
        <p:spPr>
          <a:xfrm>
            <a:off x="2205658" y="3427969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26033-5E26-4755-B31A-83318BEE3444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33843-C278-43F6-8EE3-C9226A696568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9B9F6-4FA7-4B3F-BCB3-D687B00418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B75EA-5E83-4531-BB75-22FC5C793D3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A0F47-5B2B-4014-968C-C8267514466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0659A4-7E1E-42A1-AAE6-40E7B6515303}"/>
              </a:ext>
            </a:extLst>
          </p:cNvPr>
          <p:cNvCxnSpPr>
            <a:cxnSpLocks/>
          </p:cNvCxnSpPr>
          <p:nvPr/>
        </p:nvCxnSpPr>
        <p:spPr>
          <a:xfrm>
            <a:off x="1986171" y="3374713"/>
            <a:ext cx="219486" cy="16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54C1C2-EA91-4608-BD8E-671751C5BA6D}"/>
              </a:ext>
            </a:extLst>
          </p:cNvPr>
          <p:cNvSpPr txBox="1"/>
          <p:nvPr/>
        </p:nvSpPr>
        <p:spPr>
          <a:xfrm>
            <a:off x="2212905" y="3150765"/>
            <a:ext cx="82453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951E27-F645-48F2-AECC-7C075D0923E9}"/>
              </a:ext>
            </a:extLst>
          </p:cNvPr>
          <p:cNvSpPr/>
          <p:nvPr/>
        </p:nvSpPr>
        <p:spPr>
          <a:xfrm>
            <a:off x="5017770" y="2690117"/>
            <a:ext cx="114300" cy="786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624D2AA-3C7A-428B-89B3-8981DC4AE87E}"/>
              </a:ext>
            </a:extLst>
          </p:cNvPr>
          <p:cNvSpPr/>
          <p:nvPr/>
        </p:nvSpPr>
        <p:spPr>
          <a:xfrm>
            <a:off x="5021580" y="4065527"/>
            <a:ext cx="114300" cy="786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820B39-81EC-40D4-93DE-D669C422141C}"/>
              </a:ext>
            </a:extLst>
          </p:cNvPr>
          <p:cNvSpPr txBox="1"/>
          <p:nvPr/>
        </p:nvSpPr>
        <p:spPr>
          <a:xfrm>
            <a:off x="4217670" y="2983271"/>
            <a:ext cx="73152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 err="1">
                <a:latin typeface="+mn-lt"/>
              </a:rPr>
              <a:t>Offsprings</a:t>
            </a:r>
            <a:endParaRPr lang="en-IN" sz="1200" dirty="0"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FCD1B3-96F9-4A1B-AB46-97E89BF9F2F3}"/>
              </a:ext>
            </a:extLst>
          </p:cNvPr>
          <p:cNvSpPr txBox="1"/>
          <p:nvPr/>
        </p:nvSpPr>
        <p:spPr>
          <a:xfrm>
            <a:off x="4324350" y="4371230"/>
            <a:ext cx="73152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Mutants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E8F6D1-5A57-487F-B7D2-D68DC65B08A2}"/>
              </a:ext>
            </a:extLst>
          </p:cNvPr>
          <p:cNvSpPr txBox="1"/>
          <p:nvPr/>
        </p:nvSpPr>
        <p:spPr>
          <a:xfrm>
            <a:off x="4244340" y="3638767"/>
            <a:ext cx="143636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b="1" dirty="0">
                <a:latin typeface="+mn-lt"/>
              </a:rPr>
              <a:t>Mutation</a:t>
            </a:r>
          </a:p>
        </p:txBody>
      </p:sp>
      <p:graphicFrame>
        <p:nvGraphicFramePr>
          <p:cNvPr id="62" name="Table 41">
            <a:extLst>
              <a:ext uri="{FF2B5EF4-FFF2-40B4-BE49-F238E27FC236}">
                <a16:creationId xmlns:a16="http://schemas.microsoft.com/office/drawing/2014/main" id="{FA9933AD-A4BC-4689-A565-F60271A6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615"/>
              </p:ext>
            </p:extLst>
          </p:nvPr>
        </p:nvGraphicFramePr>
        <p:xfrm>
          <a:off x="5250190" y="2667257"/>
          <a:ext cx="304948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186">
                  <a:extLst>
                    <a:ext uri="{9D8B030D-6E8A-4147-A177-3AD203B41FA5}">
                      <a16:colId xmlns:a16="http://schemas.microsoft.com/office/drawing/2014/main" val="1136589188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700182250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47033417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1632554564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61688518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2995653843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527227869"/>
                    </a:ext>
                  </a:extLst>
                </a:gridCol>
                <a:gridCol w="381186">
                  <a:extLst>
                    <a:ext uri="{9D8B030D-6E8A-4147-A177-3AD203B41FA5}">
                      <a16:colId xmlns:a16="http://schemas.microsoft.com/office/drawing/2014/main" val="3135477526"/>
                    </a:ext>
                  </a:extLst>
                </a:gridCol>
              </a:tblGrid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71791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63190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83359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865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63855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5781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37522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521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A2B9DBF-1991-48F5-BE0F-3085EC5899AC}"/>
              </a:ext>
            </a:extLst>
          </p:cNvPr>
          <p:cNvSpPr txBox="1"/>
          <p:nvPr/>
        </p:nvSpPr>
        <p:spPr>
          <a:xfrm>
            <a:off x="2212905" y="3150412"/>
            <a:ext cx="82453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125ADA-1D00-4792-AB5D-DE4E3ACAAACF}"/>
              </a:ext>
            </a:extLst>
          </p:cNvPr>
          <p:cNvSpPr txBox="1"/>
          <p:nvPr/>
        </p:nvSpPr>
        <p:spPr>
          <a:xfrm>
            <a:off x="2202343" y="3426265"/>
            <a:ext cx="83509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Mutation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6A37E24-2F5B-4AD4-B3CE-D6D55164F096}"/>
              </a:ext>
            </a:extLst>
          </p:cNvPr>
          <p:cNvCxnSpPr/>
          <p:nvPr/>
        </p:nvCxnSpPr>
        <p:spPr>
          <a:xfrm rot="5400000">
            <a:off x="5240692" y="3469042"/>
            <a:ext cx="1382956" cy="12700"/>
          </a:xfrm>
          <a:prstGeom prst="curvedConnector3">
            <a:avLst>
              <a:gd name="adj1" fmla="val 44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12AEAC2-77C4-4AB9-8FA9-9E16A6193993}"/>
              </a:ext>
            </a:extLst>
          </p:cNvPr>
          <p:cNvCxnSpPr/>
          <p:nvPr/>
        </p:nvCxnSpPr>
        <p:spPr>
          <a:xfrm rot="5400000">
            <a:off x="5027332" y="4044352"/>
            <a:ext cx="1382956" cy="12700"/>
          </a:xfrm>
          <a:prstGeom prst="curvedConnector3">
            <a:avLst>
              <a:gd name="adj1" fmla="val 44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BFB9B75-12C5-4E19-8C6F-143B25A3305B}"/>
              </a:ext>
            </a:extLst>
          </p:cNvPr>
          <p:cNvCxnSpPr/>
          <p:nvPr/>
        </p:nvCxnSpPr>
        <p:spPr>
          <a:xfrm rot="5400000">
            <a:off x="6764692" y="3472852"/>
            <a:ext cx="1382956" cy="12700"/>
          </a:xfrm>
          <a:prstGeom prst="curvedConnector3">
            <a:avLst>
              <a:gd name="adj1" fmla="val 44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6A13FA4-4B9E-4D85-9EC9-5F1A2C72A1D7}"/>
              </a:ext>
            </a:extLst>
          </p:cNvPr>
          <p:cNvCxnSpPr/>
          <p:nvPr/>
        </p:nvCxnSpPr>
        <p:spPr>
          <a:xfrm rot="5400000">
            <a:off x="6551332" y="4048162"/>
            <a:ext cx="1382956" cy="12700"/>
          </a:xfrm>
          <a:prstGeom prst="curvedConnector3">
            <a:avLst>
              <a:gd name="adj1" fmla="val 44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  <p:bldP spid="43" grpId="0" animBg="1"/>
      <p:bldP spid="44" grpId="0"/>
      <p:bldP spid="45" grpId="0"/>
      <p:bldP spid="57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E901E-B817-4CE2-B252-6C6C8BA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64" y="1212050"/>
            <a:ext cx="4895925" cy="36429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Fitness function of the </a:t>
            </a:r>
            <a:r>
              <a:rPr lang="en-IN" dirty="0" err="1"/>
              <a:t>offsprings</a:t>
            </a:r>
            <a:r>
              <a:rPr lang="en-IN" dirty="0"/>
              <a:t> are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determined whether to continue with the loop or terminate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one of the following termination conditions are programmed−</a:t>
            </a:r>
          </a:p>
          <a:p>
            <a:pPr marL="703263" lvl="2" indent="-342900">
              <a:buFont typeface="Wingdings" panose="05000000000000000000" pitchFamily="2" charset="2"/>
              <a:buChar char="§"/>
            </a:pPr>
            <a:r>
              <a:rPr lang="en-US" dirty="0"/>
              <a:t>When there has been no improvement in the population for X iterations.</a:t>
            </a:r>
          </a:p>
          <a:p>
            <a:pPr marL="703263" lvl="2" indent="-342900">
              <a:buFont typeface="Wingdings" panose="05000000000000000000" pitchFamily="2" charset="2"/>
              <a:buChar char="§"/>
            </a:pPr>
            <a:r>
              <a:rPr lang="en-US" dirty="0"/>
              <a:t>When we reach an absolute number of generations.</a:t>
            </a:r>
          </a:p>
          <a:p>
            <a:pPr marL="703263" lvl="2" indent="-342900">
              <a:buFont typeface="Wingdings" panose="05000000000000000000" pitchFamily="2" charset="2"/>
              <a:buChar char="§"/>
            </a:pPr>
            <a:r>
              <a:rPr lang="en-US" dirty="0"/>
              <a:t>When the objective function value has reached a certain pre-defined value.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A53707-5A21-457B-B7B3-61DD11AF3559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140ED5-86EB-4ED8-ACE6-3C708A8EB434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1D5AF2-4BF0-4EF2-86C3-B510683C59A1}"/>
              </a:ext>
            </a:extLst>
          </p:cNvPr>
          <p:cNvSpPr/>
          <p:nvPr/>
        </p:nvSpPr>
        <p:spPr>
          <a:xfrm>
            <a:off x="614572" y="3668597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84F1F1-99F1-49C1-8B78-EC20C1D3E0CC}"/>
              </a:ext>
            </a:extLst>
          </p:cNvPr>
          <p:cNvSpPr/>
          <p:nvPr/>
        </p:nvSpPr>
        <p:spPr>
          <a:xfrm>
            <a:off x="2144222" y="4351994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4E65F0AB-E0CF-4F84-914F-53AE5E0BF35B}"/>
              </a:ext>
            </a:extLst>
          </p:cNvPr>
          <p:cNvSpPr/>
          <p:nvPr/>
        </p:nvSpPr>
        <p:spPr>
          <a:xfrm>
            <a:off x="603953" y="4140115"/>
            <a:ext cx="1416030" cy="751750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1DD31-375A-40D8-8480-2C0F07B126F3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FAC7F0-2030-4DBA-8038-CDF2C29664E4}"/>
              </a:ext>
            </a:extLst>
          </p:cNvPr>
          <p:cNvSpPr/>
          <p:nvPr/>
        </p:nvSpPr>
        <p:spPr>
          <a:xfrm>
            <a:off x="2205658" y="3427969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26033-5E26-4755-B31A-83318BEE3444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33843-C278-43F6-8EE3-C9226A696568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C0082-270C-4218-9D1B-78AA95DCAFC3}"/>
              </a:ext>
            </a:extLst>
          </p:cNvPr>
          <p:cNvSpPr txBox="1"/>
          <p:nvPr/>
        </p:nvSpPr>
        <p:spPr>
          <a:xfrm>
            <a:off x="696569" y="3736091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Offspring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ABDB9-4948-425B-BD11-FB5CFD67CFC2}"/>
              </a:ext>
            </a:extLst>
          </p:cNvPr>
          <p:cNvSpPr txBox="1"/>
          <p:nvPr/>
        </p:nvSpPr>
        <p:spPr>
          <a:xfrm>
            <a:off x="818305" y="4372660"/>
            <a:ext cx="100388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700" b="1" dirty="0">
                <a:latin typeface="+mn-lt"/>
              </a:rPr>
              <a:t>End of Generations</a:t>
            </a:r>
          </a:p>
          <a:p>
            <a:pPr algn="ctr"/>
            <a:r>
              <a:rPr lang="en-IN" sz="700" b="1" dirty="0">
                <a:latin typeface="+mn-lt"/>
              </a:rPr>
              <a:t>OR </a:t>
            </a:r>
          </a:p>
          <a:p>
            <a:pPr algn="ctr"/>
            <a:r>
              <a:rPr lang="en-IN" sz="700" b="1" dirty="0">
                <a:latin typeface="+mn-lt"/>
              </a:rPr>
              <a:t>Acceptable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C0107-87A3-4A41-B8AE-BCF9B91F7F90}"/>
              </a:ext>
            </a:extLst>
          </p:cNvPr>
          <p:cNvSpPr txBox="1"/>
          <p:nvPr/>
        </p:nvSpPr>
        <p:spPr>
          <a:xfrm>
            <a:off x="2206341" y="441371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Best Solution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9B9F6-4FA7-4B3F-BCB3-D687B00418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B75EA-5E83-4531-BB75-22FC5C793D3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42144-A8AE-4E04-B5B0-0A575197045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00372" y="3531179"/>
            <a:ext cx="0" cy="137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A0F47-5B2B-4014-968C-C82675144660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0659A4-7E1E-42A1-AAE6-40E7B6515303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986172" y="3367184"/>
            <a:ext cx="219486" cy="16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C09DEC-9DBB-4C8F-94B7-E267588F360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300372" y="3996588"/>
            <a:ext cx="11596" cy="14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87DAE-D04F-41AD-A296-5067923C241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019983" y="4515990"/>
            <a:ext cx="124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1EBBAF-9851-4B3D-8261-6A641B2EC16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4971" y="4510215"/>
            <a:ext cx="158982" cy="5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156041-FA01-474D-9ACB-572EB8CA2014}"/>
              </a:ext>
            </a:extLst>
          </p:cNvPr>
          <p:cNvCxnSpPr>
            <a:cxnSpLocks/>
          </p:cNvCxnSpPr>
          <p:nvPr/>
        </p:nvCxnSpPr>
        <p:spPr>
          <a:xfrm flipV="1">
            <a:off x="444971" y="1598147"/>
            <a:ext cx="0" cy="2926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A9825-69BB-4079-990A-DA0CBAA640A4}"/>
              </a:ext>
            </a:extLst>
          </p:cNvPr>
          <p:cNvCxnSpPr>
            <a:cxnSpLocks/>
          </p:cNvCxnSpPr>
          <p:nvPr/>
        </p:nvCxnSpPr>
        <p:spPr>
          <a:xfrm flipV="1">
            <a:off x="461622" y="1613619"/>
            <a:ext cx="807104" cy="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54C1C2-EA91-4608-BD8E-671751C5BA6D}"/>
              </a:ext>
            </a:extLst>
          </p:cNvPr>
          <p:cNvSpPr txBox="1"/>
          <p:nvPr/>
        </p:nvSpPr>
        <p:spPr>
          <a:xfrm>
            <a:off x="2202344" y="3160555"/>
            <a:ext cx="8390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CA247-AF7E-402B-9228-43E6EA09F13D}"/>
              </a:ext>
            </a:extLst>
          </p:cNvPr>
          <p:cNvSpPr txBox="1"/>
          <p:nvPr/>
        </p:nvSpPr>
        <p:spPr>
          <a:xfrm>
            <a:off x="2202343" y="3435726"/>
            <a:ext cx="82785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Mutation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80D47-36EC-4ACD-9F83-01B2A30E66C6}"/>
              </a:ext>
            </a:extLst>
          </p:cNvPr>
          <p:cNvSpPr txBox="1"/>
          <p:nvPr/>
        </p:nvSpPr>
        <p:spPr>
          <a:xfrm>
            <a:off x="1875770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06DB4-3683-4676-93E6-C5EB2971BE90}"/>
              </a:ext>
            </a:extLst>
          </p:cNvPr>
          <p:cNvSpPr txBox="1"/>
          <p:nvPr/>
        </p:nvSpPr>
        <p:spPr>
          <a:xfrm>
            <a:off x="527389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96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3" grpId="0"/>
      <p:bldP spid="24" grpId="0"/>
      <p:bldP spid="25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A53707-5A21-457B-B7B3-61DD11AF3559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140ED5-86EB-4ED8-ACE6-3C708A8EB434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1D5AF2-4BF0-4EF2-86C3-B510683C59A1}"/>
              </a:ext>
            </a:extLst>
          </p:cNvPr>
          <p:cNvSpPr/>
          <p:nvPr/>
        </p:nvSpPr>
        <p:spPr>
          <a:xfrm>
            <a:off x="614572" y="3668597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84F1F1-99F1-49C1-8B78-EC20C1D3E0CC}"/>
              </a:ext>
            </a:extLst>
          </p:cNvPr>
          <p:cNvSpPr/>
          <p:nvPr/>
        </p:nvSpPr>
        <p:spPr>
          <a:xfrm>
            <a:off x="2144222" y="4351994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4E65F0AB-E0CF-4F84-914F-53AE5E0BF35B}"/>
              </a:ext>
            </a:extLst>
          </p:cNvPr>
          <p:cNvSpPr/>
          <p:nvPr/>
        </p:nvSpPr>
        <p:spPr>
          <a:xfrm>
            <a:off x="603953" y="4140115"/>
            <a:ext cx="1416030" cy="751750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1DD31-375A-40D8-8480-2C0F07B126F3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FAC7F0-2030-4DBA-8038-CDF2C29664E4}"/>
              </a:ext>
            </a:extLst>
          </p:cNvPr>
          <p:cNvSpPr/>
          <p:nvPr/>
        </p:nvSpPr>
        <p:spPr>
          <a:xfrm>
            <a:off x="2205658" y="3427969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26033-5E26-4755-B31A-83318BEE3444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33843-C278-43F6-8EE3-C9226A696568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C0082-270C-4218-9D1B-78AA95DCAFC3}"/>
              </a:ext>
            </a:extLst>
          </p:cNvPr>
          <p:cNvSpPr txBox="1"/>
          <p:nvPr/>
        </p:nvSpPr>
        <p:spPr>
          <a:xfrm>
            <a:off x="696569" y="3736091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Offspring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ABDB9-4948-425B-BD11-FB5CFD67CFC2}"/>
              </a:ext>
            </a:extLst>
          </p:cNvPr>
          <p:cNvSpPr txBox="1"/>
          <p:nvPr/>
        </p:nvSpPr>
        <p:spPr>
          <a:xfrm>
            <a:off x="818305" y="4372660"/>
            <a:ext cx="100388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700" b="1" dirty="0">
                <a:latin typeface="+mn-lt"/>
              </a:rPr>
              <a:t>End of Generations</a:t>
            </a:r>
          </a:p>
          <a:p>
            <a:pPr algn="ctr"/>
            <a:r>
              <a:rPr lang="en-IN" sz="700" b="1" dirty="0">
                <a:latin typeface="+mn-lt"/>
              </a:rPr>
              <a:t>OR </a:t>
            </a:r>
          </a:p>
          <a:p>
            <a:pPr algn="ctr"/>
            <a:r>
              <a:rPr lang="en-IN" sz="700" b="1" dirty="0">
                <a:latin typeface="+mn-lt"/>
              </a:rPr>
              <a:t>Acceptable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C0107-87A3-4A41-B8AE-BCF9B91F7F90}"/>
              </a:ext>
            </a:extLst>
          </p:cNvPr>
          <p:cNvSpPr txBox="1"/>
          <p:nvPr/>
        </p:nvSpPr>
        <p:spPr>
          <a:xfrm>
            <a:off x="2206341" y="441371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Best Solution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9B9F6-4FA7-4B3F-BCB3-D687B00418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B75EA-5E83-4531-BB75-22FC5C793D3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42144-A8AE-4E04-B5B0-0A575197045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00372" y="3531179"/>
            <a:ext cx="0" cy="137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A0F47-5B2B-4014-968C-C82675144660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0659A4-7E1E-42A1-AAE6-40E7B6515303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986172" y="3367184"/>
            <a:ext cx="219486" cy="16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C09DEC-9DBB-4C8F-94B7-E267588F360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300372" y="3996588"/>
            <a:ext cx="11596" cy="14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87DAE-D04F-41AD-A296-5067923C241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019983" y="4515990"/>
            <a:ext cx="124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1EBBAF-9851-4B3D-8261-6A641B2EC16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4971" y="4510215"/>
            <a:ext cx="158982" cy="5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156041-FA01-474D-9ACB-572EB8CA2014}"/>
              </a:ext>
            </a:extLst>
          </p:cNvPr>
          <p:cNvCxnSpPr>
            <a:cxnSpLocks/>
          </p:cNvCxnSpPr>
          <p:nvPr/>
        </p:nvCxnSpPr>
        <p:spPr>
          <a:xfrm flipV="1">
            <a:off x="444971" y="1598147"/>
            <a:ext cx="0" cy="2926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A9825-69BB-4079-990A-DA0CBAA640A4}"/>
              </a:ext>
            </a:extLst>
          </p:cNvPr>
          <p:cNvCxnSpPr>
            <a:cxnSpLocks/>
          </p:cNvCxnSpPr>
          <p:nvPr/>
        </p:nvCxnSpPr>
        <p:spPr>
          <a:xfrm flipV="1">
            <a:off x="461622" y="1613619"/>
            <a:ext cx="807104" cy="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54C1C2-EA91-4608-BD8E-671751C5BA6D}"/>
              </a:ext>
            </a:extLst>
          </p:cNvPr>
          <p:cNvSpPr txBox="1"/>
          <p:nvPr/>
        </p:nvSpPr>
        <p:spPr>
          <a:xfrm>
            <a:off x="2202344" y="3160555"/>
            <a:ext cx="8390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CA247-AF7E-402B-9228-43E6EA09F13D}"/>
              </a:ext>
            </a:extLst>
          </p:cNvPr>
          <p:cNvSpPr txBox="1"/>
          <p:nvPr/>
        </p:nvSpPr>
        <p:spPr>
          <a:xfrm>
            <a:off x="2202343" y="3435726"/>
            <a:ext cx="82785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Mutation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80D47-36EC-4ACD-9F83-01B2A30E66C6}"/>
              </a:ext>
            </a:extLst>
          </p:cNvPr>
          <p:cNvSpPr txBox="1"/>
          <p:nvPr/>
        </p:nvSpPr>
        <p:spPr>
          <a:xfrm>
            <a:off x="1875770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06DB4-3683-4676-93E6-C5EB2971BE90}"/>
              </a:ext>
            </a:extLst>
          </p:cNvPr>
          <p:cNvSpPr txBox="1"/>
          <p:nvPr/>
        </p:nvSpPr>
        <p:spPr>
          <a:xfrm>
            <a:off x="527389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NO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B2499CBD-A882-43BF-A4EB-AD53AC9BB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86600"/>
              </p:ext>
            </p:extLst>
          </p:nvPr>
        </p:nvGraphicFramePr>
        <p:xfrm>
          <a:off x="3804759" y="1494788"/>
          <a:ext cx="489427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812">
                  <a:extLst>
                    <a:ext uri="{9D8B030D-6E8A-4147-A177-3AD203B41FA5}">
                      <a16:colId xmlns:a16="http://schemas.microsoft.com/office/drawing/2014/main" val="742661919"/>
                    </a:ext>
                  </a:extLst>
                </a:gridCol>
                <a:gridCol w="3607458">
                  <a:extLst>
                    <a:ext uri="{9D8B030D-6E8A-4147-A177-3AD203B41FA5}">
                      <a16:colId xmlns:a16="http://schemas.microsoft.com/office/drawing/2014/main" val="850720333"/>
                    </a:ext>
                  </a:extLst>
                </a:gridCol>
              </a:tblGrid>
              <a:tr h="299015">
                <a:tc gridSpan="2">
                  <a:txBody>
                    <a:bodyPr/>
                    <a:lstStyle/>
                    <a:p>
                      <a:r>
                        <a:rPr lang="en-IN" sz="1400" dirty="0"/>
                        <a:t>In this Project: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76794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r>
                        <a:rPr lang="en-IN" sz="1400" dirty="0"/>
                        <a:t>Chromosome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the coordinates and dimensions of each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1632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r>
                        <a:rPr lang="en-IN" sz="1400" dirty="0"/>
                        <a:t>Fitness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Minimization of the distance between electrical components.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03854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r>
                        <a:rPr lang="en-IN" sz="1400" dirty="0"/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Input and output shaft axis</a:t>
                      </a:r>
                    </a:p>
                    <a:p>
                      <a:r>
                        <a:rPr lang="en-IN" sz="1400" dirty="0"/>
                        <a:t>Everything inside the assembly space</a:t>
                      </a:r>
                    </a:p>
                    <a:p>
                      <a:r>
                        <a:rPr lang="en-IN" sz="1400" dirty="0"/>
                        <a:t>No collisions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014835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r>
                        <a:rPr lang="en-IN" sz="1400" dirty="0"/>
                        <a:t>Initial 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Random position of each component, respecting the constraints.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3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2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BB03A-27B5-4BD5-A11D-DBC7D38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851597"/>
            <a:ext cx="8508999" cy="4616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Gearbox Design by means of Genetic Algorithm and CAD/CAE Methodologies </a:t>
            </a:r>
            <a:r>
              <a:rPr lang="en-US" sz="1200" dirty="0"/>
              <a:t>(</a:t>
            </a:r>
            <a:r>
              <a:rPr lang="en-US" sz="1200" dirty="0" err="1"/>
              <a:t>Bonisoli</a:t>
            </a:r>
            <a:r>
              <a:rPr lang="en-US" sz="1200" dirty="0"/>
              <a:t> et al., 2010)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3200-3E16-461F-8547-B33C69B29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77B3BD0C-F73E-46DD-934F-60D987B8C2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9088" y="1600200"/>
            <a:ext cx="2732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Objective: To describe the optimization approach defined for evaluating the geometrical parameters related to the helical gears of a manual transmission.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Approach: Genetic algorithm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Highlights: The geometric parameters optimized were torque and speed time-histories, the required set of gear ratios and the material properties.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F6550-555D-46CF-BBC5-00191E1A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81" y="1119070"/>
            <a:ext cx="5216059" cy="339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22E3E-F190-4D0C-970E-603D21C67544}"/>
              </a:ext>
            </a:extLst>
          </p:cNvPr>
          <p:cNvSpPr txBox="1"/>
          <p:nvPr/>
        </p:nvSpPr>
        <p:spPr>
          <a:xfrm>
            <a:off x="3439947" y="4522465"/>
            <a:ext cx="5305484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Fig 4. Fitness function values during the genetic optimization process (above) and final physical parameters values (below).</a:t>
            </a:r>
            <a:endParaRPr lang="en-IN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8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4F779F-8001-4037-9903-F3FEE9B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184150" lvl="2" indent="-1587">
              <a:buNone/>
            </a:pPr>
            <a:r>
              <a:rPr lang="en-US" dirty="0"/>
              <a:t>[1]  Li, P., &amp; Shen, Z. (2019, November). 3D line matching model and optimization for rigid pipeline assembly. In IOP Conference Series: Earth and Environmental Science (Vol. 384, No. 1, p. 012104). IOP Publishing.</a:t>
            </a:r>
          </a:p>
          <a:p>
            <a:pPr marL="184150" lvl="2" indent="-1587">
              <a:buNone/>
            </a:pPr>
            <a:r>
              <a:rPr lang="en-US" dirty="0"/>
              <a:t>[2]  Ma, Y., Chen, Z., Hu, W., &amp; Wang, W. (2018, August). Packing irregular objects in 3D space via hybrid optimization. In Computer Graphics Forum (Vol. 37, No. 5, pp. 49-59).</a:t>
            </a:r>
          </a:p>
          <a:p>
            <a:pPr marL="184150" lvl="2" indent="-1587">
              <a:buNone/>
            </a:pPr>
            <a:r>
              <a:rPr lang="en-US" dirty="0"/>
              <a:t>[3] </a:t>
            </a:r>
            <a:r>
              <a:rPr lang="en-US" dirty="0" err="1"/>
              <a:t>Bonisoli</a:t>
            </a:r>
            <a:r>
              <a:rPr lang="en-US" dirty="0"/>
              <a:t>, E., </a:t>
            </a:r>
            <a:r>
              <a:rPr lang="en-US" dirty="0" err="1"/>
              <a:t>Velardocchia</a:t>
            </a:r>
            <a:r>
              <a:rPr lang="en-US" dirty="0"/>
              <a:t>, M., Moos, S., </a:t>
            </a:r>
            <a:r>
              <a:rPr lang="en-US" dirty="0" err="1"/>
              <a:t>Tornincasa</a:t>
            </a:r>
            <a:r>
              <a:rPr lang="en-US" dirty="0"/>
              <a:t>, S., &amp; </a:t>
            </a:r>
            <a:r>
              <a:rPr lang="en-US" dirty="0" err="1"/>
              <a:t>Galvagno</a:t>
            </a:r>
            <a:r>
              <a:rPr lang="en-US" dirty="0"/>
              <a:t>, E. (2010). Gearbox Design by means of Genetic Algorithm and CAD/CAE Methodologies (No. 2010-01-0895). SAE Technical Paper.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5AB79-CF8D-4496-8BD1-8BCE7CB6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DB5B0-15E4-4D3F-AF0A-233109105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0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1DC9A-B69E-422E-A6BA-E9F539FE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Multi-Objective Genetic Algorithm with graph-based crossover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Multi-objective genetic Algorithms: 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Define design variables(elements, joints), define constraints and define objective functions(which to maximize and minimize)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population of solutions(chromosomes) and rank them according to the value of the objective function, saving the ones that show optimal values.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Select two chromosomes and crossover them. Afterwards, mutate the new chromosomes with a certain probability value. Evaluate the new chromosomes and update the population.</a:t>
            </a:r>
          </a:p>
          <a:p>
            <a:pPr marL="519113" lvl="1" indent="-3429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r>
              <a:rPr lang="en-US" dirty="0"/>
              <a:t>Genetic algorithms allow to tackle optimization problems with many objectives and constraints and generate optimal solution sets.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4A3F0-7A26-4DEC-8C0D-13E8EABA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55399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800" dirty="0"/>
              <a:t>Topology Optimization of Multi-component Structures via Decomposition-based Assembly synthesis 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EBE2-FA52-4AD8-8438-ABC765AC7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5C94F68-C0A1-4246-8C87-44C08967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79" y="215620"/>
            <a:ext cx="1767844" cy="5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58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B8C782-3397-4F11-B17A-22092876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19235"/>
            <a:ext cx="8508999" cy="380810"/>
          </a:xfrm>
        </p:spPr>
        <p:txBody>
          <a:bodyPr/>
          <a:lstStyle/>
          <a:p>
            <a:r>
              <a:rPr lang="en-IN" dirty="0"/>
              <a:t>Genetic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25B85-2DEC-416C-80BC-CBA3C1EFF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4EEEE5-AC07-4C40-AAD3-D42BFD15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948" y="1600200"/>
            <a:ext cx="4574141" cy="30956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6DEA13-27EC-4A1A-AB60-FD784D9FFB72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D7A9C8-D72D-4603-A153-A26305B322D6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503BE2-AA36-4360-B226-35ABEE9746A7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17AEC0-64E0-4086-8785-AAA2361B9CB2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F4DB7-A4B5-4F82-B247-43135C593AA3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794ADA-D74E-4390-8BD4-DF0E8256A7BC}"/>
              </a:ext>
            </a:extLst>
          </p:cNvPr>
          <p:cNvSpPr/>
          <p:nvPr/>
        </p:nvSpPr>
        <p:spPr>
          <a:xfrm>
            <a:off x="614572" y="3668597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E5380B-2B4B-4320-82ED-C00F5621B3EB}"/>
              </a:ext>
            </a:extLst>
          </p:cNvPr>
          <p:cNvSpPr/>
          <p:nvPr/>
        </p:nvSpPr>
        <p:spPr>
          <a:xfrm>
            <a:off x="2144222" y="4351994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7ADE42A-49B3-47A6-9EF2-E43A5730E951}"/>
              </a:ext>
            </a:extLst>
          </p:cNvPr>
          <p:cNvSpPr/>
          <p:nvPr/>
        </p:nvSpPr>
        <p:spPr>
          <a:xfrm>
            <a:off x="603953" y="4140115"/>
            <a:ext cx="1416030" cy="751750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770F7F-8568-4AF5-8DD0-050FAC41178E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32F6AF-089D-49F8-BCE7-9271D7B1C832}"/>
              </a:ext>
            </a:extLst>
          </p:cNvPr>
          <p:cNvSpPr/>
          <p:nvPr/>
        </p:nvSpPr>
        <p:spPr>
          <a:xfrm>
            <a:off x="2205658" y="3427969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381C4-FE0C-419C-B5CD-F58851B33787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50587-044C-46D8-BC90-98044D7D1701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19DE7-38E9-473D-A589-74A66CFCE8E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20950-3842-408C-B28F-3694C2F7B235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C419D-C9AF-42B5-B630-4E22304EA3A4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EB9FC0-AF5C-4650-BBA3-7B7831E5506E}"/>
              </a:ext>
            </a:extLst>
          </p:cNvPr>
          <p:cNvSpPr txBox="1"/>
          <p:nvPr/>
        </p:nvSpPr>
        <p:spPr>
          <a:xfrm>
            <a:off x="696569" y="3736091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Offspring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B7AFB5-65F0-4850-9F1B-E5A507D1B69A}"/>
              </a:ext>
            </a:extLst>
          </p:cNvPr>
          <p:cNvSpPr txBox="1"/>
          <p:nvPr/>
        </p:nvSpPr>
        <p:spPr>
          <a:xfrm>
            <a:off x="818305" y="4372660"/>
            <a:ext cx="100388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700" b="1" dirty="0">
                <a:latin typeface="+mn-lt"/>
              </a:rPr>
              <a:t>End of Generations</a:t>
            </a:r>
          </a:p>
          <a:p>
            <a:pPr algn="ctr"/>
            <a:r>
              <a:rPr lang="en-IN" sz="700" b="1" dirty="0">
                <a:latin typeface="+mn-lt"/>
              </a:rPr>
              <a:t>OR </a:t>
            </a:r>
          </a:p>
          <a:p>
            <a:pPr algn="ctr"/>
            <a:r>
              <a:rPr lang="en-IN" sz="700" b="1" dirty="0">
                <a:latin typeface="+mn-lt"/>
              </a:rPr>
              <a:t>Acceptable 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9F04D-3FF9-4F44-8E77-3ED2441EB568}"/>
              </a:ext>
            </a:extLst>
          </p:cNvPr>
          <p:cNvSpPr txBox="1"/>
          <p:nvPr/>
        </p:nvSpPr>
        <p:spPr>
          <a:xfrm>
            <a:off x="2206341" y="441371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Best 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A0B5E-ECBD-464F-841C-1E18705D3AB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8F48AC-9D5B-452A-8AF1-BDF7D45B40C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275749-898A-4FF0-8FA6-20F42529A05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76521A-7F42-4A37-A1E8-A89CBEE58E0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6E1371-5B63-4C08-BC3D-E5E97B1804C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300372" y="3531179"/>
            <a:ext cx="0" cy="137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F50FAF-1BEE-4544-862D-9B75BA547B4A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CF9B8F-9ED6-449E-97A3-B60842F55A2D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1986172" y="3367184"/>
            <a:ext cx="219486" cy="16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671FD6-E7DB-402F-994F-0E0BA2687153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300372" y="3996588"/>
            <a:ext cx="11596" cy="14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7EA50-2CDA-4F9B-BA4E-16632A694499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2019983" y="4515990"/>
            <a:ext cx="124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25790E-76B8-4A54-8D8D-EDFD578A7B9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44971" y="4510215"/>
            <a:ext cx="158982" cy="5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FF631-161A-4A56-AA5E-2CD34BE13C60}"/>
              </a:ext>
            </a:extLst>
          </p:cNvPr>
          <p:cNvCxnSpPr>
            <a:cxnSpLocks/>
          </p:cNvCxnSpPr>
          <p:nvPr/>
        </p:nvCxnSpPr>
        <p:spPr>
          <a:xfrm flipV="1">
            <a:off x="444971" y="1598147"/>
            <a:ext cx="0" cy="2926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051CB3-13D5-4857-AE23-20947011DF67}"/>
              </a:ext>
            </a:extLst>
          </p:cNvPr>
          <p:cNvCxnSpPr>
            <a:cxnSpLocks/>
          </p:cNvCxnSpPr>
          <p:nvPr/>
        </p:nvCxnSpPr>
        <p:spPr>
          <a:xfrm flipV="1">
            <a:off x="461622" y="1613619"/>
            <a:ext cx="807104" cy="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712C14-1B34-4A78-BEBF-F2BECBA789D7}"/>
              </a:ext>
            </a:extLst>
          </p:cNvPr>
          <p:cNvSpPr txBox="1"/>
          <p:nvPr/>
        </p:nvSpPr>
        <p:spPr>
          <a:xfrm>
            <a:off x="2202344" y="3160555"/>
            <a:ext cx="8390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F30FBA-21A0-4552-AC71-1B91DC784BAC}"/>
              </a:ext>
            </a:extLst>
          </p:cNvPr>
          <p:cNvSpPr txBox="1"/>
          <p:nvPr/>
        </p:nvSpPr>
        <p:spPr>
          <a:xfrm>
            <a:off x="2202343" y="3435726"/>
            <a:ext cx="82785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Mutation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5F23C-3D1B-41EB-8A27-BD7577CA93B7}"/>
              </a:ext>
            </a:extLst>
          </p:cNvPr>
          <p:cNvSpPr txBox="1"/>
          <p:nvPr/>
        </p:nvSpPr>
        <p:spPr>
          <a:xfrm>
            <a:off x="1875770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DB4581-B94B-47EB-9942-B4F7F66FFADF}"/>
              </a:ext>
            </a:extLst>
          </p:cNvPr>
          <p:cNvSpPr txBox="1"/>
          <p:nvPr/>
        </p:nvSpPr>
        <p:spPr>
          <a:xfrm>
            <a:off x="527389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553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1DC9A-B69E-422E-A6BA-E9F539F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975805"/>
            <a:ext cx="8508999" cy="855403"/>
          </a:xfrm>
        </p:spPr>
        <p:txBody>
          <a:bodyPr/>
          <a:lstStyle/>
          <a:p>
            <a:r>
              <a:rPr lang="en-US" dirty="0"/>
              <a:t>Objective: To pack as many irregular shaped objects as possible into an irregular shaped container.</a:t>
            </a:r>
          </a:p>
          <a:p>
            <a:endParaRPr lang="en-US" dirty="0"/>
          </a:p>
          <a:p>
            <a:r>
              <a:rPr lang="en-US" dirty="0"/>
              <a:t>Approach: </a:t>
            </a:r>
            <a:r>
              <a:rPr lang="en-US" b="0" u="none" strike="noStrike" baseline="0" dirty="0"/>
              <a:t>Combination of (</a:t>
            </a:r>
            <a:r>
              <a:rPr lang="en-US" b="0" u="none" strike="noStrike" baseline="0" dirty="0" err="1"/>
              <a:t>i</a:t>
            </a:r>
            <a:r>
              <a:rPr lang="en-US" b="0" u="none" strike="noStrike" baseline="0" dirty="0"/>
              <a:t>)continuous optimization and (ii)combinatorial optimization.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4A3F0-7A26-4DEC-8C0D-13E8EABA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9" y="1325637"/>
            <a:ext cx="8508999" cy="366895"/>
          </a:xfrm>
        </p:spPr>
        <p:txBody>
          <a:bodyPr/>
          <a:lstStyle/>
          <a:p>
            <a:pPr algn="l"/>
            <a:r>
              <a:rPr lang="en-US" sz="1800" b="0" i="0" u="none" strike="noStrike" baseline="0" dirty="0"/>
              <a:t>Packing Irregular Objects in 3D Space via Hybrid Optimization </a:t>
            </a:r>
            <a:r>
              <a:rPr lang="en-US" sz="1400" b="0" i="0" u="none" strike="noStrike" baseline="0" dirty="0"/>
              <a:t>(Ma et al., 2018)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EBE2-FA52-4AD8-8438-ABC765AC7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5C94F68-C0A1-4246-8C87-44C08967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79" y="215620"/>
            <a:ext cx="1767844" cy="5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C0B7E-0F06-4991-8D87-27D4B610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8" y="2738654"/>
            <a:ext cx="1981675" cy="163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36027-F6B8-466B-AD0A-43B4ABBF0AA4}"/>
              </a:ext>
            </a:extLst>
          </p:cNvPr>
          <p:cNvSpPr txBox="1"/>
          <p:nvPr/>
        </p:nvSpPr>
        <p:spPr>
          <a:xfrm>
            <a:off x="6001148" y="4373882"/>
            <a:ext cx="2139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 dirty="0">
                <a:latin typeface="+mn-lt"/>
              </a:rPr>
              <a:t>Fig 1.</a:t>
            </a:r>
            <a:r>
              <a:rPr lang="en-US" sz="1200" b="0" i="1" u="none" strike="noStrike" baseline="0" dirty="0">
                <a:latin typeface="+mn-lt"/>
              </a:rPr>
              <a:t> Packing 25 bunnies in a box with a coverage rate </a:t>
            </a:r>
            <a:r>
              <a:rPr lang="en-US" sz="1200" b="0" i="0" u="none" strike="noStrike" baseline="0" dirty="0">
                <a:latin typeface="+mn-lt"/>
              </a:rPr>
              <a:t>45% </a:t>
            </a:r>
            <a:r>
              <a:rPr lang="en-US" sz="1200" b="0" i="1" u="none" strike="noStrike" baseline="0" dirty="0">
                <a:latin typeface="+mn-lt"/>
              </a:rPr>
              <a:t>and </a:t>
            </a:r>
            <a:r>
              <a:rPr lang="en-IN" sz="1200" b="0" i="1" u="none" strike="noStrike" baseline="0" dirty="0">
                <a:latin typeface="+mn-lt"/>
              </a:rPr>
              <a:t>computational time 28 min.</a:t>
            </a:r>
            <a:endParaRPr lang="en-IN" sz="11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D6A26-27AB-4C30-A844-4CBAB7CEB594}"/>
              </a:ext>
            </a:extLst>
          </p:cNvPr>
          <p:cNvSpPr txBox="1"/>
          <p:nvPr/>
        </p:nvSpPr>
        <p:spPr>
          <a:xfrm>
            <a:off x="317498" y="2931034"/>
            <a:ext cx="5277881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+mn-lt"/>
              </a:rPr>
              <a:t>Highlights: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)  Optimize the positions and orientations of the objects </a:t>
            </a:r>
          </a:p>
          <a:p>
            <a:r>
              <a:rPr lang="en-US" sz="1400" dirty="0">
                <a:latin typeface="+mn-lt"/>
              </a:rPr>
              <a:t>(ii) Further reduce the gaps between objects by swapping and replacing the deployed objects and inserting new objects to escape local optima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3801627-DCE7-4319-BF77-7681ABAD6312}"/>
              </a:ext>
            </a:extLst>
          </p:cNvPr>
          <p:cNvSpPr txBox="1">
            <a:spLocks/>
          </p:cNvSpPr>
          <p:nvPr/>
        </p:nvSpPr>
        <p:spPr>
          <a:xfrm>
            <a:off x="317498" y="80319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2752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D2C39-780A-497E-AA16-DCD4E7EB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3745" y="202832"/>
            <a:ext cx="1767844" cy="5577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A05A2-EF0E-4C5D-8E50-451DDE3CCB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0356B7F-564D-4049-925F-DEAE2238BE17}"/>
              </a:ext>
            </a:extLst>
          </p:cNvPr>
          <p:cNvSpPr txBox="1">
            <a:spLocks/>
          </p:cNvSpPr>
          <p:nvPr/>
        </p:nvSpPr>
        <p:spPr>
          <a:xfrm>
            <a:off x="319090" y="1351722"/>
            <a:ext cx="8407467" cy="193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Objective: To match the axis lines of the ends of the moving pipe and the existing pipes; and maximize the overlap areas of each end of the moving pipe and its target on an existing pipe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dirty="0"/>
              <a:t>Approach: Iterative Optimization algorithm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dirty="0"/>
              <a:t>Highlights: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Matched the axis lines using an objective function that is the sum on line orientations and locations.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rotation matrix to minimize angular disparity between axis and translation vector to make coincident origins for both geometries.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35E93416-C318-4AAD-AF44-CC0F6BDE9BD0}"/>
              </a:ext>
            </a:extLst>
          </p:cNvPr>
          <p:cNvSpPr txBox="1">
            <a:spLocks/>
          </p:cNvSpPr>
          <p:nvPr/>
        </p:nvSpPr>
        <p:spPr>
          <a:xfrm>
            <a:off x="317500" y="837505"/>
            <a:ext cx="8508999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/>
              <a:t>3D line matching model and optimization for rigid pipeline assembly  </a:t>
            </a:r>
            <a:r>
              <a:rPr lang="en-US" sz="1200" dirty="0"/>
              <a:t>(Li and Shen, 2019)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29BD09-C106-4019-83F4-E66439E88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21" r="4590"/>
          <a:stretch/>
        </p:blipFill>
        <p:spPr>
          <a:xfrm>
            <a:off x="317500" y="3186869"/>
            <a:ext cx="2368044" cy="1805037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42C99E-C0D1-4334-9209-4D9749C12096}"/>
              </a:ext>
            </a:extLst>
          </p:cNvPr>
          <p:cNvSpPr txBox="1"/>
          <p:nvPr/>
        </p:nvSpPr>
        <p:spPr>
          <a:xfrm>
            <a:off x="2757804" y="3554340"/>
            <a:ext cx="1550505" cy="1035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i="1" u="none" strike="noStrike" baseline="0" dirty="0">
                <a:latin typeface="+mn-lt"/>
              </a:rPr>
              <a:t>Fig 2. The relative position of the fixed pipe and moving pipe after using rotation matrix R0</a:t>
            </a:r>
            <a:endParaRPr lang="en-IN" sz="1100" i="1" dirty="0" err="1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77A46D-E720-4A2C-B052-A1BA9BC41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73" y="3222633"/>
            <a:ext cx="2044944" cy="17537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327B11-F13B-4588-BF05-43DCA652C57F}"/>
              </a:ext>
            </a:extLst>
          </p:cNvPr>
          <p:cNvSpPr txBox="1"/>
          <p:nvPr/>
        </p:nvSpPr>
        <p:spPr>
          <a:xfrm>
            <a:off x="7040217" y="3570350"/>
            <a:ext cx="1550505" cy="824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i="1" u="none" strike="noStrike" baseline="0" dirty="0">
                <a:latin typeface="+mn-lt"/>
              </a:rPr>
              <a:t>Fig 3. The final position of moving pipe after using translation matrix T0</a:t>
            </a:r>
            <a:endParaRPr lang="en-IN" sz="1100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6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E901E-B817-4CE2-B252-6C6C8BA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64" y="1212050"/>
            <a:ext cx="4895925" cy="3483776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A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genetic algorithm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is a search heuristic that is inspired by Charles Darwin’s theory of natural evolution.</a:t>
            </a:r>
            <a:endParaRPr lang="en-US" dirty="0"/>
          </a:p>
          <a:p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Genetic Algorithms have the ability to deliver a “good-enough” solution “fast-enough”.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Able to solve optimization problems with discontinuous, non-differentiable, stochastic, or highly nonlinear objective functions..</a:t>
            </a:r>
          </a:p>
          <a:p>
            <a:endParaRPr lang="en-IN" b="0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A53707-5A21-457B-B7B3-61DD11AF3559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140ED5-86EB-4ED8-ACE6-3C708A8EB434}"/>
              </a:ext>
            </a:extLst>
          </p:cNvPr>
          <p:cNvSpPr/>
          <p:nvPr/>
        </p:nvSpPr>
        <p:spPr>
          <a:xfrm>
            <a:off x="614572" y="3203188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1D5AF2-4BF0-4EF2-86C3-B510683C59A1}"/>
              </a:ext>
            </a:extLst>
          </p:cNvPr>
          <p:cNvSpPr/>
          <p:nvPr/>
        </p:nvSpPr>
        <p:spPr>
          <a:xfrm>
            <a:off x="614572" y="3668597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84F1F1-99F1-49C1-8B78-EC20C1D3E0CC}"/>
              </a:ext>
            </a:extLst>
          </p:cNvPr>
          <p:cNvSpPr/>
          <p:nvPr/>
        </p:nvSpPr>
        <p:spPr>
          <a:xfrm>
            <a:off x="2144222" y="4351994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4E65F0AB-E0CF-4F84-914F-53AE5E0BF35B}"/>
              </a:ext>
            </a:extLst>
          </p:cNvPr>
          <p:cNvSpPr/>
          <p:nvPr/>
        </p:nvSpPr>
        <p:spPr>
          <a:xfrm>
            <a:off x="603953" y="4140115"/>
            <a:ext cx="1416030" cy="751750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1DD31-375A-40D8-8480-2C0F07B126F3}"/>
              </a:ext>
            </a:extLst>
          </p:cNvPr>
          <p:cNvSpPr/>
          <p:nvPr/>
        </p:nvSpPr>
        <p:spPr>
          <a:xfrm>
            <a:off x="2202344" y="3156301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FAC7F0-2030-4DBA-8038-CDF2C29664E4}"/>
              </a:ext>
            </a:extLst>
          </p:cNvPr>
          <p:cNvSpPr/>
          <p:nvPr/>
        </p:nvSpPr>
        <p:spPr>
          <a:xfrm>
            <a:off x="2205658" y="3427969"/>
            <a:ext cx="839030" cy="2031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26033-5E26-4755-B31A-83318BEE3444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33843-C278-43F6-8EE3-C9226A696568}"/>
              </a:ext>
            </a:extLst>
          </p:cNvPr>
          <p:cNvSpPr txBox="1"/>
          <p:nvPr/>
        </p:nvSpPr>
        <p:spPr>
          <a:xfrm>
            <a:off x="676691" y="3270682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Variations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C0082-270C-4218-9D1B-78AA95DCAFC3}"/>
              </a:ext>
            </a:extLst>
          </p:cNvPr>
          <p:cNvSpPr txBox="1"/>
          <p:nvPr/>
        </p:nvSpPr>
        <p:spPr>
          <a:xfrm>
            <a:off x="696569" y="3736091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Offspring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ABDB9-4948-425B-BD11-FB5CFD67CFC2}"/>
              </a:ext>
            </a:extLst>
          </p:cNvPr>
          <p:cNvSpPr txBox="1"/>
          <p:nvPr/>
        </p:nvSpPr>
        <p:spPr>
          <a:xfrm>
            <a:off x="818305" y="4372660"/>
            <a:ext cx="100388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700" b="1" dirty="0">
                <a:latin typeface="+mn-lt"/>
              </a:rPr>
              <a:t>End of Generations</a:t>
            </a:r>
          </a:p>
          <a:p>
            <a:pPr algn="ctr"/>
            <a:r>
              <a:rPr lang="en-IN" sz="700" b="1" dirty="0">
                <a:latin typeface="+mn-lt"/>
              </a:rPr>
              <a:t>OR </a:t>
            </a:r>
          </a:p>
          <a:p>
            <a:pPr algn="ctr"/>
            <a:r>
              <a:rPr lang="en-IN" sz="700" b="1" dirty="0">
                <a:latin typeface="+mn-lt"/>
              </a:rPr>
              <a:t>Acceptable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C0107-87A3-4A41-B8AE-BCF9B91F7F90}"/>
              </a:ext>
            </a:extLst>
          </p:cNvPr>
          <p:cNvSpPr txBox="1"/>
          <p:nvPr/>
        </p:nvSpPr>
        <p:spPr>
          <a:xfrm>
            <a:off x="2206341" y="441371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Best Solution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9B9F6-4FA7-4B3F-BCB3-D687B00418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B75EA-5E83-4531-BB75-22FC5C793D3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300372" y="3038061"/>
            <a:ext cx="0" cy="16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42144-A8AE-4E04-B5B0-0A575197045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00372" y="3531179"/>
            <a:ext cx="0" cy="137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A0F47-5B2B-4014-968C-C82675144660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986172" y="3257864"/>
            <a:ext cx="216172" cy="10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0659A4-7E1E-42A1-AAE6-40E7B6515303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986172" y="3367184"/>
            <a:ext cx="219486" cy="16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C09DEC-9DBB-4C8F-94B7-E267588F360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300372" y="3996588"/>
            <a:ext cx="11596" cy="14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87DAE-D04F-41AD-A296-5067923C241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019983" y="4515990"/>
            <a:ext cx="124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1EBBAF-9851-4B3D-8261-6A641B2EC16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4971" y="4510215"/>
            <a:ext cx="158982" cy="5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156041-FA01-474D-9ACB-572EB8CA2014}"/>
              </a:ext>
            </a:extLst>
          </p:cNvPr>
          <p:cNvCxnSpPr>
            <a:cxnSpLocks/>
          </p:cNvCxnSpPr>
          <p:nvPr/>
        </p:nvCxnSpPr>
        <p:spPr>
          <a:xfrm flipV="1">
            <a:off x="444971" y="1598147"/>
            <a:ext cx="0" cy="2926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A9825-69BB-4079-990A-DA0CBAA640A4}"/>
              </a:ext>
            </a:extLst>
          </p:cNvPr>
          <p:cNvCxnSpPr>
            <a:cxnSpLocks/>
          </p:cNvCxnSpPr>
          <p:nvPr/>
        </p:nvCxnSpPr>
        <p:spPr>
          <a:xfrm flipV="1">
            <a:off x="461622" y="1613619"/>
            <a:ext cx="807104" cy="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54C1C2-EA91-4608-BD8E-671751C5BA6D}"/>
              </a:ext>
            </a:extLst>
          </p:cNvPr>
          <p:cNvSpPr txBox="1"/>
          <p:nvPr/>
        </p:nvSpPr>
        <p:spPr>
          <a:xfrm>
            <a:off x="2202344" y="3160555"/>
            <a:ext cx="8390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Crossover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CA247-AF7E-402B-9228-43E6EA09F13D}"/>
              </a:ext>
            </a:extLst>
          </p:cNvPr>
          <p:cNvSpPr txBox="1"/>
          <p:nvPr/>
        </p:nvSpPr>
        <p:spPr>
          <a:xfrm>
            <a:off x="2202343" y="3435726"/>
            <a:ext cx="82785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Mutation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80D47-36EC-4ACD-9F83-01B2A30E66C6}"/>
              </a:ext>
            </a:extLst>
          </p:cNvPr>
          <p:cNvSpPr txBox="1"/>
          <p:nvPr/>
        </p:nvSpPr>
        <p:spPr>
          <a:xfrm>
            <a:off x="1875770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06DB4-3683-4676-93E6-C5EB2971BE90}"/>
              </a:ext>
            </a:extLst>
          </p:cNvPr>
          <p:cNvSpPr txBox="1"/>
          <p:nvPr/>
        </p:nvSpPr>
        <p:spPr>
          <a:xfrm>
            <a:off x="527389" y="4249308"/>
            <a:ext cx="303194" cy="14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900" b="1" dirty="0">
                <a:latin typeface="+mn-lt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1140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1">
            <a:extLst>
              <a:ext uri="{FF2B5EF4-FFF2-40B4-BE49-F238E27FC236}">
                <a16:creationId xmlns:a16="http://schemas.microsoft.com/office/drawing/2014/main" id="{81AB4C6C-FCB7-47D8-B574-60D7AD042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260458"/>
              </p:ext>
            </p:extLst>
          </p:nvPr>
        </p:nvGraphicFramePr>
        <p:xfrm>
          <a:off x="4902475" y="3361275"/>
          <a:ext cx="25742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739">
                  <a:extLst>
                    <a:ext uri="{9D8B030D-6E8A-4147-A177-3AD203B41FA5}">
                      <a16:colId xmlns:a16="http://schemas.microsoft.com/office/drawing/2014/main" val="875593392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2244800985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2485883413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4129356560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625915766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1808334321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3854628859"/>
                    </a:ext>
                  </a:extLst>
                </a:gridCol>
                <a:gridCol w="316071">
                  <a:extLst>
                    <a:ext uri="{9D8B030D-6E8A-4147-A177-3AD203B41FA5}">
                      <a16:colId xmlns:a16="http://schemas.microsoft.com/office/drawing/2014/main" val="159456878"/>
                    </a:ext>
                  </a:extLst>
                </a:gridCol>
              </a:tblGrid>
              <a:tr h="26636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71468"/>
                  </a:ext>
                </a:extLst>
              </a:tr>
              <a:tr h="26636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699264"/>
                  </a:ext>
                </a:extLst>
              </a:tr>
              <a:tr h="26636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88247"/>
                  </a:ext>
                </a:extLst>
              </a:tr>
              <a:tr h="26636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0996"/>
                  </a:ext>
                </a:extLst>
              </a:tr>
              <a:tr h="26636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8737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7440488-4099-4C7D-BEDC-0579C49174CF}"/>
              </a:ext>
            </a:extLst>
          </p:cNvPr>
          <p:cNvSpPr/>
          <p:nvPr/>
        </p:nvSpPr>
        <p:spPr>
          <a:xfrm>
            <a:off x="4773267" y="3361275"/>
            <a:ext cx="129208" cy="1362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A164A7-60BD-4E22-88FC-668B2674B730}"/>
              </a:ext>
            </a:extLst>
          </p:cNvPr>
          <p:cNvSpPr txBox="1"/>
          <p:nvPr/>
        </p:nvSpPr>
        <p:spPr>
          <a:xfrm>
            <a:off x="3155444" y="3840683"/>
            <a:ext cx="1575588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dirty="0">
                <a:latin typeface="+mn-lt"/>
              </a:rPr>
              <a:t>Initial Population</a:t>
            </a:r>
          </a:p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(set of chromosomes)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4A8F22-5DFE-4841-A74D-7C6E727F18D2}"/>
              </a:ext>
            </a:extLst>
          </p:cNvPr>
          <p:cNvSpPr/>
          <p:nvPr/>
        </p:nvSpPr>
        <p:spPr>
          <a:xfrm>
            <a:off x="5233308" y="3585210"/>
            <a:ext cx="2265175" cy="38100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011BE-E707-457F-B23B-5F4EBE6F29AD}"/>
              </a:ext>
            </a:extLst>
          </p:cNvPr>
          <p:cNvSpPr txBox="1"/>
          <p:nvPr/>
        </p:nvSpPr>
        <p:spPr>
          <a:xfrm>
            <a:off x="7689279" y="3467519"/>
            <a:ext cx="1076379" cy="61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dirty="0">
                <a:latin typeface="+mn-lt"/>
              </a:rPr>
              <a:t>Chromosome (combination of genes)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BE8FDB-EF14-4174-BBD3-8BBF0D249B26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7498483" y="3774526"/>
            <a:ext cx="190796" cy="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1285797-B656-4744-8D54-160FBFD0A2D4}"/>
              </a:ext>
            </a:extLst>
          </p:cNvPr>
          <p:cNvSpPr/>
          <p:nvPr/>
        </p:nvSpPr>
        <p:spPr>
          <a:xfrm>
            <a:off x="6474279" y="3585210"/>
            <a:ext cx="435428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BD0969-A8CA-4F88-8C59-226719D5FC50}"/>
              </a:ext>
            </a:extLst>
          </p:cNvPr>
          <p:cNvSpPr txBox="1"/>
          <p:nvPr/>
        </p:nvSpPr>
        <p:spPr>
          <a:xfrm>
            <a:off x="6479425" y="2996622"/>
            <a:ext cx="47671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dirty="0">
                <a:latin typeface="+mn-lt"/>
              </a:rPr>
              <a:t>Gene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28A963-9BB4-4431-A7AF-81D21DD05D12}"/>
              </a:ext>
            </a:extLst>
          </p:cNvPr>
          <p:cNvCxnSpPr>
            <a:stCxn id="50" idx="0"/>
          </p:cNvCxnSpPr>
          <p:nvPr/>
        </p:nvCxnSpPr>
        <p:spPr>
          <a:xfrm flipV="1">
            <a:off x="6691993" y="3189624"/>
            <a:ext cx="0" cy="39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C3B970C-67AB-4475-BB20-962C8A32F021}"/>
              </a:ext>
            </a:extLst>
          </p:cNvPr>
          <p:cNvSpPr txBox="1"/>
          <p:nvPr/>
        </p:nvSpPr>
        <p:spPr>
          <a:xfrm>
            <a:off x="3726180" y="1100045"/>
            <a:ext cx="4949190" cy="2189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Population is a subset of possible solutions to the problem. </a:t>
            </a: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Chromosomes is one such solution.</a:t>
            </a: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Gene is one element position of a chromosome.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In this Project:</a:t>
            </a: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Chromosomes contain the coordinates and dimensions of each component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IN" sz="1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2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42" grpId="0" animBg="1"/>
      <p:bldP spid="43" grpId="0"/>
      <p:bldP spid="44" grpId="0" animBg="1"/>
      <p:bldP spid="47" grpId="0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5E901E-B817-4CE2-B252-6C6C8BA30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68944" y="1472546"/>
                <a:ext cx="5959146" cy="322328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 </a:t>
                </a:r>
                <a:r>
                  <a:rPr lang="en-US" b="1" dirty="0"/>
                  <a:t>fitness function</a:t>
                </a:r>
                <a:r>
                  <a:rPr lang="en-US" dirty="0"/>
                  <a:t> determines how fit an individual 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probability that an individual will be selected for reproduction is based on its fitness score.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Project: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𝐷𝑖𝑠𝑡𝑎𝑛𝑐𝑒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𝑒𝑙𝑒𝑐𝑡𝑟𝑖𝑐𝑎𝑙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𝑐𝑜𝑚𝑝𝑜𝑛𝑒𝑛𝑡𝑠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𝑖𝑛𝑡𝑒𝑟𝑓𝑒𝑟𝑒𝑛𝑐𝑒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𝑝𝑎𝑟𝑎𝑚𝑒𝑡𝑒𝑟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    where X is a large penalty factor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i="1" u="sng" dirty="0"/>
                  <a:t>This function needs to be </a:t>
                </a:r>
                <a:r>
                  <a:rPr lang="en-IN" b="1" i="1" u="sng" dirty="0"/>
                  <a:t>minimized</a:t>
                </a:r>
                <a:r>
                  <a:rPr lang="en-IN" i="1" u="sng" dirty="0"/>
                  <a:t> for the optimal solution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5E901E-B817-4CE2-B252-6C6C8BA30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8944" y="1472546"/>
                <a:ext cx="5959146" cy="3223280"/>
              </a:xfrm>
              <a:blipFill>
                <a:blip r:embed="rId2"/>
                <a:stretch>
                  <a:fillRect l="-1740" t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E961-54D2-4A9D-8BE7-FFD264100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1397BD-E5ED-450A-B28D-F66D2B06F58B}"/>
              </a:ext>
            </a:extLst>
          </p:cNvPr>
          <p:cNvSpPr/>
          <p:nvPr/>
        </p:nvSpPr>
        <p:spPr>
          <a:xfrm>
            <a:off x="3008162" y="2777490"/>
            <a:ext cx="5680710" cy="8801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66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E901E-B817-4CE2-B252-6C6C8BA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4" y="1212050"/>
            <a:ext cx="5607161" cy="3483776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electing parents which mate and recombine to create off-springs for the next generation.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700" b="0" i="0" dirty="0">
              <a:solidFill>
                <a:srgbClr val="292929"/>
              </a:solidFill>
              <a:effectLst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Individuals with better fit have more chance to be selected.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7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two parents selected from the mating pool will generate two offspring (children).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keeping selecting and mating high-quality individuals, there will be higher chances to just keep good properties of the individuals and leave out bad ones. </a:t>
            </a:r>
            <a:endParaRPr lang="en-IN" dirty="0"/>
          </a:p>
          <a:p>
            <a:pPr algn="l"/>
            <a:endParaRPr lang="en-US" dirty="0">
              <a:solidFill>
                <a:srgbClr val="292929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In this Project:</a:t>
            </a:r>
          </a:p>
          <a:p>
            <a:pPr marL="538162" lvl="4" indent="0">
              <a:buNone/>
            </a:pPr>
            <a:r>
              <a:rPr lang="en-US" dirty="0">
                <a:solidFill>
                  <a:srgbClr val="292929"/>
                </a:solidFill>
              </a:rPr>
              <a:t>Individuals having smaller numerical value of fitness function (i.e. better fit) are selected a parents and mated.</a:t>
            </a:r>
            <a:endParaRPr lang="en-US" b="0" i="0" dirty="0">
              <a:solidFill>
                <a:srgbClr val="292929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40D110F-1B12-4616-BB3E-E8F345058036}"/>
              </a:ext>
            </a:extLst>
          </p:cNvPr>
          <p:cNvSpPr txBox="1">
            <a:spLocks/>
          </p:cNvSpPr>
          <p:nvPr/>
        </p:nvSpPr>
        <p:spPr>
          <a:xfrm>
            <a:off x="319090" y="71923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/>
              <a:t>Genetic Algorithm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48DBC9A-594D-45D0-8DAF-5FE2B4B133CA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110B8-8A58-4D7E-B00F-0648E22BF1AF}"/>
              </a:ext>
            </a:extLst>
          </p:cNvPr>
          <p:cNvSpPr/>
          <p:nvPr/>
        </p:nvSpPr>
        <p:spPr>
          <a:xfrm>
            <a:off x="616227" y="1212049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B71141-272E-459E-BC61-8DC2056A5B2E}"/>
              </a:ext>
            </a:extLst>
          </p:cNvPr>
          <p:cNvSpPr/>
          <p:nvPr/>
        </p:nvSpPr>
        <p:spPr>
          <a:xfrm>
            <a:off x="616227" y="1712433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68753-B4B4-44DF-8B30-D4CD5928D458}"/>
              </a:ext>
            </a:extLst>
          </p:cNvPr>
          <p:cNvSpPr/>
          <p:nvPr/>
        </p:nvSpPr>
        <p:spPr>
          <a:xfrm>
            <a:off x="614572" y="2223881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178-044C-4852-B709-FB1EB6243EBF}"/>
              </a:ext>
            </a:extLst>
          </p:cNvPr>
          <p:cNvSpPr txBox="1"/>
          <p:nvPr/>
        </p:nvSpPr>
        <p:spPr>
          <a:xfrm>
            <a:off x="699055" y="127954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Initial Population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5513C-6827-484C-9792-D0CD00FDA355}"/>
              </a:ext>
            </a:extLst>
          </p:cNvPr>
          <p:cNvSpPr txBox="1"/>
          <p:nvPr/>
        </p:nvSpPr>
        <p:spPr>
          <a:xfrm>
            <a:off x="686630" y="1774363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Fitness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796BB-69F3-4549-B458-4B73B3240E4D}"/>
              </a:ext>
            </a:extLst>
          </p:cNvPr>
          <p:cNvSpPr txBox="1"/>
          <p:nvPr/>
        </p:nvSpPr>
        <p:spPr>
          <a:xfrm>
            <a:off x="696569" y="2291375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b="1" dirty="0">
                <a:latin typeface="+mn-lt"/>
              </a:rPr>
              <a:t>Parent Selection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134EE-275C-413F-B0BC-3D3D22E41C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02027" y="1540040"/>
            <a:ext cx="0" cy="17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F6B87F-8CBC-45F2-9015-FBC2FAC5AAA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300372" y="2040424"/>
            <a:ext cx="1655" cy="183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83AE77-4A88-408D-8141-7E91B9AD2CE3}"/>
              </a:ext>
            </a:extLst>
          </p:cNvPr>
          <p:cNvSpPr/>
          <p:nvPr/>
        </p:nvSpPr>
        <p:spPr>
          <a:xfrm>
            <a:off x="614572" y="2710070"/>
            <a:ext cx="1371600" cy="32799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8B25DF-2C59-4B2D-82A3-E5E3B68A0573}"/>
              </a:ext>
            </a:extLst>
          </p:cNvPr>
          <p:cNvSpPr txBox="1"/>
          <p:nvPr/>
        </p:nvSpPr>
        <p:spPr>
          <a:xfrm>
            <a:off x="676691" y="2777564"/>
            <a:ext cx="124736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1200" b="1" dirty="0">
                <a:latin typeface="+mn-lt"/>
              </a:rPr>
              <a:t>Mating Pool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8E2887-F352-48B9-B3B1-F1591F771E2B}"/>
              </a:ext>
            </a:extLst>
          </p:cNvPr>
          <p:cNvCxnSpPr>
            <a:endCxn id="42" idx="0"/>
          </p:cNvCxnSpPr>
          <p:nvPr/>
        </p:nvCxnSpPr>
        <p:spPr>
          <a:xfrm>
            <a:off x="1300372" y="2551872"/>
            <a:ext cx="0" cy="158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1563</TotalTime>
  <Words>1408</Words>
  <Application>Microsoft Office PowerPoint</Application>
  <PresentationFormat>On-screen Show (16:9)</PresentationFormat>
  <Paragraphs>302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Cambria Math</vt:lpstr>
      <vt:lpstr>charter</vt:lpstr>
      <vt:lpstr>CIDFont+F1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Three-Dimensional Box Topology Optimization with constrained space</vt:lpstr>
      <vt:lpstr>Topology Optimization of Multi-component Structures via Decomposition-based Assembly synthesis (</vt:lpstr>
      <vt:lpstr>Genetic Algorithm</vt:lpstr>
      <vt:lpstr>Packing Irregular Objects in 3D Space via Hybrid Optimization (Ma et al.,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Gearbox Design by means of Genetic Algorithm and CAD/CAE Methodologies (Bonisoli et al., 2010)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Vega</dc:creator>
  <cp:lastModifiedBy>Talhah Ansari</cp:lastModifiedBy>
  <cp:revision>59</cp:revision>
  <cp:lastPrinted>2015-07-30T14:04:45Z</cp:lastPrinted>
  <dcterms:created xsi:type="dcterms:W3CDTF">2021-04-12T13:11:58Z</dcterms:created>
  <dcterms:modified xsi:type="dcterms:W3CDTF">2021-04-26T11:19:21Z</dcterms:modified>
</cp:coreProperties>
</file>