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7"/>
  </p:notesMasterIdLst>
  <p:sldIdLst>
    <p:sldId id="256" r:id="rId3"/>
    <p:sldId id="271" r:id="rId4"/>
    <p:sldId id="272" r:id="rId5"/>
    <p:sldId id="273" r:id="rId6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8"/>
      <p:bold r:id="rId9"/>
    </p:embeddedFont>
    <p:embeddedFont>
      <p:font typeface="Noto Sans Symbols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3"/>
    <p:restoredTop sz="94554"/>
  </p:normalViewPr>
  <p:slideViewPr>
    <p:cSldViewPr snapToGrid="0">
      <p:cViewPr>
        <p:scale>
          <a:sx n="154" d="100"/>
          <a:sy n="154" d="100"/>
        </p:scale>
        <p:origin x="144" y="200"/>
      </p:cViewPr>
      <p:guideLst>
        <p:guide orient="horz" pos="16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7" r:id="rId34"/>
    <p:sldLayoutId id="2147483698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Exploration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Machine Learning and Pattern Classification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7201818" y="222455"/>
            <a:ext cx="2072810" cy="87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</a:rPr>
              <a:t>Giovanni Filomeno, 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Katharina </a:t>
            </a:r>
            <a:r>
              <a:rPr lang="en-US" sz="1100" dirty="0" err="1">
                <a:solidFill>
                  <a:schemeClr val="bg1"/>
                </a:solidFill>
              </a:rPr>
              <a:t>Hehenwarter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Elīna Emīlija </a:t>
            </a:r>
            <a:r>
              <a:rPr lang="en-US" sz="1100" dirty="0" err="1">
                <a:solidFill>
                  <a:schemeClr val="bg1"/>
                </a:solidFill>
              </a:rPr>
              <a:t>Ungure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Kathrin </a:t>
            </a:r>
            <a:r>
              <a:rPr lang="en-US" sz="1100" dirty="0" err="1">
                <a:solidFill>
                  <a:schemeClr val="bg1"/>
                </a:solidFill>
              </a:rPr>
              <a:t>Hofmarcher</a:t>
            </a:r>
            <a:endParaRPr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378-CC76-3888-58FC-2FFDAE5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text-clusters meaningful? (Question 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0476-31BF-EA1A-BC5B-8739ACC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1942" y="1362020"/>
            <a:ext cx="3677695" cy="196620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• 35 826 annotation embeddings</a:t>
            </a:r>
          </a:p>
          <a:p>
            <a:pPr marL="114300" indent="0">
              <a:buNone/>
            </a:pPr>
            <a:r>
              <a:rPr lang="en-US" dirty="0"/>
              <a:t>• Internal validity scan  k ∈ [2…30]  </a:t>
            </a:r>
          </a:p>
          <a:p>
            <a:pPr marL="114300" indent="0">
              <a:buNone/>
            </a:pPr>
            <a:r>
              <a:rPr lang="en-US" dirty="0"/>
              <a:t>      – Silhouette ↑,  DB ↓,  SSE elbow ↓</a:t>
            </a:r>
          </a:p>
          <a:p>
            <a:pPr marL="114300" indent="0">
              <a:buNone/>
            </a:pPr>
            <a:r>
              <a:rPr lang="en-US" dirty="0"/>
              <a:t>• Trade-off chosen  ➔  k = 15  </a:t>
            </a:r>
          </a:p>
          <a:p>
            <a:pPr marL="114300" indent="0">
              <a:buNone/>
            </a:pPr>
            <a:r>
              <a:rPr lang="en-US" dirty="0"/>
              <a:t>      – coherent keywords per cluster  </a:t>
            </a:r>
          </a:p>
          <a:p>
            <a:pPr marL="114300" indent="0">
              <a:buNone/>
            </a:pPr>
            <a:r>
              <a:rPr lang="en-US" dirty="0"/>
              <a:t>      – still interpretable (&lt; 4000 notes / 	cluster)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0E77-749C-1FC8-BACF-7033C327C6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28600" indent="0"/>
            <a:r>
              <a:rPr lang="en-US" dirty="0"/>
              <a:t>* DB – Davies-Bouldin index</a:t>
            </a:r>
          </a:p>
          <a:p>
            <a:pPr marL="228600" indent="0"/>
            <a:r>
              <a:rPr lang="en-US" dirty="0"/>
              <a:t>** SSE – Sum of Squared Errors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10D4-2A6A-EA5A-4FC1-DC1A78C8B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003394DC-198D-DCDB-590D-0B3642E6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0" y="1167135"/>
            <a:ext cx="4898242" cy="26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CDA0-174A-56DC-BED7-338F0383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&amp; Cat labelling function (Question 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74936-DDEF-1480-ABC7-4B697DA3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8213" y="3196749"/>
            <a:ext cx="3295191" cy="1514752"/>
          </a:xfrm>
        </p:spPr>
        <p:txBody>
          <a:bodyPr/>
          <a:lstStyle/>
          <a:p>
            <a:r>
              <a:rPr lang="en-US" dirty="0"/>
              <a:t>Silhouette global 0.16  </a:t>
            </a:r>
          </a:p>
          <a:p>
            <a:pPr lvl="1"/>
            <a:r>
              <a:rPr lang="en-US" dirty="0"/>
              <a:t>Dog 0.15  </a:t>
            </a:r>
          </a:p>
          <a:p>
            <a:pPr lvl="1"/>
            <a:r>
              <a:rPr lang="en-US" dirty="0"/>
              <a:t>Cat 0.19  </a:t>
            </a:r>
          </a:p>
          <a:p>
            <a:r>
              <a:rPr lang="en-US" dirty="0"/>
              <a:t>t-SNE: best local separation  </a:t>
            </a:r>
          </a:p>
          <a:p>
            <a:r>
              <a:rPr lang="en-US" dirty="0"/>
              <a:t>UMAP shows cat sub-clusters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84123-91DB-9D5E-65C7-AEEEE225D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diagram of a dog and cat&#10;&#10;AI-generated content may be incorrect.">
            <a:extLst>
              <a:ext uri="{FF2B5EF4-FFF2-40B4-BE49-F238E27FC236}">
                <a16:creationId xmlns:a16="http://schemas.microsoft.com/office/drawing/2014/main" id="{7C1BEB3D-7A11-1197-3EC1-B6BA383E6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0" y="923609"/>
            <a:ext cx="2743200" cy="2047740"/>
          </a:xfrm>
          <a:prstGeom prst="rect">
            <a:avLst/>
          </a:prstGeom>
        </p:spPr>
      </p:pic>
      <p:pic>
        <p:nvPicPr>
          <p:cNvPr id="9" name="Picture 8" descr="A diagram of a dog and cat&#10;&#10;AI-generated content may be incorrect.">
            <a:extLst>
              <a:ext uri="{FF2B5EF4-FFF2-40B4-BE49-F238E27FC236}">
                <a16:creationId xmlns:a16="http://schemas.microsoft.com/office/drawing/2014/main" id="{00927C95-DFDE-CBAF-81F9-5A4CFEFC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52" y="923608"/>
            <a:ext cx="2743200" cy="2047741"/>
          </a:xfrm>
          <a:prstGeom prst="rect">
            <a:avLst/>
          </a:prstGeom>
        </p:spPr>
      </p:pic>
      <p:pic>
        <p:nvPicPr>
          <p:cNvPr id="11" name="Picture 10" descr="A diagram of a dog and cat&#10;&#10;AI-generated content may be incorrect.">
            <a:extLst>
              <a:ext uri="{FF2B5EF4-FFF2-40B4-BE49-F238E27FC236}">
                <a16:creationId xmlns:a16="http://schemas.microsoft.com/office/drawing/2014/main" id="{CF5DE3A8-C2F9-AC93-DD17-D19AE5FFF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04" y="923608"/>
            <a:ext cx="2743200" cy="2051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09E6C-DA6F-3858-A371-A501C503853A}"/>
              </a:ext>
            </a:extLst>
          </p:cNvPr>
          <p:cNvSpPr txBox="1"/>
          <p:nvPr/>
        </p:nvSpPr>
        <p:spPr>
          <a:xfrm>
            <a:off x="483033" y="3196749"/>
            <a:ext cx="2378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Regex Formula:</a:t>
            </a:r>
          </a:p>
          <a:p>
            <a:r>
              <a:rPr lang="en-US" dirty="0"/>
              <a:t>\b(?:</a:t>
            </a:r>
            <a:r>
              <a:rPr lang="en-US" dirty="0" err="1"/>
              <a:t>dog|dogs</a:t>
            </a:r>
            <a:r>
              <a:rPr lang="en-US" dirty="0"/>
              <a:t>)\b</a:t>
            </a:r>
          </a:p>
          <a:p>
            <a:r>
              <a:rPr lang="en-US" dirty="0"/>
              <a:t>\b(?:</a:t>
            </a:r>
            <a:r>
              <a:rPr lang="en-US" dirty="0" err="1"/>
              <a:t>cat|cats</a:t>
            </a:r>
            <a:r>
              <a:rPr lang="en-US" dirty="0"/>
              <a:t>)\b</a:t>
            </a:r>
          </a:p>
          <a:p>
            <a:r>
              <a:rPr lang="en-US" dirty="0"/>
              <a:t>⇒ 1 601 “dog” • 711 “cat”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0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E1A-5261-A147-CCCD-C8D43D2B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↔ Audio cluster alignment (Question 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7644-B18B-E452-4DA5-EEB3F2A2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216188"/>
            <a:ext cx="3617167" cy="2475279"/>
          </a:xfrm>
        </p:spPr>
        <p:txBody>
          <a:bodyPr/>
          <a:lstStyle/>
          <a:p>
            <a:r>
              <a:rPr lang="en-US" dirty="0"/>
              <a:t>Text &amp; audio re-clustered with the same k = 15  </a:t>
            </a:r>
          </a:p>
          <a:p>
            <a:pPr lvl="1"/>
            <a:r>
              <a:rPr lang="en-US" dirty="0"/>
              <a:t>Metrics  ARI 0.13</a:t>
            </a:r>
          </a:p>
          <a:p>
            <a:pPr lvl="1"/>
            <a:r>
              <a:rPr lang="en-US" dirty="0"/>
              <a:t>NMI 0.26  </a:t>
            </a:r>
          </a:p>
          <a:p>
            <a:r>
              <a:rPr lang="en-US" dirty="0"/>
              <a:t>Good matches:  </a:t>
            </a:r>
          </a:p>
          <a:p>
            <a:pPr lvl="1"/>
            <a:r>
              <a:rPr lang="en-US" dirty="0"/>
              <a:t>T6 ↔ A7 (74 %)</a:t>
            </a:r>
          </a:p>
          <a:p>
            <a:pPr lvl="1"/>
            <a:r>
              <a:rPr lang="en-US" dirty="0"/>
              <a:t>T11 ↔ A11 (81 %)  </a:t>
            </a:r>
          </a:p>
          <a:p>
            <a:r>
              <a:rPr lang="en-US" dirty="0"/>
              <a:t>Others scatter → semantic gap between narration &amp; acoustics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0B0-D362-3545-04C2-EF33D18547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* ARI – Adjusted Rand Index</a:t>
            </a:r>
          </a:p>
          <a:p>
            <a:r>
              <a:rPr lang="en-US" dirty="0"/>
              <a:t>** NMI – Normalized Mutual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88504-0474-E297-63B3-C1DD75751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graph of blue squares&#10;&#10;AI-generated content may be incorrect.">
            <a:extLst>
              <a:ext uri="{FF2B5EF4-FFF2-40B4-BE49-F238E27FC236}">
                <a16:creationId xmlns:a16="http://schemas.microsoft.com/office/drawing/2014/main" id="{C3A39BC5-A4BA-10A5-E6E4-BA834579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98" y="1122189"/>
            <a:ext cx="4351300" cy="33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7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206</Words>
  <Application>Microsoft Macintosh PowerPoint</Application>
  <PresentationFormat>On-screen Show (16:9)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Arial Black</vt:lpstr>
      <vt:lpstr>Arial</vt:lpstr>
      <vt:lpstr>Noto Sans Symbols</vt:lpstr>
      <vt:lpstr>Simple Light</vt:lpstr>
      <vt:lpstr>Larissa</vt:lpstr>
      <vt:lpstr>Data Exploration</vt:lpstr>
      <vt:lpstr>Are text-clusters meaningful? (Question a)</vt:lpstr>
      <vt:lpstr>Dog &amp; Cat labelling function (Question b)</vt:lpstr>
      <vt:lpstr>Text ↔ Audio cluster alignment (Question 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</cp:lastModifiedBy>
  <cp:revision>11</cp:revision>
  <dcterms:modified xsi:type="dcterms:W3CDTF">2025-04-23T20:19:02Z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2024-12-17T12:50:58Z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97c2cf66-0c8f-4e1e-bc69-f1b39d525897</vt:lpwstr>
  </property>
  <property fmtid="{D5CDD505-2E9C-101B-9397-08002B2CF9AE}" pid="8" name="MSIP_Label_e6935750-240b-48e4-a615-66942a738439_ContentBits">
    <vt:lpwstr>2</vt:lpwstr>
  </property>
  <property fmtid="{D5CDD505-2E9C-101B-9397-08002B2CF9AE}" pid="9" name="ClassificationContentMarkingFooterLocations">
    <vt:lpwstr>Simple Light:3\Larissa:3</vt:lpwstr>
  </property>
  <property fmtid="{D5CDD505-2E9C-101B-9397-08002B2CF9AE}" pid="10" name="ClassificationContentMarkingFooterText">
    <vt:lpwstr>CONFIDENTIAL</vt:lpwstr>
  </property>
</Properties>
</file>