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7"/>
  </p:notesMasterIdLst>
  <p:sldIdLst>
    <p:sldId id="256" r:id="rId3"/>
    <p:sldId id="271" r:id="rId4"/>
    <p:sldId id="272" r:id="rId5"/>
    <p:sldId id="273" r:id="rId6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8"/>
      <p:bold r:id="rId9"/>
    </p:embeddedFont>
    <p:embeddedFont>
      <p:font typeface="Cambria Math" panose="02040503050406030204" pitchFamily="18" charset="0"/>
      <p:regular r:id="rId10"/>
    </p:embeddedFont>
    <p:embeddedFont>
      <p:font typeface="Noto Sans Symbols" pitchFamily="2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297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1"/>
    <p:restoredTop sz="94576"/>
  </p:normalViewPr>
  <p:slideViewPr>
    <p:cSldViewPr snapToGrid="0">
      <p:cViewPr varScale="1">
        <p:scale>
          <a:sx n="196" d="100"/>
          <a:sy n="196" d="100"/>
        </p:scale>
        <p:origin x="3376" y="176"/>
      </p:cViewPr>
      <p:guideLst>
        <p:guide orient="horz" pos="1620"/>
        <p:guide pos="2880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18cf1b9eb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18cf1b9eb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">
  <p:cSld name="Title/End with logo colored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7613670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 1">
  <p:cSld name="Title/End with logo colored_1"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>
            <a:spLocks noGrp="1"/>
          </p:cNvSpPr>
          <p:nvPr>
            <p:ph type="pic" idx="2"/>
          </p:nvPr>
        </p:nvSpPr>
        <p:spPr>
          <a:xfrm>
            <a:off x="7613670" y="1887599"/>
            <a:ext cx="1101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TNF">
  <p:cSld name="Title without logo TNF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53700" y="1216188"/>
            <a:ext cx="83538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353700" y="4394115"/>
            <a:ext cx="83538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">
  <p:cSld name="Title/End with log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TITLE_AND_BODY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">
  <p:cSld name="Title without log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364499" y="4058100"/>
            <a:ext cx="8334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48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operation overview">
  <p:cSld name="Cooperation overview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>
            <a:spLocks noGrp="1"/>
          </p:cNvSpPr>
          <p:nvPr>
            <p:ph type="pic" idx="2"/>
          </p:nvPr>
        </p:nvSpPr>
        <p:spPr>
          <a:xfrm>
            <a:off x="6181094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3"/>
          <p:cNvSpPr>
            <a:spLocks noGrp="1"/>
          </p:cNvSpPr>
          <p:nvPr>
            <p:ph type="pic" idx="3"/>
          </p:nvPr>
        </p:nvSpPr>
        <p:spPr>
          <a:xfrm>
            <a:off x="430992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3"/>
          <p:cNvSpPr>
            <a:spLocks noGrp="1"/>
          </p:cNvSpPr>
          <p:nvPr>
            <p:ph type="pic" idx="4"/>
          </p:nvPr>
        </p:nvSpPr>
        <p:spPr>
          <a:xfrm>
            <a:off x="3305458" y="1290114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3"/>
          <p:cNvSpPr>
            <a:spLocks noGrp="1"/>
          </p:cNvSpPr>
          <p:nvPr>
            <p:ph type="pic" idx="5"/>
          </p:nvPr>
        </p:nvSpPr>
        <p:spPr>
          <a:xfrm>
            <a:off x="6181094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3"/>
          <p:cNvSpPr>
            <a:spLocks noGrp="1"/>
          </p:cNvSpPr>
          <p:nvPr>
            <p:ph type="pic" idx="6"/>
          </p:nvPr>
        </p:nvSpPr>
        <p:spPr>
          <a:xfrm>
            <a:off x="430992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3"/>
          <p:cNvSpPr>
            <a:spLocks noGrp="1"/>
          </p:cNvSpPr>
          <p:nvPr>
            <p:ph type="pic" idx="7"/>
          </p:nvPr>
        </p:nvSpPr>
        <p:spPr>
          <a:xfrm>
            <a:off x="3305458" y="2467717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3"/>
          <p:cNvSpPr>
            <a:spLocks noGrp="1"/>
          </p:cNvSpPr>
          <p:nvPr>
            <p:ph type="pic" idx="8"/>
          </p:nvPr>
        </p:nvSpPr>
        <p:spPr>
          <a:xfrm>
            <a:off x="6184782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3"/>
          <p:cNvSpPr>
            <a:spLocks noGrp="1"/>
          </p:cNvSpPr>
          <p:nvPr>
            <p:ph type="pic" idx="9"/>
          </p:nvPr>
        </p:nvSpPr>
        <p:spPr>
          <a:xfrm>
            <a:off x="434681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3"/>
          <p:cNvSpPr>
            <a:spLocks noGrp="1"/>
          </p:cNvSpPr>
          <p:nvPr>
            <p:ph type="pic" idx="13"/>
          </p:nvPr>
        </p:nvSpPr>
        <p:spPr>
          <a:xfrm>
            <a:off x="3309146" y="3649838"/>
            <a:ext cx="2538000" cy="95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75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467320" y="477460"/>
            <a:ext cx="8133900" cy="4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black text">
  <p:cSld name="Large image, black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white text">
  <p:cSld name="Large image, white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and contrast">
  <p:cSld name="Comparison and contras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59100" y="12312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2"/>
          </p:nvPr>
        </p:nvSpPr>
        <p:spPr>
          <a:xfrm>
            <a:off x="4660200" y="12285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">
  <p:cSld name="Large imag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6102000" y="1228500"/>
            <a:ext cx="2605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>
            <a:spLocks noGrp="1"/>
          </p:cNvSpPr>
          <p:nvPr>
            <p:ph type="pic" idx="2"/>
          </p:nvPr>
        </p:nvSpPr>
        <p:spPr>
          <a:xfrm>
            <a:off x="432000" y="1291135"/>
            <a:ext cx="54108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8"/>
          <p:cNvSpPr txBox="1">
            <a:spLocks noGrp="1"/>
          </p:cNvSpPr>
          <p:nvPr>
            <p:ph type="body" idx="3"/>
          </p:nvPr>
        </p:nvSpPr>
        <p:spPr>
          <a:xfrm>
            <a:off x="432000" y="4398736"/>
            <a:ext cx="5410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ulas">
  <p:cSld name="Formula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>
            <a:spLocks noGrp="1"/>
          </p:cNvSpPr>
          <p:nvPr>
            <p:ph type="pic" idx="2"/>
          </p:nvPr>
        </p:nvSpPr>
        <p:spPr>
          <a:xfrm>
            <a:off x="1552500" y="1293224"/>
            <a:ext cx="60561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1536300" y="4397969"/>
            <a:ext cx="6072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0"/>
          <p:cNvSpPr>
            <a:spLocks noGrp="1"/>
          </p:cNvSpPr>
          <p:nvPr>
            <p:ph type="media" idx="2"/>
          </p:nvPr>
        </p:nvSpPr>
        <p:spPr>
          <a:xfrm>
            <a:off x="432000" y="1293227"/>
            <a:ext cx="8275500" cy="3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432000" y="4398300"/>
            <a:ext cx="82755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maller images and text">
  <p:cSld name="3 smaller images and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291074" y="1228500"/>
            <a:ext cx="5418900" cy="3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683660" y="1083128"/>
            <a:ext cx="4698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>
            <a:spLocks noGrp="1"/>
          </p:cNvSpPr>
          <p:nvPr>
            <p:ph type="pic" idx="2"/>
          </p:nvPr>
        </p:nvSpPr>
        <p:spPr>
          <a:xfrm>
            <a:off x="433283" y="1294384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1"/>
          <p:cNvSpPr>
            <a:spLocks noGrp="1"/>
          </p:cNvSpPr>
          <p:nvPr>
            <p:ph type="pic" idx="3"/>
          </p:nvPr>
        </p:nvSpPr>
        <p:spPr>
          <a:xfrm>
            <a:off x="433277" y="2441189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1"/>
          <p:cNvSpPr>
            <a:spLocks noGrp="1"/>
          </p:cNvSpPr>
          <p:nvPr>
            <p:ph type="pic" idx="4"/>
          </p:nvPr>
        </p:nvSpPr>
        <p:spPr>
          <a:xfrm>
            <a:off x="433277" y="3581678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image and text">
  <p:cSld name="Small image and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289536" y="1231200"/>
            <a:ext cx="54189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32"/>
          <p:cNvSpPr>
            <a:spLocks noGrp="1"/>
          </p:cNvSpPr>
          <p:nvPr>
            <p:ph type="pic" idx="2"/>
          </p:nvPr>
        </p:nvSpPr>
        <p:spPr>
          <a:xfrm>
            <a:off x="431800" y="1293225"/>
            <a:ext cx="2546400" cy="331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 purpose">
  <p:cSld name="JKU Logo All purpose">
    <p:bg>
      <p:bgPr>
        <a:solidFill>
          <a:schemeClr val="accen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All purpose">
  <p:cSld name="Title/End with logo All purpose">
    <p:bg>
      <p:bgPr>
        <a:solidFill>
          <a:schemeClr val="accen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5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6" name="Google Shape;20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All purpose">
  <p:cSld name="Title without logo All purpos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TNF">
  <p:cSld name="Title/End with logo TNF">
    <p:bg>
      <p:bgPr>
        <a:solidFill>
          <a:schemeClr val="accent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8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8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4" name="Google Shape;22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SOWI">
  <p:cSld name="Title/End with logo SOWI">
    <p:bg>
      <p:bgPr>
        <a:solidFill>
          <a:schemeClr val="accent4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4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34" name="Google Shape;234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SOWI">
  <p:cSld name="Title without logo SOWI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1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40" name="Google Shape;24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RE">
  <p:cSld name="Title/End with logo RE">
    <p:bg>
      <p:bgPr>
        <a:solidFill>
          <a:schemeClr val="accent5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3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3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43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52" name="Google Shape;252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RE">
  <p:cSld name="Title without logo RE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4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MED">
  <p:cSld name="Title/End with logo MED">
    <p:bg>
      <p:bgPr>
        <a:solidFill>
          <a:schemeClr val="accent6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6" name="Google Shape;266;p4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6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6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46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70" name="Google Shape;2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MED">
  <p:cSld name="Title without logo MED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7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76" name="Google Shape;276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2" name="Google Shape;282;p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3" name="Google Shape;28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9250" rtl="0">
              <a:spcBef>
                <a:spcPts val="300"/>
              </a:spcBef>
              <a:spcAft>
                <a:spcPts val="0"/>
              </a:spcAft>
              <a:buSzPts val="1900"/>
              <a:buChar char="◦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◆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274320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53700" y="1216188"/>
            <a:ext cx="83538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73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353700" y="4394116"/>
            <a:ext cx="83538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563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563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563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563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 1">
  <p:cSld name="TITLE_AND_BODY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  <a:defRPr sz="36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 sz="23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53700" y="1215000"/>
            <a:ext cx="83565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429300" y="4762921"/>
            <a:ext cx="2038357" cy="240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7" r:id="rId34"/>
    <p:sldLayoutId id="2147483698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33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Classification</a:t>
            </a:r>
            <a:endParaRPr b="1" dirty="0"/>
          </a:p>
        </p:txBody>
      </p:sp>
      <p:sp>
        <p:nvSpPr>
          <p:cNvPr id="306" name="Google Shape;306;p54"/>
          <p:cNvSpPr txBox="1">
            <a:spLocks noGrp="1"/>
          </p:cNvSpPr>
          <p:nvPr>
            <p:ph type="subTitle" idx="1"/>
          </p:nvPr>
        </p:nvSpPr>
        <p:spPr>
          <a:xfrm>
            <a:off x="403650" y="4037475"/>
            <a:ext cx="5320500" cy="54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Machine Learning and Pattern Classification</a:t>
            </a:r>
            <a:endParaRPr sz="2000" dirty="0"/>
          </a:p>
        </p:txBody>
      </p:sp>
      <p:sp>
        <p:nvSpPr>
          <p:cNvPr id="309" name="Google Shape;309;p54"/>
          <p:cNvSpPr txBox="1"/>
          <p:nvPr/>
        </p:nvSpPr>
        <p:spPr>
          <a:xfrm>
            <a:off x="7201818" y="222455"/>
            <a:ext cx="2072810" cy="87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lt1"/>
                </a:solidFill>
              </a:rPr>
              <a:t>Giovanni Filomeno, 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</a:rPr>
              <a:t>Katharina </a:t>
            </a:r>
            <a:r>
              <a:rPr lang="en-US" sz="1100" dirty="0" err="1">
                <a:solidFill>
                  <a:schemeClr val="bg1"/>
                </a:solidFill>
              </a:rPr>
              <a:t>Hehenwarter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</a:rPr>
              <a:t>Elīna Emīlija </a:t>
            </a:r>
            <a:r>
              <a:rPr lang="en-US" sz="1100" dirty="0" err="1">
                <a:solidFill>
                  <a:schemeClr val="bg1"/>
                </a:solidFill>
              </a:rPr>
              <a:t>Ungure</a:t>
            </a:r>
            <a:r>
              <a:rPr lang="en-US" sz="1100" dirty="0">
                <a:solidFill>
                  <a:schemeClr val="bg1"/>
                </a:solidFill>
              </a:rPr>
              <a:t>, 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bg1"/>
                </a:solidFill>
              </a:rPr>
              <a:t>Kathrin </a:t>
            </a:r>
            <a:r>
              <a:rPr lang="en-US" sz="1100" dirty="0" err="1">
                <a:solidFill>
                  <a:schemeClr val="bg1"/>
                </a:solidFill>
              </a:rPr>
              <a:t>Hofmarcher</a:t>
            </a:r>
            <a:endParaRPr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C378-CC76-3888-58FC-2FFDAE54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Functions Accuracy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60476-31BF-EA1A-BC5B-8739ACCB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500" y="803249"/>
            <a:ext cx="8414700" cy="3050181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Goal</a:t>
            </a:r>
            <a:r>
              <a:rPr lang="en-US" dirty="0"/>
              <a:t>: Evaluate how well our rule-based labeling functions identify acoustic events from audio data, balancing precision and recall.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Overall Performances</a:t>
            </a:r>
            <a:r>
              <a:rPr lang="en-US" dirty="0"/>
              <a:t>:</a:t>
            </a:r>
          </a:p>
          <a:p>
            <a:r>
              <a:rPr lang="en-US" u="sng" dirty="0"/>
              <a:t>Macro-F1</a:t>
            </a:r>
            <a:r>
              <a:rPr lang="en-US" dirty="0"/>
              <a:t>: 0.451</a:t>
            </a:r>
          </a:p>
          <a:p>
            <a:r>
              <a:rPr lang="en-US" u="sng" dirty="0"/>
              <a:t>Micro-F1</a:t>
            </a:r>
            <a:r>
              <a:rPr lang="en-US" dirty="0"/>
              <a:t>: 0.443</a:t>
            </a:r>
          </a:p>
          <a:p>
            <a:r>
              <a:rPr lang="en-US" u="sng" dirty="0"/>
              <a:t>Precision</a:t>
            </a:r>
            <a:r>
              <a:rPr lang="en-US" dirty="0"/>
              <a:t>: 0.466</a:t>
            </a:r>
          </a:p>
          <a:p>
            <a:r>
              <a:rPr lang="en-US" u="sng" dirty="0"/>
              <a:t>Recall</a:t>
            </a:r>
            <a:r>
              <a:rPr lang="en-US" dirty="0"/>
              <a:t>: 0.421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510D4-2A6A-EA5A-4FC1-DC1A78C8BE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45B315-1E7C-0326-A71B-60DB9C116327}"/>
                  </a:ext>
                </a:extLst>
              </p:cNvPr>
              <p:cNvSpPr txBox="1"/>
              <p:nvPr/>
            </p:nvSpPr>
            <p:spPr>
              <a:xfrm>
                <a:off x="4141127" y="1593072"/>
                <a:ext cx="3377848" cy="1827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14300">
                  <a:lnSpc>
                    <a:spcPct val="105000"/>
                  </a:lnSpc>
                  <a:spcBef>
                    <a:spcPts val="600"/>
                  </a:spcBef>
                  <a:buClr>
                    <a:schemeClr val="dk1"/>
                  </a:buClr>
                  <a:buSzPts val="1800"/>
                </a:pPr>
                <a:r>
                  <a:rPr lang="en-US" sz="1500" b="1" dirty="0">
                    <a:solidFill>
                      <a:schemeClr val="dk1"/>
                    </a:solidFill>
                  </a:rPr>
                  <a:t>Classes with good performances:</a:t>
                </a:r>
              </a:p>
              <a:p>
                <a:pPr marL="400050" indent="-285750">
                  <a:lnSpc>
                    <a:spcPct val="105000"/>
                  </a:lnSpc>
                  <a:spcBef>
                    <a:spcPts val="600"/>
                  </a:spcBef>
                  <a:buClr>
                    <a:schemeClr val="dk1"/>
                  </a:buClr>
                  <a:buSzPts val="1800"/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dk1"/>
                    </a:solidFill>
                  </a:rPr>
                  <a:t>Violin (F1 </a:t>
                </a: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500" dirty="0">
                    <a:solidFill>
                      <a:schemeClr val="dk1"/>
                    </a:solidFill>
                  </a:rPr>
                  <a:t> 0.72)</a:t>
                </a:r>
              </a:p>
              <a:p>
                <a:pPr marL="400050" indent="-285750">
                  <a:lnSpc>
                    <a:spcPct val="105000"/>
                  </a:lnSpc>
                  <a:spcBef>
                    <a:spcPts val="600"/>
                  </a:spcBef>
                  <a:buClr>
                    <a:schemeClr val="dk1"/>
                  </a:buClr>
                  <a:buSzPts val="1800"/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dk1"/>
                    </a:solidFill>
                  </a:rPr>
                  <a:t>Saxophone (F1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500" dirty="0">
                    <a:solidFill>
                      <a:schemeClr val="dk1"/>
                    </a:solidFill>
                  </a:rPr>
                  <a:t> 0.72)</a:t>
                </a:r>
              </a:p>
              <a:p>
                <a:pPr marL="400050" indent="-285750">
                  <a:lnSpc>
                    <a:spcPct val="105000"/>
                  </a:lnSpc>
                  <a:spcBef>
                    <a:spcPts val="600"/>
                  </a:spcBef>
                  <a:buClr>
                    <a:schemeClr val="dk1"/>
                  </a:buClr>
                  <a:buSzPts val="1800"/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dk1"/>
                    </a:solidFill>
                  </a:rPr>
                  <a:t>Piano (F1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500" dirty="0">
                    <a:solidFill>
                      <a:schemeClr val="dk1"/>
                    </a:solidFill>
                  </a:rPr>
                  <a:t> 0.66)</a:t>
                </a:r>
              </a:p>
              <a:p>
                <a:pPr marL="400050" indent="-285750">
                  <a:lnSpc>
                    <a:spcPct val="105000"/>
                  </a:lnSpc>
                  <a:spcBef>
                    <a:spcPts val="600"/>
                  </a:spcBef>
                  <a:buClr>
                    <a:schemeClr val="dk1"/>
                  </a:buClr>
                  <a:buSzPts val="1800"/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dk1"/>
                    </a:solidFill>
                  </a:rPr>
                  <a:t>Vacuum Cleaner (F1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500" dirty="0">
                    <a:solidFill>
                      <a:schemeClr val="dk1"/>
                    </a:solidFill>
                  </a:rPr>
                  <a:t> 0.57)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45B315-1E7C-0326-A71B-60DB9C116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27" y="1593072"/>
                <a:ext cx="3377848" cy="1827423"/>
              </a:xfrm>
              <a:prstGeom prst="rect">
                <a:avLst/>
              </a:prstGeom>
              <a:blipFill>
                <a:blip r:embed="rId2"/>
                <a:stretch>
                  <a:fillRect t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463242-B7CA-0691-0ACC-5FB7B64B6E3D}"/>
                  </a:ext>
                </a:extLst>
              </p:cNvPr>
              <p:cNvSpPr txBox="1"/>
              <p:nvPr/>
            </p:nvSpPr>
            <p:spPr>
              <a:xfrm>
                <a:off x="4141127" y="3187510"/>
                <a:ext cx="4638073" cy="1673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>
                  <a:lnSpc>
                    <a:spcPct val="105000"/>
                  </a:lnSpc>
                  <a:spcBef>
                    <a:spcPts val="600"/>
                  </a:spcBef>
                  <a:buClr>
                    <a:schemeClr val="dk1"/>
                  </a:buClr>
                  <a:buSzPts val="1800"/>
                </a:pPr>
                <a:r>
                  <a:rPr lang="en-US" sz="1500" b="1" dirty="0">
                    <a:solidFill>
                      <a:schemeClr val="dk1"/>
                    </a:solidFill>
                  </a:rPr>
                  <a:t>Problematic classes</a:t>
                </a:r>
              </a:p>
              <a:p>
                <a:pPr marL="400050" indent="-285750">
                  <a:lnSpc>
                    <a:spcPct val="105000"/>
                  </a:lnSpc>
                  <a:spcBef>
                    <a:spcPts val="600"/>
                  </a:spcBef>
                  <a:buClr>
                    <a:schemeClr val="dk1"/>
                  </a:buClr>
                  <a:buSzPts val="1800"/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dk1"/>
                    </a:solidFill>
                  </a:rPr>
                  <a:t>Broadband noise (waves, fire) </a:t>
                </a: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1500" dirty="0">
                    <a:solidFill>
                      <a:schemeClr val="dk1"/>
                    </a:solidFill>
                  </a:rPr>
                  <a:t> 800 False Positives</a:t>
                </a:r>
              </a:p>
              <a:p>
                <a:pPr marL="400050" indent="-285750">
                  <a:lnSpc>
                    <a:spcPct val="105000"/>
                  </a:lnSpc>
                  <a:spcBef>
                    <a:spcPts val="600"/>
                  </a:spcBef>
                  <a:buClr>
                    <a:schemeClr val="dk1"/>
                  </a:buClr>
                  <a:buSzPts val="1800"/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chemeClr val="dk1"/>
                    </a:solidFill>
                  </a:rPr>
                  <a:t>Short events (bicycle squeak, sneeze) low recall due to strict thresholds (duration/energy)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463242-B7CA-0691-0ACC-5FB7B64B6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27" y="3187510"/>
                <a:ext cx="4638073" cy="1673535"/>
              </a:xfrm>
              <a:prstGeom prst="rect">
                <a:avLst/>
              </a:prstGeom>
              <a:blipFill>
                <a:blip r:embed="rId3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04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CDA0-174A-56DC-BED7-338F0383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Discriminative Audio Features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84123-91DB-9D5E-65C7-AEEEE225DF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AF4CD-C6B6-496E-E928-DA933DBD2DF9}"/>
              </a:ext>
            </a:extLst>
          </p:cNvPr>
          <p:cNvSpPr txBox="1"/>
          <p:nvPr/>
        </p:nvSpPr>
        <p:spPr>
          <a:xfrm>
            <a:off x="364500" y="803249"/>
            <a:ext cx="7595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Identify audio features (MFCCs, zero-crossing rate) that best distinguish event classes.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BEDF2-EB2F-DD2A-2DEA-EB91ECBBAD13}"/>
              </a:ext>
            </a:extLst>
          </p:cNvPr>
          <p:cNvSpPr txBox="1"/>
          <p:nvPr/>
        </p:nvSpPr>
        <p:spPr>
          <a:xfrm>
            <a:off x="364500" y="1717140"/>
            <a:ext cx="6355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Mutual Information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Strongly discriminative features identified:</a:t>
            </a:r>
            <a:br>
              <a:rPr lang="en-US" dirty="0"/>
            </a:br>
            <a:r>
              <a:rPr lang="en-US" dirty="0"/>
              <a:t>Airplane: MFCC-1 and zero-crossing rate</a:t>
            </a:r>
            <a:br>
              <a:rPr lang="en-US" dirty="0"/>
            </a:br>
            <a:r>
              <a:rPr lang="en-US" dirty="0"/>
              <a:t>Rain: MFCC-0 and MFCC-5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Problematic classes show a flat MI profile, meaning no single distinctive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Low-order MFCCs and zero-crossing rate strongly distinguish harmonic/stationary sounds.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features insufficient for impulsive or spectrally overlapping events</a:t>
            </a:r>
          </a:p>
        </p:txBody>
      </p:sp>
    </p:spTree>
    <p:extLst>
      <p:ext uri="{BB962C8B-B14F-4D97-AF65-F5344CB8AC3E}">
        <p14:creationId xmlns:p14="http://schemas.microsoft.com/office/powerpoint/2010/main" val="355740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5E1A-5261-A147-CCCD-C8D43D2B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of Audio Features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88504-0474-E297-63B3-C1DD75751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D9C2E-5375-DF09-423C-99E6BF7E3A23}"/>
              </a:ext>
            </a:extLst>
          </p:cNvPr>
          <p:cNvSpPr txBox="1"/>
          <p:nvPr/>
        </p:nvSpPr>
        <p:spPr>
          <a:xfrm>
            <a:off x="364500" y="817715"/>
            <a:ext cx="53615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Assess whether audio features naturally group into tight clusters corresponding to event classes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Quantitative Clustering Evaluation</a:t>
            </a:r>
            <a:r>
              <a:rPr lang="en-US" dirty="0"/>
              <a:t>:</a:t>
            </a:r>
          </a:p>
          <a:p>
            <a:r>
              <a:rPr lang="en-US" dirty="0"/>
              <a:t>Silhouette Score: very low (max 0.008 for cow moo, sewing machine)</a:t>
            </a:r>
          </a:p>
          <a:p>
            <a:r>
              <a:rPr lang="en-US" dirty="0"/>
              <a:t>Davies-Boulding Index: very high (10-14, e.g., saxophone = 14)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Considerations</a:t>
            </a:r>
            <a:r>
              <a:rPr lang="en-US" dirty="0"/>
              <a:t>:</a:t>
            </a:r>
          </a:p>
          <a:p>
            <a:r>
              <a:rPr lang="en-US" dirty="0"/>
              <a:t>Very weak clusters, strong overlap among classes</a:t>
            </a:r>
          </a:p>
          <a:p>
            <a:r>
              <a:rPr lang="en-US" dirty="0"/>
              <a:t>Features lack separability, implying difficulties for simple linear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CDF76-A510-C84C-D099-24AF26518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170" y="928012"/>
            <a:ext cx="2765257" cy="288794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0188BF-73B2-D340-43C9-9CA741393E7C}"/>
              </a:ext>
            </a:extLst>
          </p:cNvPr>
          <p:cNvSpPr txBox="1"/>
          <p:nvPr/>
        </p:nvSpPr>
        <p:spPr>
          <a:xfrm>
            <a:off x="6167337" y="3900578"/>
            <a:ext cx="222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t-SNE embedding of MFCC and zero-crossing rate features for class "bird chirp". Yellow points are positive examples; purple points are negative examples.</a:t>
            </a:r>
          </a:p>
        </p:txBody>
      </p:sp>
    </p:spTree>
    <p:extLst>
      <p:ext uri="{BB962C8B-B14F-4D97-AF65-F5344CB8AC3E}">
        <p14:creationId xmlns:p14="http://schemas.microsoft.com/office/powerpoint/2010/main" val="20171573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299</Words>
  <Application>Microsoft Macintosh PowerPoint</Application>
  <PresentationFormat>On-screen Show (16:9)</PresentationFormat>
  <Paragraphs>45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Arial</vt:lpstr>
      <vt:lpstr>Cambria Math</vt:lpstr>
      <vt:lpstr>Noto Sans Symbols</vt:lpstr>
      <vt:lpstr>Calibri</vt:lpstr>
      <vt:lpstr>Simple Light</vt:lpstr>
      <vt:lpstr>Larissa</vt:lpstr>
      <vt:lpstr>Classification</vt:lpstr>
      <vt:lpstr>Labeling Functions Accuracy</vt:lpstr>
      <vt:lpstr>Most Discriminative Audio Features</vt:lpstr>
      <vt:lpstr>Clustering of Audio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Filomeno Giovanni, EA-633</cp:lastModifiedBy>
  <cp:revision>15</cp:revision>
  <dcterms:modified xsi:type="dcterms:W3CDTF">2025-05-22T16:50:42Z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935750-240b-48e4-a615-66942a738439_Enabled">
    <vt:lpwstr>true</vt:lpwstr>
  </property>
  <property fmtid="{D5CDD505-2E9C-101B-9397-08002B2CF9AE}" pid="3" name="MSIP_Label_e6935750-240b-48e4-a615-66942a738439_SetDate">
    <vt:lpwstr>2024-12-17T12:50:58Z</vt:lpwstr>
  </property>
  <property fmtid="{D5CDD505-2E9C-101B-9397-08002B2CF9AE}" pid="4" name="MSIP_Label_e6935750-240b-48e4-a615-66942a738439_Method">
    <vt:lpwstr>Standard</vt:lpwstr>
  </property>
  <property fmtid="{D5CDD505-2E9C-101B-9397-08002B2CF9AE}" pid="5" name="MSIP_Label_e6935750-240b-48e4-a615-66942a738439_Name">
    <vt:lpwstr>e6935750-240b-48e4-a615-66942a738439</vt:lpwstr>
  </property>
  <property fmtid="{D5CDD505-2E9C-101B-9397-08002B2CF9AE}" pid="6" name="MSIP_Label_e6935750-240b-48e4-a615-66942a738439_SiteId">
    <vt:lpwstr>ce849bab-cc1c-465b-b62e-18f07c9ac198</vt:lpwstr>
  </property>
  <property fmtid="{D5CDD505-2E9C-101B-9397-08002B2CF9AE}" pid="7" name="MSIP_Label_e6935750-240b-48e4-a615-66942a738439_ActionId">
    <vt:lpwstr>97c2cf66-0c8f-4e1e-bc69-f1b39d525897</vt:lpwstr>
  </property>
  <property fmtid="{D5CDD505-2E9C-101B-9397-08002B2CF9AE}" pid="8" name="MSIP_Label_e6935750-240b-48e4-a615-66942a738439_ContentBits">
    <vt:lpwstr>2</vt:lpwstr>
  </property>
  <property fmtid="{D5CDD505-2E9C-101B-9397-08002B2CF9AE}" pid="9" name="ClassificationContentMarkingFooterLocations">
    <vt:lpwstr>Simple Light:3\Larissa:3</vt:lpwstr>
  </property>
  <property fmtid="{D5CDD505-2E9C-101B-9397-08002B2CF9AE}" pid="10" name="ClassificationContentMarkingFooterText">
    <vt:lpwstr>CONFIDENTIAL</vt:lpwstr>
  </property>
</Properties>
</file>