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5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4" r:id="rId10"/>
    <p:sldId id="270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9371-7A9E-4B59-A768-8E3BCD4D6B00}" type="datetimeFigureOut">
              <a:rPr lang="it-IT" smtClean="0"/>
              <a:t>11/09/2019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A9A0-C665-4B03-80AA-3DFEAE5A58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8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2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5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46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FECFF5E1-A42D-4BD6-86F1-8FB1C6963F8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47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16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84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93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0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8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29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29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2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1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42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5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4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19/11/2018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4E0E51-2BE7-417B-9E37-70A051DCAD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8" y="140494"/>
            <a:ext cx="1592198" cy="16001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4F906C-E370-4C1C-8336-78BAAD1F14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7" y="143374"/>
            <a:ext cx="2461845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4565D84-39BB-4EE1-AC78-26DF8CF4217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8" y="140494"/>
            <a:ext cx="1592198" cy="16001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422D72B-6C48-4035-B9B3-EE38985B3C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7" y="143374"/>
            <a:ext cx="2461845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A06209D-D7A1-4E67-89BB-E119DA59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566"/>
            <a:ext cx="9144000" cy="1842868"/>
          </a:xfrm>
        </p:spPr>
        <p:txBody>
          <a:bodyPr>
            <a:noAutofit/>
          </a:bodyPr>
          <a:lstStyle/>
          <a:p>
            <a:br>
              <a:rPr lang="it-IT" b="1" dirty="0"/>
            </a:br>
            <a:r>
              <a:rPr lang="it-IT" sz="5400" b="1" dirty="0"/>
              <a:t>COMPUTER VISION</a:t>
            </a:r>
            <a:br>
              <a:rPr lang="it-IT" sz="5400" b="1" dirty="0"/>
            </a:br>
            <a:r>
              <a:rPr lang="it-IT" sz="4000" dirty="0" err="1"/>
              <a:t>Final</a:t>
            </a:r>
            <a:r>
              <a:rPr lang="it-IT" sz="4000" dirty="0"/>
              <a:t> Project:</a:t>
            </a:r>
            <a:br>
              <a:rPr lang="it-IT" sz="4000" dirty="0"/>
            </a:br>
            <a:r>
              <a:rPr lang="it-IT" sz="4000" dirty="0"/>
              <a:t>Gaze </a:t>
            </a:r>
            <a:r>
              <a:rPr lang="it-IT" sz="4000" dirty="0" err="1"/>
              <a:t>Detection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09A3D3E8-8CE6-43A3-A2D9-1AD44E4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1</a:t>
            </a:fld>
            <a:endParaRPr lang="it-IT" dirty="0"/>
          </a:p>
        </p:txBody>
      </p:sp>
      <p:sp>
        <p:nvSpPr>
          <p:cNvPr id="16" name="Sottotitolo 6">
            <a:extLst>
              <a:ext uri="{FF2B5EF4-FFF2-40B4-BE49-F238E27FC236}">
                <a16:creationId xmlns:a16="http://schemas.microsoft.com/office/drawing/2014/main" id="{FB44798F-539A-450E-8D65-32E28C232142}"/>
              </a:ext>
            </a:extLst>
          </p:cNvPr>
          <p:cNvSpPr txBox="1">
            <a:spLocks/>
          </p:cNvSpPr>
          <p:nvPr/>
        </p:nvSpPr>
        <p:spPr>
          <a:xfrm>
            <a:off x="3810000" y="4859551"/>
            <a:ext cx="4572000" cy="9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Giovanni Gallinaro</a:t>
            </a:r>
          </a:p>
          <a:p>
            <a:r>
              <a:rPr lang="it-IT" dirty="0"/>
              <a:t>ID: 1210127</a:t>
            </a:r>
          </a:p>
        </p:txBody>
      </p:sp>
    </p:spTree>
    <p:extLst>
      <p:ext uri="{BB962C8B-B14F-4D97-AF65-F5344CB8AC3E}">
        <p14:creationId xmlns:p14="http://schemas.microsoft.com/office/powerpoint/2010/main" val="202379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F453A1-103E-4AAC-8D52-3D4D3BE69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13833" b="51119"/>
          <a:stretch/>
        </p:blipFill>
        <p:spPr>
          <a:xfrm>
            <a:off x="0" y="2212258"/>
            <a:ext cx="12192000" cy="464574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BEC8DA-8B27-4A5F-8235-4E6D1E657AFA}"/>
              </a:ext>
            </a:extLst>
          </p:cNvPr>
          <p:cNvSpPr txBox="1"/>
          <p:nvPr/>
        </p:nvSpPr>
        <p:spPr>
          <a:xfrm>
            <a:off x="1564206" y="1690180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RIGHT</a:t>
            </a:r>
            <a:endParaRPr lang="en-GB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930A8F-4FFB-4AE2-829D-DAC7DD712851}"/>
              </a:ext>
            </a:extLst>
          </p:cNvPr>
          <p:cNvSpPr txBox="1"/>
          <p:nvPr/>
        </p:nvSpPr>
        <p:spPr>
          <a:xfrm>
            <a:off x="3871978" y="3717826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RIGHT</a:t>
            </a:r>
            <a:endParaRPr lang="en-GB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FB367EB-3386-4A59-9E33-CA43B1763A40}"/>
              </a:ext>
            </a:extLst>
          </p:cNvPr>
          <p:cNvSpPr txBox="1"/>
          <p:nvPr/>
        </p:nvSpPr>
        <p:spPr>
          <a:xfrm>
            <a:off x="9953463" y="3717826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LEFT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97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3CB77C-10D1-4F41-B904-2AE55E87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8" r="33074" b="9366"/>
          <a:stretch/>
        </p:blipFill>
        <p:spPr>
          <a:xfrm>
            <a:off x="845127" y="1966772"/>
            <a:ext cx="3367315" cy="40298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E329AC-15FA-4ABC-8C30-CAB2768B386F}"/>
              </a:ext>
            </a:extLst>
          </p:cNvPr>
          <p:cNvSpPr txBox="1"/>
          <p:nvPr/>
        </p:nvSpPr>
        <p:spPr>
          <a:xfrm>
            <a:off x="1596533" y="6060391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STRAIGHT</a:t>
            </a:r>
            <a:endParaRPr lang="en-GB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124729-1D56-44CC-86F0-A4EC707CB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5966" r="21998" b="48148"/>
          <a:stretch/>
        </p:blipFill>
        <p:spPr>
          <a:xfrm>
            <a:off x="4419269" y="1972235"/>
            <a:ext cx="3367315" cy="40188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BDC283-AFBD-421E-86C2-64DB9D03E401}"/>
              </a:ext>
            </a:extLst>
          </p:cNvPr>
          <p:cNvSpPr txBox="1"/>
          <p:nvPr/>
        </p:nvSpPr>
        <p:spPr>
          <a:xfrm>
            <a:off x="5163749" y="6051019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STRAIGHT</a:t>
            </a:r>
            <a:endParaRPr lang="en-GB" sz="28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708C528-8F46-49D4-9222-14B3F48D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t="4818" r="40148" b="53375"/>
          <a:stretch/>
        </p:blipFill>
        <p:spPr>
          <a:xfrm>
            <a:off x="7979557" y="1961309"/>
            <a:ext cx="3367316" cy="40298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134AFCA-9AEB-4596-B888-94BE537324A4}"/>
              </a:ext>
            </a:extLst>
          </p:cNvPr>
          <p:cNvSpPr txBox="1"/>
          <p:nvPr/>
        </p:nvSpPr>
        <p:spPr>
          <a:xfrm>
            <a:off x="8730964" y="6051019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RIGHT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97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42EEE-AAF4-4916-AF52-3E3D9E8A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01" y="2264186"/>
            <a:ext cx="6891997" cy="232962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dirty="0"/>
              <a:t>Thank </a:t>
            </a:r>
            <a:r>
              <a:rPr lang="it-IT" sz="8800" dirty="0" err="1"/>
              <a:t>you</a:t>
            </a:r>
            <a:r>
              <a:rPr lang="it-IT" sz="8800" dirty="0"/>
              <a:t> for </a:t>
            </a:r>
            <a:r>
              <a:rPr lang="it-IT" sz="8800" dirty="0" err="1"/>
              <a:t>your</a:t>
            </a:r>
            <a:r>
              <a:rPr lang="it-IT" sz="8800" dirty="0"/>
              <a:t> </a:t>
            </a:r>
            <a:r>
              <a:rPr lang="it-IT" sz="8800" dirty="0" err="1"/>
              <a:t>attention</a:t>
            </a:r>
            <a:endParaRPr lang="it-IT" sz="8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44AE41-78A0-46BE-B724-787C67B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A22E2-D082-47F8-8D5C-D410147C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Organization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979F1-3369-4A3E-BC45-06BBAC1B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Faces</a:t>
            </a:r>
            <a:r>
              <a:rPr lang="it-IT" dirty="0"/>
              <a:t> and </a:t>
            </a:r>
            <a:r>
              <a:rPr lang="it-IT" dirty="0" err="1"/>
              <a:t>eyes</a:t>
            </a:r>
            <a:r>
              <a:rPr lang="it-IT" dirty="0"/>
              <a:t> features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 err="1"/>
              <a:t>Pre</a:t>
            </a:r>
            <a:r>
              <a:rPr lang="it-IT" dirty="0"/>
              <a:t> processing </a:t>
            </a:r>
            <a:r>
              <a:rPr lang="it-IT" dirty="0" err="1"/>
              <a:t>phase</a:t>
            </a:r>
            <a:endParaRPr lang="it-IT" dirty="0"/>
          </a:p>
          <a:p>
            <a:r>
              <a:rPr lang="it-IT" dirty="0"/>
              <a:t>Iris and sclera corners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Gaze 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A517B7-5764-475F-B49B-5FCF930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89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32789-6D95-4324-A0B9-D5BBC7F3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Faces</a:t>
            </a:r>
            <a:r>
              <a:rPr lang="it-IT" b="1" dirty="0"/>
              <a:t> and </a:t>
            </a:r>
            <a:r>
              <a:rPr lang="it-IT" b="1" dirty="0" err="1"/>
              <a:t>Eyes</a:t>
            </a:r>
            <a:r>
              <a:rPr lang="it-IT" b="1" dirty="0"/>
              <a:t> </a:t>
            </a:r>
            <a:r>
              <a:rPr lang="it-IT" b="1" dirty="0" err="1"/>
              <a:t>Recognition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266E6-8581-4B09-91AA-89F9F6C8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Firstly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extract</a:t>
            </a:r>
            <a:r>
              <a:rPr lang="it-IT" sz="2400" dirty="0"/>
              <a:t> the </a:t>
            </a:r>
            <a:r>
              <a:rPr lang="it-IT" sz="2400" dirty="0" err="1"/>
              <a:t>relevant</a:t>
            </a:r>
            <a:r>
              <a:rPr lang="it-IT" sz="2400" dirty="0"/>
              <a:t> features in the image and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organize</a:t>
            </a:r>
            <a:r>
              <a:rPr lang="it-IT" sz="2400" dirty="0"/>
              <a:t> </a:t>
            </a:r>
            <a:r>
              <a:rPr lang="it-IT" sz="2400" dirty="0" err="1"/>
              <a:t>them</a:t>
            </a:r>
            <a:r>
              <a:rPr lang="it-IT" sz="2400" dirty="0"/>
              <a:t> in an </a:t>
            </a:r>
            <a:r>
              <a:rPr lang="it-IT" sz="2400" dirty="0" err="1"/>
              <a:t>efficient</a:t>
            </a:r>
            <a:r>
              <a:rPr lang="it-IT" sz="2400" dirty="0"/>
              <a:t> way:</a:t>
            </a:r>
          </a:p>
          <a:p>
            <a:r>
              <a:rPr lang="it-IT" sz="2400" dirty="0"/>
              <a:t>Use </a:t>
            </a:r>
            <a:r>
              <a:rPr lang="en-GB" sz="2400" dirty="0" err="1"/>
              <a:t>Haar</a:t>
            </a:r>
            <a:r>
              <a:rPr lang="en-GB" sz="2400" dirty="0"/>
              <a:t> Feature-based Cascade Classifiers</a:t>
            </a:r>
          </a:p>
          <a:p>
            <a:r>
              <a:rPr lang="en-GB" sz="2400" dirty="0"/>
              <a:t>Organize eyes in 2D array (multiple faces)</a:t>
            </a:r>
          </a:p>
          <a:p>
            <a:r>
              <a:rPr lang="en-GB" sz="2400" dirty="0"/>
              <a:t>Crop the image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1A2294-8BCA-4C47-89DF-9C64517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76E706-2812-4131-A651-A1027B0A9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5"/>
          <a:stretch/>
        </p:blipFill>
        <p:spPr>
          <a:xfrm>
            <a:off x="6921305" y="2370137"/>
            <a:ext cx="4425568" cy="435133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17C4455-D17A-449E-AA74-E5101E4FD19D}"/>
              </a:ext>
            </a:extLst>
          </p:cNvPr>
          <p:cNvCxnSpPr>
            <a:cxnSpLocks/>
          </p:cNvCxnSpPr>
          <p:nvPr/>
        </p:nvCxnSpPr>
        <p:spPr>
          <a:xfrm flipH="1">
            <a:off x="4501662" y="5219114"/>
            <a:ext cx="1716260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241E4B50-6A2D-4BDF-B790-1092B9170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05" y="4296674"/>
            <a:ext cx="1844880" cy="18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49E92-CB1A-447D-B147-9895B8B9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Pre</a:t>
            </a:r>
            <a:r>
              <a:rPr lang="it-IT" b="1" dirty="0"/>
              <a:t>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AF1A0-71D3-4773-9DDA-4CB216F6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Convert</a:t>
            </a:r>
            <a:r>
              <a:rPr lang="it-IT" dirty="0"/>
              <a:t> to </a:t>
            </a:r>
            <a:r>
              <a:rPr lang="it-IT" dirty="0" err="1"/>
              <a:t>gray</a:t>
            </a:r>
            <a:r>
              <a:rPr lang="it-IT" dirty="0"/>
              <a:t>-scale</a:t>
            </a:r>
          </a:p>
          <a:p>
            <a:r>
              <a:rPr lang="it-IT" dirty="0" err="1"/>
              <a:t>Enhance</a:t>
            </a:r>
            <a:r>
              <a:rPr lang="it-IT" dirty="0"/>
              <a:t> </a:t>
            </a:r>
            <a:r>
              <a:rPr lang="it-IT" dirty="0" err="1"/>
              <a:t>contrast</a:t>
            </a:r>
            <a:endParaRPr lang="it-IT" dirty="0"/>
          </a:p>
          <a:p>
            <a:r>
              <a:rPr lang="it-IT" dirty="0"/>
              <a:t>Select </a:t>
            </a:r>
            <a:r>
              <a:rPr lang="it-IT" dirty="0" err="1"/>
              <a:t>threshold</a:t>
            </a:r>
            <a:r>
              <a:rPr lang="it-IT" dirty="0"/>
              <a:t> for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A2B826-419B-43E6-8940-C28B00EE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4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47C205-B15F-49EA-A356-A760D011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0" y="4002206"/>
            <a:ext cx="2424772" cy="121238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1BE852-06EA-49B6-BBA9-A34B1AA6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3" y="3688220"/>
            <a:ext cx="1844880" cy="184488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A1EC3E6-5B46-48E9-A9C1-265B91174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40" y="4004468"/>
            <a:ext cx="2424770" cy="121238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10D0DAB-1998-4BEB-B210-4B4BCADF2CF4}"/>
              </a:ext>
            </a:extLst>
          </p:cNvPr>
          <p:cNvCxnSpPr>
            <a:cxnSpLocks/>
          </p:cNvCxnSpPr>
          <p:nvPr/>
        </p:nvCxnSpPr>
        <p:spPr>
          <a:xfrm flipV="1">
            <a:off x="3292884" y="4608399"/>
            <a:ext cx="872195" cy="2261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97F58F4-59D6-411D-9C04-F0777E2301B0}"/>
              </a:ext>
            </a:extLst>
          </p:cNvPr>
          <p:cNvCxnSpPr>
            <a:cxnSpLocks/>
          </p:cNvCxnSpPr>
          <p:nvPr/>
        </p:nvCxnSpPr>
        <p:spPr>
          <a:xfrm flipV="1">
            <a:off x="7360171" y="4608399"/>
            <a:ext cx="872195" cy="2261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35F11-96B7-4B3A-AEC5-895FC77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Threshold</a:t>
            </a:r>
            <a:r>
              <a:rPr lang="it-IT" b="1" dirty="0"/>
              <a:t> </a:t>
            </a:r>
            <a:r>
              <a:rPr lang="it-IT" b="1" dirty="0" err="1"/>
              <a:t>computation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DFADD-C095-4CC9-AD58-1802A6CB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Darker</a:t>
            </a:r>
            <a:r>
              <a:rPr lang="it-IT" dirty="0"/>
              <a:t> images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a good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proceed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follows:</a:t>
            </a:r>
          </a:p>
          <a:p>
            <a:r>
              <a:rPr lang="it-IT" dirty="0"/>
              <a:t>Compute the </a:t>
            </a:r>
            <a:r>
              <a:rPr lang="it-IT" dirty="0" err="1"/>
              <a:t>histogram</a:t>
            </a:r>
            <a:endParaRPr lang="it-IT" dirty="0"/>
          </a:p>
          <a:p>
            <a:r>
              <a:rPr lang="it-IT" dirty="0"/>
              <a:t>Compute a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of the </a:t>
            </a:r>
            <a:r>
              <a:rPr lang="it-IT" dirty="0" err="1"/>
              <a:t>histogram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image </a:t>
            </a:r>
            <a:r>
              <a:rPr lang="it-IT" dirty="0" err="1"/>
              <a:t>where</a:t>
            </a:r>
            <a:r>
              <a:rPr lang="it-IT" dirty="0"/>
              <a:t> the weight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intensity</a:t>
            </a:r>
            <a:endParaRPr lang="it-IT" dirty="0"/>
          </a:p>
          <a:p>
            <a:r>
              <a:rPr lang="it-IT" dirty="0" err="1"/>
              <a:t>Quantize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44A42A-3B42-4600-9EBA-8AF0690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27A0BA-80A8-4F99-8443-2AE1D2F5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23" y="5094360"/>
            <a:ext cx="2171553" cy="10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2B1D9-0398-4B1D-BC59-D3E372E6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Iris </a:t>
            </a:r>
            <a:r>
              <a:rPr lang="it-IT" b="1" dirty="0" err="1"/>
              <a:t>detection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B5CCD-AFC4-412D-95F6-9942A422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multiple </a:t>
            </a:r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one (</a:t>
            </a:r>
            <a:r>
              <a:rPr lang="it-IT" dirty="0" err="1"/>
              <a:t>Watershed</a:t>
            </a:r>
            <a:r>
              <a:rPr lang="it-IT" dirty="0"/>
              <a:t> Multiple </a:t>
            </a:r>
            <a:r>
              <a:rPr lang="it-IT" dirty="0" err="1"/>
              <a:t>Thresholding</a:t>
            </a:r>
            <a:r>
              <a:rPr lang="it-IT" dirty="0"/>
              <a:t>)</a:t>
            </a:r>
          </a:p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compute the </a:t>
            </a:r>
            <a:r>
              <a:rPr lang="it-IT" dirty="0" err="1"/>
              <a:t>barycenter</a:t>
            </a:r>
            <a:r>
              <a:rPr lang="it-IT" dirty="0"/>
              <a:t> of the black </a:t>
            </a:r>
            <a:r>
              <a:rPr lang="it-IT"/>
              <a:t>cluster </a:t>
            </a:r>
          </a:p>
          <a:p>
            <a:r>
              <a:rPr lang="it-IT"/>
              <a:t>Compute </a:t>
            </a:r>
            <a:r>
              <a:rPr lang="it-IT" dirty="0"/>
              <a:t>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of the </a:t>
            </a:r>
            <a:r>
              <a:rPr lang="it-IT" dirty="0" err="1"/>
              <a:t>centroids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31CB8C-3F65-4879-9ECE-71E82AE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0408" y="6394619"/>
            <a:ext cx="2743200" cy="365125"/>
          </a:xfrm>
        </p:spPr>
        <p:txBody>
          <a:bodyPr/>
          <a:lstStyle/>
          <a:p>
            <a:fld id="{FECFF5E1-A42D-4BD6-86F1-8FB1C6963F8D}" type="slidenum">
              <a:rPr lang="it-IT" smtClean="0"/>
              <a:t>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5EBFB3-AF30-45A8-BE6E-86D0A195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3" y="4951033"/>
            <a:ext cx="2308932" cy="11544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64B24EB-0BB8-4CE1-9344-471D8A9F9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32" y="4951033"/>
            <a:ext cx="2308932" cy="11544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5832B96-D787-429A-A5A6-06DBA4C4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18" y="4951033"/>
            <a:ext cx="2308932" cy="1154466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39E3EEB-69DD-497D-BC9C-EF55CAD86C3F}"/>
              </a:ext>
            </a:extLst>
          </p:cNvPr>
          <p:cNvCxnSpPr>
            <a:cxnSpLocks/>
          </p:cNvCxnSpPr>
          <p:nvPr/>
        </p:nvCxnSpPr>
        <p:spPr>
          <a:xfrm flipV="1">
            <a:off x="1718239" y="6441512"/>
            <a:ext cx="5059245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3B639F1-E55B-4007-901D-F4BAA7ED4895}"/>
              </a:ext>
            </a:extLst>
          </p:cNvPr>
          <p:cNvSpPr txBox="1"/>
          <p:nvPr/>
        </p:nvSpPr>
        <p:spPr>
          <a:xfrm>
            <a:off x="3379146" y="64440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en-GB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5190291E-3C48-4453-B784-B5E4D4EB4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11" y="4373800"/>
            <a:ext cx="2308931" cy="23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01787-CF03-4519-B193-860B5878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/>
              <a:t>Corners </a:t>
            </a:r>
            <a:r>
              <a:rPr lang="it-IT" b="1" dirty="0" err="1"/>
              <a:t>detection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6942C9-076C-4087-B0B1-793D4F28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multiple </a:t>
            </a:r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one</a:t>
            </a:r>
          </a:p>
          <a:p>
            <a:r>
              <a:rPr lang="it-IT" dirty="0"/>
              <a:t>Compute the points </a:t>
            </a:r>
            <a:r>
              <a:rPr lang="it-IT" dirty="0" err="1"/>
              <a:t>corresponding</a:t>
            </a:r>
            <a:r>
              <a:rPr lang="it-IT" dirty="0"/>
              <a:t> to the minimum and maximum </a:t>
            </a:r>
            <a:r>
              <a:rPr lang="it-IT" dirty="0" err="1"/>
              <a:t>values</a:t>
            </a:r>
            <a:r>
              <a:rPr lang="it-IT" dirty="0"/>
              <a:t> of x in the black cluster</a:t>
            </a:r>
          </a:p>
          <a:p>
            <a:r>
              <a:rPr lang="it-IT" dirty="0"/>
              <a:t>Compute an </a:t>
            </a:r>
            <a:r>
              <a:rPr lang="it-IT" dirty="0" err="1"/>
              <a:t>average</a:t>
            </a:r>
            <a:r>
              <a:rPr lang="it-IT" dirty="0"/>
              <a:t> on the y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minimum/maximum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vertical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</p:txBody>
      </p:sp>
      <p:sp>
        <p:nvSpPr>
          <p:cNvPr id="40" name="Segnaposto numero diapositiva 3">
            <a:extLst>
              <a:ext uri="{FF2B5EF4-FFF2-40B4-BE49-F238E27FC236}">
                <a16:creationId xmlns:a16="http://schemas.microsoft.com/office/drawing/2014/main" id="{91FC3379-0665-4856-B112-213D2012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0408" y="6394619"/>
            <a:ext cx="2743200" cy="365125"/>
          </a:xfrm>
        </p:spPr>
        <p:txBody>
          <a:bodyPr/>
          <a:lstStyle/>
          <a:p>
            <a:fld id="{FECFF5E1-A42D-4BD6-86F1-8FB1C6963F8D}" type="slidenum">
              <a:rPr lang="it-IT" smtClean="0"/>
              <a:t>7</a:t>
            </a:fld>
            <a:endParaRPr lang="it-IT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0832787F-BA8A-4FCB-9831-9F9F6B9E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3" y="4951033"/>
            <a:ext cx="2308932" cy="1154466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59D1DE2-3F76-4430-BDE3-4F5FCBB5B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32" y="4951033"/>
            <a:ext cx="2308932" cy="115446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3AA54739-5842-4B49-B115-B1D39592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18" y="4951033"/>
            <a:ext cx="2308932" cy="1154466"/>
          </a:xfrm>
          <a:prstGeom prst="rect">
            <a:avLst/>
          </a:prstGeom>
        </p:spPr>
      </p:pic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F970633-7A60-4801-B557-0EDA773A2EA3}"/>
              </a:ext>
            </a:extLst>
          </p:cNvPr>
          <p:cNvCxnSpPr>
            <a:cxnSpLocks/>
          </p:cNvCxnSpPr>
          <p:nvPr/>
        </p:nvCxnSpPr>
        <p:spPr>
          <a:xfrm flipV="1">
            <a:off x="1718239" y="6441512"/>
            <a:ext cx="5059245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723F58-71F4-4F17-A61A-87FF70AF8432}"/>
              </a:ext>
            </a:extLst>
          </p:cNvPr>
          <p:cNvSpPr txBox="1"/>
          <p:nvPr/>
        </p:nvSpPr>
        <p:spPr>
          <a:xfrm>
            <a:off x="3379146" y="64440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en-GB" dirty="0"/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A57EEFD2-6D93-4806-9ECE-83BE5D722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11" y="4373800"/>
            <a:ext cx="2308931" cy="23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Gaze </a:t>
            </a:r>
            <a:r>
              <a:rPr lang="it-IT" b="1" dirty="0" err="1"/>
              <a:t>recognition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05DE8-0F3B-4F71-9EFA-1FA231A0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Finally, the direction is assigned accordingly to the following criteria:</a:t>
            </a:r>
          </a:p>
          <a:p>
            <a:r>
              <a:rPr lang="en-GB" dirty="0"/>
              <a:t>If the distance from the iris and the left corner is less than 45% of the distance between the two corners, the value RIGHT is assigned.</a:t>
            </a:r>
          </a:p>
          <a:p>
            <a:r>
              <a:rPr lang="en-GB" dirty="0"/>
              <a:t> If the distance from the iris and the left corner is more than 55% of the distance between the two corners, the value LEFT is assigned.</a:t>
            </a:r>
          </a:p>
          <a:p>
            <a:r>
              <a:rPr lang="en-GB" dirty="0"/>
              <a:t> Otherwise, STRAIGHT is assigned.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1ABCB-E25E-4668-B0B1-80C1247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3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1ABCB-E25E-4668-B0B1-80C1247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9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5F130EE-85E7-4E9B-BD34-1B447764B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0" r="13496" b="41489"/>
          <a:stretch/>
        </p:blipFill>
        <p:spPr>
          <a:xfrm>
            <a:off x="286322" y="1938411"/>
            <a:ext cx="3833103" cy="40126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6465095-6DEA-4744-87F8-74BE3426B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r="19898"/>
          <a:stretch/>
        </p:blipFill>
        <p:spPr>
          <a:xfrm>
            <a:off x="4179448" y="1938411"/>
            <a:ext cx="3833104" cy="4012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16980C6-EBFA-420A-A4D6-ACC02B99FD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8" r="10763"/>
          <a:stretch/>
        </p:blipFill>
        <p:spPr>
          <a:xfrm>
            <a:off x="8072575" y="1932189"/>
            <a:ext cx="3833103" cy="40189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4E48C2-7302-4748-BDC7-6CD73FB07C02}"/>
              </a:ext>
            </a:extLst>
          </p:cNvPr>
          <p:cNvSpPr txBox="1"/>
          <p:nvPr/>
        </p:nvSpPr>
        <p:spPr>
          <a:xfrm>
            <a:off x="5163749" y="6098169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STRAIGHT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5DDBCE-AEF0-453A-90F3-E9EE8F897C34}"/>
              </a:ext>
            </a:extLst>
          </p:cNvPr>
          <p:cNvSpPr txBox="1"/>
          <p:nvPr/>
        </p:nvSpPr>
        <p:spPr>
          <a:xfrm>
            <a:off x="1609152" y="6094740"/>
            <a:ext cx="118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RIGHT</a:t>
            </a:r>
            <a:endParaRPr lang="en-GB" sz="2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89A9BA-A45F-4D15-9739-92A1374AD604}"/>
              </a:ext>
            </a:extLst>
          </p:cNvPr>
          <p:cNvSpPr txBox="1"/>
          <p:nvPr/>
        </p:nvSpPr>
        <p:spPr>
          <a:xfrm>
            <a:off x="9056875" y="6094740"/>
            <a:ext cx="18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LEFT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80419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700</TotalTime>
  <Words>310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1_HDOfficeLightV0</vt:lpstr>
      <vt:lpstr> COMPUTER VISION Final Project: Gaze Detection</vt:lpstr>
      <vt:lpstr>Organization</vt:lpstr>
      <vt:lpstr>Faces and Eyes Recognition</vt:lpstr>
      <vt:lpstr>Pre-processing</vt:lpstr>
      <vt:lpstr>Threshold computation</vt:lpstr>
      <vt:lpstr>Iris detection</vt:lpstr>
      <vt:lpstr>Corners detection</vt:lpstr>
      <vt:lpstr>Gaze recognition</vt:lpstr>
      <vt:lpstr>Results</vt:lpstr>
      <vt:lpstr>Results</vt:lpstr>
      <vt:lpstr>Results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</dc:creator>
  <cp:lastModifiedBy>Giovanni Gallinaro</cp:lastModifiedBy>
  <cp:revision>99</cp:revision>
  <dcterms:created xsi:type="dcterms:W3CDTF">2018-11-06T09:44:22Z</dcterms:created>
  <dcterms:modified xsi:type="dcterms:W3CDTF">2019-09-11T12:27:44Z</dcterms:modified>
</cp:coreProperties>
</file>