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26"/>
  </p:notesMasterIdLst>
  <p:sldIdLst>
    <p:sldId id="256" r:id="rId3"/>
    <p:sldId id="259" r:id="rId4"/>
    <p:sldId id="257" r:id="rId5"/>
    <p:sldId id="258" r:id="rId6"/>
    <p:sldId id="260" r:id="rId7"/>
    <p:sldId id="261" r:id="rId8"/>
    <p:sldId id="262" r:id="rId9"/>
    <p:sldId id="264" r:id="rId10"/>
    <p:sldId id="273" r:id="rId11"/>
    <p:sldId id="274" r:id="rId12"/>
    <p:sldId id="270" r:id="rId13"/>
    <p:sldId id="275" r:id="rId14"/>
    <p:sldId id="276" r:id="rId15"/>
    <p:sldId id="277" r:id="rId16"/>
    <p:sldId id="278" r:id="rId17"/>
    <p:sldId id="271" r:id="rId18"/>
    <p:sldId id="279" r:id="rId19"/>
    <p:sldId id="281" r:id="rId20"/>
    <p:sldId id="280" r:id="rId21"/>
    <p:sldId id="282" r:id="rId22"/>
    <p:sldId id="284" r:id="rId23"/>
    <p:sldId id="285" r:id="rId24"/>
    <p:sldId id="26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ovanni Gallinaro" initials="GG" lastIdx="1" clrIdx="0">
    <p:extLst>
      <p:ext uri="{19B8F6BF-5375-455C-9EA6-DF929625EA0E}">
        <p15:presenceInfo xmlns:p15="http://schemas.microsoft.com/office/powerpoint/2012/main" userId="3f657d9b4f4f4b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291" autoAdjust="0"/>
  </p:normalViewPr>
  <p:slideViewPr>
    <p:cSldViewPr snapToGrid="0">
      <p:cViewPr>
        <p:scale>
          <a:sx n="66" d="100"/>
          <a:sy n="66" d="100"/>
        </p:scale>
        <p:origin x="85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99371-7A9E-4B59-A768-8E3BCD4D6B00}" type="datetimeFigureOut">
              <a:rPr lang="it-IT" smtClean="0"/>
              <a:t>03/03/2020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1A9A0-C665-4B03-80AA-3DFEAE5A58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885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it-IT" dirty="0"/>
              <a:t>19/11/2018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F5E1-A42D-4BD6-86F1-8FB1C6963F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328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19/11/2018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F5E1-A42D-4BD6-86F1-8FB1C6963F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25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19/11/2018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F5E1-A42D-4BD6-86F1-8FB1C6963F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5463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19/11/2018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FECFF5E1-A42D-4BD6-86F1-8FB1C6963F8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2476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19/11/2018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F5E1-A42D-4BD6-86F1-8FB1C6963F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7169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19/11/2018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F5E1-A42D-4BD6-86F1-8FB1C6963F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1848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19/11/2018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F5E1-A42D-4BD6-86F1-8FB1C6963F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2934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19/11/2018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F5E1-A42D-4BD6-86F1-8FB1C6963F8D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007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19/11/2018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F5E1-A42D-4BD6-86F1-8FB1C6963F8D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081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19/11/2018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F5E1-A42D-4BD6-86F1-8FB1C6963F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1129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19/11/2018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F5E1-A42D-4BD6-86F1-8FB1C6963F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05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19/11/2018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F5E1-A42D-4BD6-86F1-8FB1C6963F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9292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19/11/2018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F5E1-A42D-4BD6-86F1-8FB1C6963F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121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19/11/2018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F5E1-A42D-4BD6-86F1-8FB1C6963F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21192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19/11/2018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F5E1-A42D-4BD6-86F1-8FB1C6963F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2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19/11/2018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F5E1-A42D-4BD6-86F1-8FB1C6963F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142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19/11/2018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F5E1-A42D-4BD6-86F1-8FB1C6963F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750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19/11/2018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F5E1-A42D-4BD6-86F1-8FB1C6963F8D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560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19/11/2018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F5E1-A42D-4BD6-86F1-8FB1C6963F8D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8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19/11/2018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F5E1-A42D-4BD6-86F1-8FB1C6963F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746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19/11/2018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F5E1-A42D-4BD6-86F1-8FB1C6963F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7294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19/11/2018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F5E1-A42D-4BD6-86F1-8FB1C6963F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181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/>
              <a:t>19/11/2018</a:t>
            </a:r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FF5E1-A42D-4BD6-86F1-8FB1C6963F8D}" type="slidenum">
              <a:rPr lang="it-IT" smtClean="0"/>
              <a:t>‹N›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84E0E51-2BE7-417B-9E37-70A051DCADF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8" y="140494"/>
            <a:ext cx="1592198" cy="160019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04F906C-E370-4C1C-8336-78BAAD1F14C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637" y="143374"/>
            <a:ext cx="2461845" cy="160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66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/>
              <a:t>19/11/2018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FF5E1-A42D-4BD6-86F1-8FB1C6963F8D}" type="slidenum">
              <a:rPr lang="it-IT" smtClean="0"/>
              <a:t>‹N›</a:t>
            </a:fld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84565D84-39BB-4EE1-AC78-26DF8CF4217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8" y="140494"/>
            <a:ext cx="1592198" cy="160019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422D72B-6C48-4035-B9B3-EE38985B3CE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637" y="143374"/>
            <a:ext cx="2461845" cy="160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1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A06209D-D7A1-4E67-89BB-E119DA596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7566"/>
            <a:ext cx="9144000" cy="1842868"/>
          </a:xfrm>
        </p:spPr>
        <p:txBody>
          <a:bodyPr>
            <a:noAutofit/>
          </a:bodyPr>
          <a:lstStyle/>
          <a:p>
            <a:br>
              <a:rPr lang="it-IT" b="1" dirty="0"/>
            </a:br>
            <a:r>
              <a:rPr lang="it-IT" b="1" dirty="0"/>
              <a:t>MULTIMEDIA CODING</a:t>
            </a:r>
            <a:br>
              <a:rPr lang="it-IT" sz="5400" b="1" dirty="0"/>
            </a:br>
            <a:r>
              <a:rPr lang="it-IT" sz="4000" dirty="0" err="1"/>
              <a:t>Final</a:t>
            </a:r>
            <a:r>
              <a:rPr lang="it-IT" sz="4000" dirty="0"/>
              <a:t> Project:</a:t>
            </a:r>
            <a:br>
              <a:rPr lang="it-IT" sz="4000" dirty="0"/>
            </a:br>
            <a:r>
              <a:rPr lang="it-IT" sz="4000" dirty="0"/>
              <a:t>A JPEG-like coding system for color images</a:t>
            </a:r>
            <a:endParaRPr lang="it-IT" dirty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09A3D3E8-8CE6-43A3-A2D9-1AD44E44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F5E1-A42D-4BD6-86F1-8FB1C6963F8D}" type="slidenum">
              <a:rPr lang="it-IT" smtClean="0"/>
              <a:t>1</a:t>
            </a:fld>
            <a:endParaRPr lang="it-IT" dirty="0"/>
          </a:p>
        </p:txBody>
      </p:sp>
      <p:sp>
        <p:nvSpPr>
          <p:cNvPr id="16" name="Sottotitolo 6">
            <a:extLst>
              <a:ext uri="{FF2B5EF4-FFF2-40B4-BE49-F238E27FC236}">
                <a16:creationId xmlns:a16="http://schemas.microsoft.com/office/drawing/2014/main" id="{FB44798F-539A-450E-8D65-32E28C232142}"/>
              </a:ext>
            </a:extLst>
          </p:cNvPr>
          <p:cNvSpPr txBox="1">
            <a:spLocks/>
          </p:cNvSpPr>
          <p:nvPr/>
        </p:nvSpPr>
        <p:spPr>
          <a:xfrm>
            <a:off x="3810000" y="4859551"/>
            <a:ext cx="4572000" cy="9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Giovanni Gallinaro</a:t>
            </a:r>
          </a:p>
          <a:p>
            <a:r>
              <a:rPr lang="it-IT" dirty="0"/>
              <a:t>ID: 1210127</a:t>
            </a:r>
          </a:p>
        </p:txBody>
      </p:sp>
    </p:spTree>
    <p:extLst>
      <p:ext uri="{BB962C8B-B14F-4D97-AF65-F5344CB8AC3E}">
        <p14:creationId xmlns:p14="http://schemas.microsoft.com/office/powerpoint/2010/main" val="2023797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FA14A6-9B67-4FB2-862F-FBFA42255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Results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405DE8-0F3B-4F71-9EFA-1FA231A07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Measures</a:t>
            </a:r>
            <a:r>
              <a:rPr lang="it-IT" dirty="0"/>
              <a:t> to </a:t>
            </a:r>
            <a:r>
              <a:rPr lang="it-IT" dirty="0" err="1"/>
              <a:t>evaluate</a:t>
            </a:r>
            <a:r>
              <a:rPr lang="it-IT" dirty="0"/>
              <a:t> the </a:t>
            </a:r>
            <a:r>
              <a:rPr lang="it-IT" dirty="0" err="1"/>
              <a:t>performace</a:t>
            </a:r>
            <a:r>
              <a:rPr lang="it-IT" dirty="0"/>
              <a:t>:</a:t>
            </a:r>
          </a:p>
          <a:p>
            <a:r>
              <a:rPr lang="it-IT" dirty="0"/>
              <a:t>Size of the </a:t>
            </a:r>
            <a:r>
              <a:rPr lang="it-IT" dirty="0" err="1"/>
              <a:t>encoded</a:t>
            </a:r>
            <a:r>
              <a:rPr lang="it-IT" dirty="0"/>
              <a:t> image [</a:t>
            </a:r>
            <a:r>
              <a:rPr lang="it-IT" dirty="0" err="1"/>
              <a:t>kB</a:t>
            </a:r>
            <a:r>
              <a:rPr lang="it-IT" dirty="0"/>
              <a:t>]</a:t>
            </a:r>
          </a:p>
          <a:p>
            <a:r>
              <a:rPr lang="it-IT" dirty="0" err="1"/>
              <a:t>Compression</a:t>
            </a:r>
            <a:r>
              <a:rPr lang="it-IT" dirty="0"/>
              <a:t> ratio =  </a:t>
            </a:r>
          </a:p>
          <a:p>
            <a:r>
              <a:rPr lang="it-IT" dirty="0" err="1"/>
              <a:t>Computational</a:t>
            </a:r>
            <a:r>
              <a:rPr lang="it-IT" dirty="0"/>
              <a:t> </a:t>
            </a:r>
            <a:r>
              <a:rPr lang="it-IT" dirty="0" err="1"/>
              <a:t>complexity</a:t>
            </a:r>
            <a:r>
              <a:rPr lang="it-IT" dirty="0"/>
              <a:t> [seconds]</a:t>
            </a:r>
          </a:p>
          <a:p>
            <a:r>
              <a:rPr lang="it-IT" dirty="0" err="1"/>
              <a:t>bpp</a:t>
            </a:r>
            <a:r>
              <a:rPr lang="it-IT" dirty="0"/>
              <a:t> = </a:t>
            </a:r>
          </a:p>
          <a:p>
            <a:r>
              <a:rPr lang="it-IT" dirty="0"/>
              <a:t>PSNR [dB]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0B1ABCB-E25E-4668-B0B1-80C12475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F5E1-A42D-4BD6-86F1-8FB1C6963F8D}" type="slidenum">
              <a:rPr lang="it-IT" smtClean="0"/>
              <a:t>10</a:t>
            </a:fld>
            <a:endParaRPr lang="it-IT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33D22FE-1178-454D-83E1-FD14D515319F}"/>
              </a:ext>
            </a:extLst>
          </p:cNvPr>
          <p:cNvGrpSpPr/>
          <p:nvPr/>
        </p:nvGrpSpPr>
        <p:grpSpPr>
          <a:xfrm>
            <a:off x="4191952" y="2782669"/>
            <a:ext cx="2471738" cy="646331"/>
            <a:chOff x="3986212" y="2771775"/>
            <a:chExt cx="2471738" cy="646331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D66D38C7-2932-40DD-A200-09AC80793DC5}"/>
                </a:ext>
              </a:extLst>
            </p:cNvPr>
            <p:cNvSpPr txBox="1"/>
            <p:nvPr/>
          </p:nvSpPr>
          <p:spPr>
            <a:xfrm>
              <a:off x="3986212" y="2771775"/>
              <a:ext cx="24717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err="1"/>
                <a:t>Original</a:t>
              </a:r>
              <a:r>
                <a:rPr lang="it-IT" dirty="0"/>
                <a:t> image size</a:t>
              </a:r>
            </a:p>
            <a:p>
              <a:pPr algn="ctr"/>
              <a:r>
                <a:rPr lang="it-IT" dirty="0" err="1"/>
                <a:t>Compressed</a:t>
              </a:r>
              <a:r>
                <a:rPr lang="it-IT" dirty="0"/>
                <a:t> image size</a:t>
              </a:r>
              <a:endParaRPr lang="en-GB" dirty="0"/>
            </a:p>
          </p:txBody>
        </p: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3F195B49-86C6-413B-A344-FFE86DD834FC}"/>
                </a:ext>
              </a:extLst>
            </p:cNvPr>
            <p:cNvCxnSpPr>
              <a:stCxn id="5" idx="1"/>
              <a:endCxn id="5" idx="3"/>
            </p:cNvCxnSpPr>
            <p:nvPr/>
          </p:nvCxnSpPr>
          <p:spPr>
            <a:xfrm>
              <a:off x="3986212" y="3094941"/>
              <a:ext cx="247173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07D8AA4C-1EA9-411A-969C-CCC39B670C04}"/>
              </a:ext>
            </a:extLst>
          </p:cNvPr>
          <p:cNvGrpSpPr/>
          <p:nvPr/>
        </p:nvGrpSpPr>
        <p:grpSpPr>
          <a:xfrm>
            <a:off x="2091689" y="3787447"/>
            <a:ext cx="2471738" cy="646331"/>
            <a:chOff x="3986212" y="2771775"/>
            <a:chExt cx="2471738" cy="646331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B9BBB512-0B58-4699-A41C-4A70FEB03B57}"/>
                </a:ext>
              </a:extLst>
            </p:cNvPr>
            <p:cNvSpPr txBox="1"/>
            <p:nvPr/>
          </p:nvSpPr>
          <p:spPr>
            <a:xfrm>
              <a:off x="3986212" y="2771775"/>
              <a:ext cx="24717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err="1"/>
                <a:t>Compressed</a:t>
              </a:r>
              <a:r>
                <a:rPr lang="it-IT" dirty="0"/>
                <a:t> image size</a:t>
              </a:r>
            </a:p>
            <a:p>
              <a:pPr algn="ctr"/>
              <a:r>
                <a:rPr lang="it-IT" dirty="0" err="1"/>
                <a:t>Number</a:t>
              </a:r>
              <a:r>
                <a:rPr lang="it-IT" dirty="0"/>
                <a:t> of pixels</a:t>
              </a:r>
              <a:endParaRPr lang="en-GB" dirty="0"/>
            </a:p>
          </p:txBody>
        </p: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5DB28A99-ADBA-4CFB-9D95-F10432B71A88}"/>
                </a:ext>
              </a:extLst>
            </p:cNvPr>
            <p:cNvCxnSpPr>
              <a:stCxn id="11" idx="1"/>
              <a:endCxn id="11" idx="3"/>
            </p:cNvCxnSpPr>
            <p:nvPr/>
          </p:nvCxnSpPr>
          <p:spPr>
            <a:xfrm>
              <a:off x="3986212" y="3094941"/>
              <a:ext cx="247173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Immagine 12">
            <a:extLst>
              <a:ext uri="{FF2B5EF4-FFF2-40B4-BE49-F238E27FC236}">
                <a16:creationId xmlns:a16="http://schemas.microsoft.com/office/drawing/2014/main" id="{E18AE7AD-CFF0-4B66-A3CE-CE0CC11E9D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11" r="24762" b="70562"/>
          <a:stretch/>
        </p:blipFill>
        <p:spPr>
          <a:xfrm>
            <a:off x="845127" y="4882158"/>
            <a:ext cx="3367314" cy="953605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0B6BD1E-09FD-433C-9136-CC40992E2926}"/>
              </a:ext>
            </a:extLst>
          </p:cNvPr>
          <p:cNvSpPr txBox="1"/>
          <p:nvPr/>
        </p:nvSpPr>
        <p:spPr>
          <a:xfrm>
            <a:off x="4191952" y="5205322"/>
            <a:ext cx="84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where</a:t>
            </a:r>
            <a:endParaRPr lang="en-GB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50CC2329-1FFF-48CB-9476-1C551E654D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44" t="58748"/>
          <a:stretch/>
        </p:blipFill>
        <p:spPr>
          <a:xfrm>
            <a:off x="5084153" y="4712148"/>
            <a:ext cx="5404861" cy="112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42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FA14A6-9B67-4FB2-862F-FBFA42255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Results</a:t>
            </a:r>
            <a:endParaRPr lang="it-IT" b="1" dirty="0"/>
          </a:p>
        </p:txBody>
      </p:sp>
      <p:pic>
        <p:nvPicPr>
          <p:cNvPr id="28" name="Immagine 27" descr="Immagine che contiene motocicletta, esterni, bicicletta, erba&#10;&#10;Descrizione generata automaticamente">
            <a:extLst>
              <a:ext uri="{FF2B5EF4-FFF2-40B4-BE49-F238E27FC236}">
                <a16:creationId xmlns:a16="http://schemas.microsoft.com/office/drawing/2014/main" id="{7BAB4407-26DB-4CDD-91BF-30E6CB209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66" y="2245103"/>
            <a:ext cx="5558297" cy="3705531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DB9ED692-5BFF-460B-BC90-27AACEA82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04639" y="2245102"/>
            <a:ext cx="5558296" cy="3705531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11E1664A-939D-4551-976D-A1E9E3F2419A}"/>
              </a:ext>
            </a:extLst>
          </p:cNvPr>
          <p:cNvSpPr txBox="1"/>
          <p:nvPr/>
        </p:nvSpPr>
        <p:spPr>
          <a:xfrm>
            <a:off x="429066" y="6133514"/>
            <a:ext cx="55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Original</a:t>
            </a:r>
            <a:r>
              <a:rPr lang="it-IT" dirty="0"/>
              <a:t> image</a:t>
            </a:r>
            <a:endParaRPr lang="en-GB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EF86538F-5EFD-429C-B639-C3479B68FB65}"/>
              </a:ext>
            </a:extLst>
          </p:cNvPr>
          <p:cNvSpPr txBox="1"/>
          <p:nvPr/>
        </p:nvSpPr>
        <p:spPr>
          <a:xfrm>
            <a:off x="6096000" y="6133514"/>
            <a:ext cx="55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Compressed</a:t>
            </a:r>
            <a:r>
              <a:rPr lang="it-IT" dirty="0"/>
              <a:t> with </a:t>
            </a:r>
            <a:r>
              <a:rPr lang="it-IT" dirty="0" err="1"/>
              <a:t>quality</a:t>
            </a:r>
            <a:r>
              <a:rPr lang="it-IT" dirty="0"/>
              <a:t> = 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041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FA14A6-9B67-4FB2-862F-FBFA42255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Results</a:t>
            </a:r>
            <a:endParaRPr lang="it-IT" b="1" dirty="0"/>
          </a:p>
        </p:txBody>
      </p:sp>
      <p:pic>
        <p:nvPicPr>
          <p:cNvPr id="28" name="Immagine 27" descr="Immagine che contiene motocicletta, esterni, bicicletta, erba&#10;&#10;Descrizione generata automaticamente">
            <a:extLst>
              <a:ext uri="{FF2B5EF4-FFF2-40B4-BE49-F238E27FC236}">
                <a16:creationId xmlns:a16="http://schemas.microsoft.com/office/drawing/2014/main" id="{7BAB4407-26DB-4CDD-91BF-30E6CB209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66" y="2245103"/>
            <a:ext cx="5558297" cy="3705531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DB9ED692-5BFF-460B-BC90-27AACEA82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04639" y="2245102"/>
            <a:ext cx="5558296" cy="370553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11E1664A-939D-4551-976D-A1E9E3F2419A}"/>
              </a:ext>
            </a:extLst>
          </p:cNvPr>
          <p:cNvSpPr txBox="1"/>
          <p:nvPr/>
        </p:nvSpPr>
        <p:spPr>
          <a:xfrm>
            <a:off x="429066" y="6133514"/>
            <a:ext cx="55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Original</a:t>
            </a:r>
            <a:r>
              <a:rPr lang="it-IT" dirty="0"/>
              <a:t> image</a:t>
            </a:r>
            <a:endParaRPr lang="en-GB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EF86538F-5EFD-429C-B639-C3479B68FB65}"/>
              </a:ext>
            </a:extLst>
          </p:cNvPr>
          <p:cNvSpPr txBox="1"/>
          <p:nvPr/>
        </p:nvSpPr>
        <p:spPr>
          <a:xfrm>
            <a:off x="6096000" y="6133514"/>
            <a:ext cx="55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Compressed</a:t>
            </a:r>
            <a:r>
              <a:rPr lang="it-IT" dirty="0"/>
              <a:t> with </a:t>
            </a:r>
            <a:r>
              <a:rPr lang="it-IT" dirty="0" err="1"/>
              <a:t>quality</a:t>
            </a:r>
            <a:r>
              <a:rPr lang="it-IT" dirty="0"/>
              <a:t> = 15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4723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FA14A6-9B67-4FB2-862F-FBFA42255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Results</a:t>
            </a:r>
            <a:endParaRPr lang="it-IT" b="1" dirty="0"/>
          </a:p>
        </p:txBody>
      </p:sp>
      <p:pic>
        <p:nvPicPr>
          <p:cNvPr id="28" name="Immagine 27" descr="Immagine che contiene motocicletta, esterni, bicicletta, erba&#10;&#10;Descrizione generata automaticamente">
            <a:extLst>
              <a:ext uri="{FF2B5EF4-FFF2-40B4-BE49-F238E27FC236}">
                <a16:creationId xmlns:a16="http://schemas.microsoft.com/office/drawing/2014/main" id="{7BAB4407-26DB-4CDD-91BF-30E6CB209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66" y="2245103"/>
            <a:ext cx="5558297" cy="3705531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DB9ED692-5BFF-460B-BC90-27AACEA82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04639" y="2245102"/>
            <a:ext cx="5558296" cy="370553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11E1664A-939D-4551-976D-A1E9E3F2419A}"/>
              </a:ext>
            </a:extLst>
          </p:cNvPr>
          <p:cNvSpPr txBox="1"/>
          <p:nvPr/>
        </p:nvSpPr>
        <p:spPr>
          <a:xfrm>
            <a:off x="429066" y="6133514"/>
            <a:ext cx="55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Original</a:t>
            </a:r>
            <a:r>
              <a:rPr lang="it-IT" dirty="0"/>
              <a:t> image</a:t>
            </a:r>
            <a:endParaRPr lang="en-GB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EF86538F-5EFD-429C-B639-C3479B68FB65}"/>
              </a:ext>
            </a:extLst>
          </p:cNvPr>
          <p:cNvSpPr txBox="1"/>
          <p:nvPr/>
        </p:nvSpPr>
        <p:spPr>
          <a:xfrm>
            <a:off x="6096000" y="6133514"/>
            <a:ext cx="55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Compressed</a:t>
            </a:r>
            <a:r>
              <a:rPr lang="it-IT" dirty="0"/>
              <a:t> with </a:t>
            </a:r>
            <a:r>
              <a:rPr lang="it-IT" dirty="0" err="1"/>
              <a:t>quality</a:t>
            </a:r>
            <a:r>
              <a:rPr lang="it-IT" dirty="0"/>
              <a:t> = 30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8368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FA14A6-9B67-4FB2-862F-FBFA42255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Results</a:t>
            </a:r>
            <a:endParaRPr lang="it-IT" b="1" dirty="0"/>
          </a:p>
        </p:txBody>
      </p:sp>
      <p:pic>
        <p:nvPicPr>
          <p:cNvPr id="28" name="Immagine 27" descr="Immagine che contiene motocicletta, esterni, bicicletta, erba&#10;&#10;Descrizione generata automaticamente">
            <a:extLst>
              <a:ext uri="{FF2B5EF4-FFF2-40B4-BE49-F238E27FC236}">
                <a16:creationId xmlns:a16="http://schemas.microsoft.com/office/drawing/2014/main" id="{7BAB4407-26DB-4CDD-91BF-30E6CB209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66" y="2245103"/>
            <a:ext cx="5558297" cy="3705531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DB9ED692-5BFF-460B-BC90-27AACEA82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04639" y="2245102"/>
            <a:ext cx="5558296" cy="370553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11E1664A-939D-4551-976D-A1E9E3F2419A}"/>
              </a:ext>
            </a:extLst>
          </p:cNvPr>
          <p:cNvSpPr txBox="1"/>
          <p:nvPr/>
        </p:nvSpPr>
        <p:spPr>
          <a:xfrm>
            <a:off x="429066" y="6133514"/>
            <a:ext cx="55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Original</a:t>
            </a:r>
            <a:r>
              <a:rPr lang="it-IT" dirty="0"/>
              <a:t> image</a:t>
            </a:r>
            <a:endParaRPr lang="en-GB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EF86538F-5EFD-429C-B639-C3479B68FB65}"/>
              </a:ext>
            </a:extLst>
          </p:cNvPr>
          <p:cNvSpPr txBox="1"/>
          <p:nvPr/>
        </p:nvSpPr>
        <p:spPr>
          <a:xfrm>
            <a:off x="6096000" y="6133514"/>
            <a:ext cx="55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Compressed</a:t>
            </a:r>
            <a:r>
              <a:rPr lang="it-IT" dirty="0"/>
              <a:t> with </a:t>
            </a:r>
            <a:r>
              <a:rPr lang="it-IT" dirty="0" err="1"/>
              <a:t>quality</a:t>
            </a:r>
            <a:r>
              <a:rPr lang="it-IT" dirty="0"/>
              <a:t> = 50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476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FA14A6-9B67-4FB2-862F-FBFA42255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Results</a:t>
            </a:r>
            <a:endParaRPr lang="it-IT" b="1" dirty="0"/>
          </a:p>
        </p:txBody>
      </p:sp>
      <p:pic>
        <p:nvPicPr>
          <p:cNvPr id="28" name="Immagine 27" descr="Immagine che contiene motocicletta, esterni, bicicletta, erba&#10;&#10;Descrizione generata automaticamente">
            <a:extLst>
              <a:ext uri="{FF2B5EF4-FFF2-40B4-BE49-F238E27FC236}">
                <a16:creationId xmlns:a16="http://schemas.microsoft.com/office/drawing/2014/main" id="{7BAB4407-26DB-4CDD-91BF-30E6CB209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66" y="2245103"/>
            <a:ext cx="5558297" cy="3705531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DB9ED692-5BFF-460B-BC90-27AACEA82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04639" y="2245102"/>
            <a:ext cx="5558295" cy="370553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11E1664A-939D-4551-976D-A1E9E3F2419A}"/>
              </a:ext>
            </a:extLst>
          </p:cNvPr>
          <p:cNvSpPr txBox="1"/>
          <p:nvPr/>
        </p:nvSpPr>
        <p:spPr>
          <a:xfrm>
            <a:off x="429066" y="6133514"/>
            <a:ext cx="55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Original</a:t>
            </a:r>
            <a:r>
              <a:rPr lang="it-IT" dirty="0"/>
              <a:t> image</a:t>
            </a:r>
            <a:endParaRPr lang="en-GB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EF86538F-5EFD-429C-B639-C3479B68FB65}"/>
              </a:ext>
            </a:extLst>
          </p:cNvPr>
          <p:cNvSpPr txBox="1"/>
          <p:nvPr/>
        </p:nvSpPr>
        <p:spPr>
          <a:xfrm>
            <a:off x="6096000" y="6133514"/>
            <a:ext cx="55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Compressed</a:t>
            </a:r>
            <a:r>
              <a:rPr lang="it-IT" dirty="0"/>
              <a:t> with </a:t>
            </a:r>
            <a:r>
              <a:rPr lang="it-IT" dirty="0" err="1"/>
              <a:t>quality</a:t>
            </a:r>
            <a:r>
              <a:rPr lang="it-IT" dirty="0"/>
              <a:t> = 80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6817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FA14A6-9B67-4FB2-862F-FBFA42255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Results</a:t>
            </a:r>
            <a:endParaRPr lang="it-IT" b="1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D3B7834-F0F5-4734-97A2-DDD3ACF63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352" y="1357568"/>
            <a:ext cx="5361296" cy="161071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06270CF-9F42-46C2-9385-8DAEC44A7F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" t="3593" r="7580"/>
          <a:stretch/>
        </p:blipFill>
        <p:spPr>
          <a:xfrm>
            <a:off x="845127" y="3003829"/>
            <a:ext cx="4783015" cy="385032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F6A7C723-AB42-41E5-8EA3-18F440E95D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" t="5022" r="7254"/>
          <a:stretch/>
        </p:blipFill>
        <p:spPr>
          <a:xfrm>
            <a:off x="6547622" y="3037337"/>
            <a:ext cx="4813105" cy="378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01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FA14A6-9B67-4FB2-862F-FBFA42255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Results</a:t>
            </a:r>
            <a:endParaRPr lang="it-IT" b="1" dirty="0"/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7BAB4407-26DB-4CDD-91BF-30E6CB209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066" y="2245103"/>
            <a:ext cx="5558296" cy="3705531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DB9ED692-5BFF-460B-BC90-27AACEA82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04639" y="2245102"/>
            <a:ext cx="5558295" cy="370553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11E1664A-939D-4551-976D-A1E9E3F2419A}"/>
              </a:ext>
            </a:extLst>
          </p:cNvPr>
          <p:cNvSpPr txBox="1"/>
          <p:nvPr/>
        </p:nvSpPr>
        <p:spPr>
          <a:xfrm>
            <a:off x="429066" y="6133514"/>
            <a:ext cx="55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With </a:t>
            </a:r>
            <a:r>
              <a:rPr lang="it-IT" dirty="0" err="1"/>
              <a:t>chroma</a:t>
            </a:r>
            <a:r>
              <a:rPr lang="it-IT" dirty="0"/>
              <a:t> </a:t>
            </a:r>
            <a:r>
              <a:rPr lang="it-IT" dirty="0" err="1"/>
              <a:t>subsampling</a:t>
            </a:r>
            <a:r>
              <a:rPr lang="it-IT" dirty="0"/>
              <a:t> (Quality = 50)</a:t>
            </a:r>
            <a:endParaRPr lang="en-GB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EF86538F-5EFD-429C-B639-C3479B68FB65}"/>
              </a:ext>
            </a:extLst>
          </p:cNvPr>
          <p:cNvSpPr txBox="1"/>
          <p:nvPr/>
        </p:nvSpPr>
        <p:spPr>
          <a:xfrm>
            <a:off x="6096000" y="6133514"/>
            <a:ext cx="55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chroma</a:t>
            </a:r>
            <a:r>
              <a:rPr lang="it-IT" dirty="0"/>
              <a:t> </a:t>
            </a:r>
            <a:r>
              <a:rPr lang="it-IT" dirty="0" err="1"/>
              <a:t>subsampling</a:t>
            </a:r>
            <a:r>
              <a:rPr lang="it-IT" dirty="0"/>
              <a:t> (Quality = 50)</a:t>
            </a:r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040B21F-CE86-43E8-BFBF-21C853819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726" y="1380368"/>
            <a:ext cx="6314402" cy="81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14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FA14A6-9B67-4FB2-862F-FBFA42255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Results</a:t>
            </a:r>
            <a:endParaRPr lang="it-IT" b="1" dirty="0"/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7BAB4407-26DB-4CDD-91BF-30E6CB209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066" y="2245103"/>
            <a:ext cx="5558296" cy="3705531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DB9ED692-5BFF-460B-BC90-27AACEA82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04639" y="2245102"/>
            <a:ext cx="5558295" cy="370553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11E1664A-939D-4551-976D-A1E9E3F2419A}"/>
              </a:ext>
            </a:extLst>
          </p:cNvPr>
          <p:cNvSpPr txBox="1"/>
          <p:nvPr/>
        </p:nvSpPr>
        <p:spPr>
          <a:xfrm>
            <a:off x="429066" y="6133514"/>
            <a:ext cx="55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JPEG-like </a:t>
            </a:r>
            <a:r>
              <a:rPr lang="it-IT" dirty="0" err="1"/>
              <a:t>approach</a:t>
            </a:r>
            <a:r>
              <a:rPr lang="it-IT" dirty="0"/>
              <a:t> (Quality = 5)</a:t>
            </a:r>
            <a:endParaRPr lang="en-GB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EF86538F-5EFD-429C-B639-C3479B68FB65}"/>
              </a:ext>
            </a:extLst>
          </p:cNvPr>
          <p:cNvSpPr txBox="1"/>
          <p:nvPr/>
        </p:nvSpPr>
        <p:spPr>
          <a:xfrm>
            <a:off x="6096000" y="6133514"/>
            <a:ext cx="55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Standard JPEG (Quality = 5)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7124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FA14A6-9B67-4FB2-862F-FBFA42255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Results</a:t>
            </a:r>
            <a:endParaRPr lang="it-IT" b="1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1AE3EEC-DE93-4735-BF9A-13CF0798E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92" y="2504439"/>
            <a:ext cx="5481574" cy="3323772"/>
          </a:xfrm>
          <a:prstGeom prst="rect">
            <a:avLst/>
          </a:prstGeom>
        </p:spPr>
      </p:pic>
      <p:pic>
        <p:nvPicPr>
          <p:cNvPr id="5" name="Immagine 4" descr="Immagine che contiene testo, uomo&#10;&#10;Descrizione generata automaticamente">
            <a:extLst>
              <a:ext uri="{FF2B5EF4-FFF2-40B4-BE49-F238E27FC236}">
                <a16:creationId xmlns:a16="http://schemas.microsoft.com/office/drawing/2014/main" id="{C62C926F-1866-48D0-9377-2195EEB5C9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3" r="8092"/>
          <a:stretch/>
        </p:blipFill>
        <p:spPr>
          <a:xfrm>
            <a:off x="6115667" y="2000068"/>
            <a:ext cx="5683141" cy="433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4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BA22E2-D082-47F8-8D5C-D410147C1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>
            <a:normAutofit/>
          </a:bodyPr>
          <a:lstStyle/>
          <a:p>
            <a:pPr algn="ctr"/>
            <a:r>
              <a:rPr lang="it-IT" b="1" dirty="0"/>
              <a:t>A JPEG-like coding system</a:t>
            </a:r>
            <a:br>
              <a:rPr lang="it-IT" b="1" dirty="0"/>
            </a:br>
            <a:r>
              <a:rPr lang="it-IT" b="1" dirty="0"/>
              <a:t>for color images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E979F1-3369-4A3E-BC45-06BBAC1B0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200501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OBJECTIVES:</a:t>
            </a:r>
          </a:p>
          <a:p>
            <a:r>
              <a:rPr lang="it-IT" dirty="0"/>
              <a:t>Build a JPEG-like coding system</a:t>
            </a:r>
          </a:p>
          <a:p>
            <a:r>
              <a:rPr lang="it-IT" dirty="0"/>
              <a:t>Compare the </a:t>
            </a:r>
            <a:r>
              <a:rPr lang="it-IT" dirty="0" err="1"/>
              <a:t>results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STRUCTURE OF THE PRESENTATION:</a:t>
            </a:r>
          </a:p>
          <a:p>
            <a:r>
              <a:rPr lang="it-IT" dirty="0" err="1"/>
              <a:t>Introduction</a:t>
            </a:r>
            <a:r>
              <a:rPr lang="it-IT" dirty="0"/>
              <a:t> to JPEG</a:t>
            </a:r>
          </a:p>
          <a:p>
            <a:r>
              <a:rPr lang="it-IT" dirty="0"/>
              <a:t>Technical </a:t>
            </a:r>
            <a:r>
              <a:rPr lang="it-IT" dirty="0" err="1"/>
              <a:t>approach</a:t>
            </a:r>
            <a:r>
              <a:rPr lang="it-IT" dirty="0"/>
              <a:t> to the </a:t>
            </a:r>
            <a:r>
              <a:rPr lang="it-IT" dirty="0" err="1"/>
              <a:t>problem</a:t>
            </a:r>
            <a:endParaRPr lang="it-IT" dirty="0"/>
          </a:p>
          <a:p>
            <a:r>
              <a:rPr lang="it-IT" dirty="0" err="1"/>
              <a:t>Discussion</a:t>
            </a:r>
            <a:r>
              <a:rPr lang="it-IT" dirty="0"/>
              <a:t> of the </a:t>
            </a:r>
            <a:r>
              <a:rPr lang="it-IT" dirty="0" err="1"/>
              <a:t>results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A517B7-5764-475F-B49B-5FCF930A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F5E1-A42D-4BD6-86F1-8FB1C6963F8D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8890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FA14A6-9B67-4FB2-862F-FBFA42255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Results</a:t>
            </a:r>
            <a:endParaRPr lang="it-IT" b="1" dirty="0"/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7BAB4407-26DB-4CDD-91BF-30E6CB209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066" y="2245103"/>
            <a:ext cx="5558296" cy="3705530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DB9ED692-5BFF-460B-BC90-27AACEA82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04639" y="2245102"/>
            <a:ext cx="5558295" cy="370553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11E1664A-939D-4551-976D-A1E9E3F2419A}"/>
              </a:ext>
            </a:extLst>
          </p:cNvPr>
          <p:cNvSpPr txBox="1"/>
          <p:nvPr/>
        </p:nvSpPr>
        <p:spPr>
          <a:xfrm>
            <a:off x="429066" y="6133514"/>
            <a:ext cx="55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JPEG-like </a:t>
            </a:r>
            <a:r>
              <a:rPr lang="it-IT" dirty="0" err="1"/>
              <a:t>approach</a:t>
            </a:r>
            <a:r>
              <a:rPr lang="it-IT" dirty="0"/>
              <a:t> (Quality = 15)</a:t>
            </a:r>
            <a:endParaRPr lang="en-GB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EF86538F-5EFD-429C-B639-C3479B68FB65}"/>
              </a:ext>
            </a:extLst>
          </p:cNvPr>
          <p:cNvSpPr txBox="1"/>
          <p:nvPr/>
        </p:nvSpPr>
        <p:spPr>
          <a:xfrm>
            <a:off x="6096000" y="6133514"/>
            <a:ext cx="55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Standard JPEG (Quality = 15)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7363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FA14A6-9B67-4FB2-862F-FBFA42255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Results</a:t>
            </a:r>
            <a:endParaRPr lang="it-IT" b="1" dirty="0"/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7BAB4407-26DB-4CDD-91BF-30E6CB209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066" y="2245103"/>
            <a:ext cx="5558295" cy="3705530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DB9ED692-5BFF-460B-BC90-27AACEA82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04639" y="2245102"/>
            <a:ext cx="5558295" cy="370553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11E1664A-939D-4551-976D-A1E9E3F2419A}"/>
              </a:ext>
            </a:extLst>
          </p:cNvPr>
          <p:cNvSpPr txBox="1"/>
          <p:nvPr/>
        </p:nvSpPr>
        <p:spPr>
          <a:xfrm>
            <a:off x="429066" y="6133514"/>
            <a:ext cx="55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JPEG-like </a:t>
            </a:r>
            <a:r>
              <a:rPr lang="it-IT" dirty="0" err="1"/>
              <a:t>approach</a:t>
            </a:r>
            <a:r>
              <a:rPr lang="it-IT" dirty="0"/>
              <a:t> (Quality = 50)</a:t>
            </a:r>
            <a:endParaRPr lang="en-GB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EF86538F-5EFD-429C-B639-C3479B68FB65}"/>
              </a:ext>
            </a:extLst>
          </p:cNvPr>
          <p:cNvSpPr txBox="1"/>
          <p:nvPr/>
        </p:nvSpPr>
        <p:spPr>
          <a:xfrm>
            <a:off x="6096000" y="6133514"/>
            <a:ext cx="55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Standard JPEG (Quality = 50)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9349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FA14A6-9B67-4FB2-862F-FBFA42255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Results</a:t>
            </a:r>
            <a:endParaRPr lang="it-IT" b="1" dirty="0"/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7BAB4407-26DB-4CDD-91BF-30E6CB209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066" y="2245103"/>
            <a:ext cx="5558295" cy="3705530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DB9ED692-5BFF-460B-BC90-27AACEA82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04639" y="2245102"/>
            <a:ext cx="5558295" cy="370553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11E1664A-939D-4551-976D-A1E9E3F2419A}"/>
              </a:ext>
            </a:extLst>
          </p:cNvPr>
          <p:cNvSpPr txBox="1"/>
          <p:nvPr/>
        </p:nvSpPr>
        <p:spPr>
          <a:xfrm>
            <a:off x="429066" y="6133514"/>
            <a:ext cx="55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JPEG-like </a:t>
            </a:r>
            <a:r>
              <a:rPr lang="it-IT" dirty="0" err="1"/>
              <a:t>approach</a:t>
            </a:r>
            <a:r>
              <a:rPr lang="it-IT" dirty="0"/>
              <a:t> (Quality = 80)</a:t>
            </a:r>
            <a:endParaRPr lang="en-GB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EF86538F-5EFD-429C-B639-C3479B68FB65}"/>
              </a:ext>
            </a:extLst>
          </p:cNvPr>
          <p:cNvSpPr txBox="1"/>
          <p:nvPr/>
        </p:nvSpPr>
        <p:spPr>
          <a:xfrm>
            <a:off x="6096000" y="6133514"/>
            <a:ext cx="55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Standard JPEG (Quality = 80)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5725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642EEE-AAF4-4916-AF52-3E3D9E8A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001" y="2264186"/>
            <a:ext cx="6891997" cy="2329628"/>
          </a:xfrm>
        </p:spPr>
        <p:txBody>
          <a:bodyPr>
            <a:normAutofit fontScale="90000"/>
          </a:bodyPr>
          <a:lstStyle/>
          <a:p>
            <a:pPr algn="ctr"/>
            <a:r>
              <a:rPr lang="it-IT" sz="8800" dirty="0"/>
              <a:t>Thank </a:t>
            </a:r>
            <a:r>
              <a:rPr lang="it-IT" sz="8800" dirty="0" err="1"/>
              <a:t>you</a:t>
            </a:r>
            <a:r>
              <a:rPr lang="it-IT" sz="8800" dirty="0"/>
              <a:t> for </a:t>
            </a:r>
            <a:r>
              <a:rPr lang="it-IT" sz="8800" dirty="0" err="1"/>
              <a:t>your</a:t>
            </a:r>
            <a:r>
              <a:rPr lang="it-IT" sz="8800" dirty="0"/>
              <a:t> </a:t>
            </a:r>
            <a:r>
              <a:rPr lang="it-IT" sz="8800" dirty="0" err="1"/>
              <a:t>attention</a:t>
            </a:r>
            <a:endParaRPr lang="it-IT" sz="8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244AE41-78A0-46BE-B724-787C67B1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F5E1-A42D-4BD6-86F1-8FB1C6963F8D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71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932789-6D95-4324-A0B9-D5BBC7F3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JPEG standard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2266E6-8581-4B09-91AA-89F9F6C8E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2122668"/>
            <a:ext cx="10515600" cy="4351337"/>
          </a:xfrm>
        </p:spPr>
        <p:txBody>
          <a:bodyPr/>
          <a:lstStyle/>
          <a:p>
            <a:r>
              <a:rPr lang="it-IT" dirty="0" err="1"/>
              <a:t>Introduced</a:t>
            </a:r>
            <a:r>
              <a:rPr lang="it-IT" dirty="0"/>
              <a:t> in 1992</a:t>
            </a:r>
          </a:p>
          <a:p>
            <a:r>
              <a:rPr lang="it-IT" dirty="0"/>
              <a:t>Lossy </a:t>
            </a:r>
            <a:r>
              <a:rPr lang="it-IT" dirty="0" err="1"/>
              <a:t>type</a:t>
            </a:r>
            <a:r>
              <a:rPr lang="it-IT" dirty="0"/>
              <a:t> of </a:t>
            </a:r>
            <a:r>
              <a:rPr lang="it-IT" dirty="0" err="1"/>
              <a:t>compression</a:t>
            </a:r>
            <a:endParaRPr lang="it-IT" dirty="0"/>
          </a:p>
          <a:p>
            <a:r>
              <a:rPr lang="it-IT" dirty="0"/>
              <a:t>Basic idea: concentrate information in </a:t>
            </a:r>
            <a:r>
              <a:rPr lang="it-IT" dirty="0" err="1"/>
              <a:t>few</a:t>
            </a:r>
            <a:r>
              <a:rPr lang="it-IT" dirty="0"/>
              <a:t> samples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01A2294-8BCA-4C47-89DF-9C64517DF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F5E1-A42D-4BD6-86F1-8FB1C6963F8D}" type="slidenum">
              <a:rPr lang="it-IT" smtClean="0"/>
              <a:t>3</a:t>
            </a:fld>
            <a:endParaRPr lang="it-IT"/>
          </a:p>
        </p:txBody>
      </p:sp>
      <p:graphicFrame>
        <p:nvGraphicFramePr>
          <p:cNvPr id="5" name="Tabella 6">
            <a:extLst>
              <a:ext uri="{FF2B5EF4-FFF2-40B4-BE49-F238E27FC236}">
                <a16:creationId xmlns:a16="http://schemas.microsoft.com/office/drawing/2014/main" id="{27D3E0BE-95EE-4C0E-9BFA-915B4441D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442465"/>
              </p:ext>
            </p:extLst>
          </p:nvPr>
        </p:nvGraphicFramePr>
        <p:xfrm>
          <a:off x="831273" y="3702016"/>
          <a:ext cx="1052945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4727">
                  <a:extLst>
                    <a:ext uri="{9D8B030D-6E8A-4147-A177-3AD203B41FA5}">
                      <a16:colId xmlns:a16="http://schemas.microsoft.com/office/drawing/2014/main" val="1499641911"/>
                    </a:ext>
                  </a:extLst>
                </a:gridCol>
                <a:gridCol w="5264727">
                  <a:extLst>
                    <a:ext uri="{9D8B030D-6E8A-4147-A177-3AD203B41FA5}">
                      <a16:colId xmlns:a16="http://schemas.microsoft.com/office/drawing/2014/main" val="1578620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PROS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CONS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697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Amount</a:t>
                      </a:r>
                      <a:r>
                        <a:rPr lang="it-IT" dirty="0"/>
                        <a:t> of </a:t>
                      </a:r>
                      <a:r>
                        <a:rPr lang="it-IT" dirty="0" err="1"/>
                        <a:t>compression</a:t>
                      </a:r>
                      <a:r>
                        <a:rPr lang="it-IT" dirty="0"/>
                        <a:t>             </a:t>
                      </a:r>
                      <a:r>
                        <a:rPr lang="it-IT" dirty="0" err="1"/>
                        <a:t>Loss</a:t>
                      </a:r>
                      <a:r>
                        <a:rPr lang="it-IT" dirty="0"/>
                        <a:t> in </a:t>
                      </a:r>
                      <a:r>
                        <a:rPr lang="it-IT" dirty="0" err="1"/>
                        <a:t>details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Not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suitable</a:t>
                      </a:r>
                      <a:r>
                        <a:rPr lang="it-IT" dirty="0"/>
                        <a:t> for multiple </a:t>
                      </a:r>
                      <a:r>
                        <a:rPr lang="it-IT" dirty="0" err="1"/>
                        <a:t>edits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13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Tunable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quality</a:t>
                      </a:r>
                      <a:r>
                        <a:rPr lang="it-IT" dirty="0"/>
                        <a:t> of the </a:t>
                      </a:r>
                      <a:r>
                        <a:rPr lang="it-IT" dirty="0" err="1"/>
                        <a:t>compressed</a:t>
                      </a:r>
                      <a:r>
                        <a:rPr lang="it-IT" dirty="0"/>
                        <a:t> image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 </a:t>
                      </a:r>
                      <a:r>
                        <a:rPr lang="it-IT" dirty="0" err="1"/>
                        <a:t>transparency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allowed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32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Good for high-</a:t>
                      </a:r>
                      <a:r>
                        <a:rPr lang="it-IT" dirty="0" err="1"/>
                        <a:t>quality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phorographs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Not</a:t>
                      </a:r>
                      <a:r>
                        <a:rPr lang="it-IT" dirty="0"/>
                        <a:t> good for </a:t>
                      </a:r>
                      <a:r>
                        <a:rPr lang="it-IT" dirty="0" err="1"/>
                        <a:t>sharp</a:t>
                      </a:r>
                      <a:r>
                        <a:rPr lang="it-IT" dirty="0"/>
                        <a:t> lines and </a:t>
                      </a:r>
                      <a:r>
                        <a:rPr lang="it-IT" dirty="0" err="1"/>
                        <a:t>shapes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061947"/>
                  </a:ext>
                </a:extLst>
              </a:tr>
            </a:tbl>
          </a:graphicData>
        </a:graphic>
      </p:graphicFrame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B7931F7A-AB1D-425B-B612-8CC05F427811}"/>
              </a:ext>
            </a:extLst>
          </p:cNvPr>
          <p:cNvCxnSpPr/>
          <p:nvPr/>
        </p:nvCxnSpPr>
        <p:spPr>
          <a:xfrm>
            <a:off x="3249635" y="4258276"/>
            <a:ext cx="4783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7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549E92-CB1A-447D-B147-9895B8B9A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JPEG standard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DAF1A0-71D3-4773-9DDA-4CB216F65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PROCEDURE:</a:t>
            </a:r>
          </a:p>
          <a:p>
            <a:r>
              <a:rPr lang="it-IT" dirty="0" err="1"/>
              <a:t>Pre</a:t>
            </a:r>
            <a:r>
              <a:rPr lang="it-IT" dirty="0"/>
              <a:t>-processing</a:t>
            </a:r>
          </a:p>
          <a:p>
            <a:r>
              <a:rPr lang="it-IT" dirty="0"/>
              <a:t>Discrete Cosine </a:t>
            </a:r>
            <a:r>
              <a:rPr lang="it-IT" dirty="0" err="1"/>
              <a:t>Transform</a:t>
            </a:r>
            <a:r>
              <a:rPr lang="it-IT" dirty="0"/>
              <a:t> (DCT) on 8x8 </a:t>
            </a:r>
            <a:r>
              <a:rPr lang="it-IT" dirty="0" err="1"/>
              <a:t>blocks</a:t>
            </a:r>
            <a:endParaRPr lang="it-IT" dirty="0"/>
          </a:p>
          <a:p>
            <a:r>
              <a:rPr lang="it-IT" dirty="0" err="1"/>
              <a:t>Quantization</a:t>
            </a:r>
            <a:r>
              <a:rPr lang="it-IT" dirty="0"/>
              <a:t> of the DCT </a:t>
            </a:r>
            <a:r>
              <a:rPr lang="it-IT" dirty="0" err="1"/>
              <a:t>coefficients</a:t>
            </a:r>
            <a:endParaRPr lang="it-IT" dirty="0"/>
          </a:p>
          <a:p>
            <a:r>
              <a:rPr lang="it-IT" dirty="0" err="1"/>
              <a:t>Huffman</a:t>
            </a:r>
            <a:r>
              <a:rPr lang="it-IT" dirty="0"/>
              <a:t> coding on the </a:t>
            </a:r>
            <a:r>
              <a:rPr lang="it-IT" dirty="0" err="1"/>
              <a:t>quantized</a:t>
            </a:r>
            <a:r>
              <a:rPr lang="it-IT" dirty="0"/>
              <a:t> </a:t>
            </a:r>
            <a:r>
              <a:rPr lang="it-IT" dirty="0" err="1"/>
              <a:t>coefficients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5769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F35F11-96B7-4B3A-AEC5-895FC7762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Preprocessing</a:t>
            </a:r>
            <a:endParaRPr lang="it-IT" b="1" dirty="0"/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73F65D87-9EC4-4FFC-9AD0-A41F98C9E8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9770991"/>
              </p:ext>
            </p:extLst>
          </p:nvPr>
        </p:nvGraphicFramePr>
        <p:xfrm>
          <a:off x="845127" y="4144645"/>
          <a:ext cx="2348594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1154">
                  <a:extLst>
                    <a:ext uri="{9D8B030D-6E8A-4147-A177-3AD203B41FA5}">
                      <a16:colId xmlns:a16="http://schemas.microsoft.com/office/drawing/2014/main" val="210824119"/>
                    </a:ext>
                  </a:extLst>
                </a:gridCol>
                <a:gridCol w="1787440">
                  <a:extLst>
                    <a:ext uri="{9D8B030D-6E8A-4147-A177-3AD203B41FA5}">
                      <a16:colId xmlns:a16="http://schemas.microsoft.com/office/drawing/2014/main" val="66696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Luminance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269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</a:t>
                      </a:r>
                      <a:r>
                        <a:rPr lang="it-IT" sz="1800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Blue </a:t>
                      </a:r>
                      <a:r>
                        <a:rPr lang="it-IT" dirty="0" err="1"/>
                        <a:t>difference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78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Red </a:t>
                      </a:r>
                      <a:r>
                        <a:rPr lang="it-IT" dirty="0" err="1"/>
                        <a:t>difference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145856"/>
                  </a:ext>
                </a:extLst>
              </a:tr>
            </a:tbl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944A42A-3B42-4600-9EBA-8AF0690E3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4454" y="6455728"/>
            <a:ext cx="2743200" cy="365125"/>
          </a:xfrm>
        </p:spPr>
        <p:txBody>
          <a:bodyPr/>
          <a:lstStyle/>
          <a:p>
            <a:fld id="{FECFF5E1-A42D-4BD6-86F1-8FB1C6963F8D}" type="slidenum">
              <a:rPr lang="it-IT" smtClean="0"/>
              <a:t>5</a:t>
            </a:fld>
            <a:endParaRPr lang="it-IT"/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F81D1176-1ACE-4B49-84CD-DE76879F708B}"/>
              </a:ext>
            </a:extLst>
          </p:cNvPr>
          <p:cNvGrpSpPr/>
          <p:nvPr/>
        </p:nvGrpSpPr>
        <p:grpSpPr>
          <a:xfrm>
            <a:off x="3244521" y="4522018"/>
            <a:ext cx="2431143" cy="735147"/>
            <a:chOff x="3513035" y="4512550"/>
            <a:chExt cx="2431143" cy="735147"/>
          </a:xfrm>
        </p:grpSpPr>
        <p:sp>
          <p:nvSpPr>
            <p:cNvPr id="8" name="Parentesi graffa chiusa 7">
              <a:extLst>
                <a:ext uri="{FF2B5EF4-FFF2-40B4-BE49-F238E27FC236}">
                  <a16:creationId xmlns:a16="http://schemas.microsoft.com/office/drawing/2014/main" id="{D61C787D-AEF7-4651-A20F-DE37D23BD2C1}"/>
                </a:ext>
              </a:extLst>
            </p:cNvPr>
            <p:cNvSpPr/>
            <p:nvPr/>
          </p:nvSpPr>
          <p:spPr>
            <a:xfrm>
              <a:off x="3513035" y="4512550"/>
              <a:ext cx="145143" cy="735147"/>
            </a:xfrm>
            <a:prstGeom prst="righ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A653B922-C40A-4763-8D91-463A188AA6EF}"/>
                </a:ext>
              </a:extLst>
            </p:cNvPr>
            <p:cNvSpPr txBox="1"/>
            <p:nvPr/>
          </p:nvSpPr>
          <p:spPr>
            <a:xfrm>
              <a:off x="3708978" y="4724324"/>
              <a:ext cx="223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err="1"/>
                <a:t>Chroma</a:t>
              </a:r>
              <a:r>
                <a:rPr lang="it-IT" dirty="0"/>
                <a:t> </a:t>
              </a:r>
              <a:r>
                <a:rPr lang="it-IT" dirty="0" err="1"/>
                <a:t>components</a:t>
              </a:r>
              <a:endParaRPr lang="en-GB" dirty="0"/>
            </a:p>
          </p:txBody>
        </p:sp>
      </p:grp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41DF37B6-C491-49BF-A580-032831A7677F}"/>
              </a:ext>
            </a:extLst>
          </p:cNvPr>
          <p:cNvSpPr txBox="1">
            <a:spLocks/>
          </p:cNvSpPr>
          <p:nvPr/>
        </p:nvSpPr>
        <p:spPr>
          <a:xfrm>
            <a:off x="838200" y="1958838"/>
            <a:ext cx="10515600" cy="489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IMAGE PADDING:</a:t>
            </a:r>
          </a:p>
          <a:p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rows</a:t>
            </a:r>
            <a:r>
              <a:rPr lang="it-IT" dirty="0"/>
              <a:t> and </a:t>
            </a:r>
            <a:r>
              <a:rPr lang="it-IT" dirty="0" err="1"/>
              <a:t>columns</a:t>
            </a:r>
            <a:r>
              <a:rPr lang="it-IT" dirty="0"/>
              <a:t> must be multiple of 8</a:t>
            </a:r>
          </a:p>
          <a:p>
            <a:pPr marL="0" indent="0">
              <a:buNone/>
            </a:pPr>
            <a:r>
              <a:rPr lang="it-IT" dirty="0"/>
              <a:t>COLOR SPACE CONVERSION:</a:t>
            </a:r>
          </a:p>
          <a:p>
            <a:r>
              <a:rPr lang="it-IT" dirty="0" err="1"/>
              <a:t>Convert</a:t>
            </a:r>
            <a:r>
              <a:rPr lang="it-IT" dirty="0"/>
              <a:t> from RGB to </a:t>
            </a:r>
            <a:r>
              <a:rPr lang="it-IT" dirty="0" err="1"/>
              <a:t>YCbCr</a:t>
            </a:r>
            <a:r>
              <a:rPr lang="it-IT" dirty="0"/>
              <a:t>: linear </a:t>
            </a:r>
            <a:r>
              <a:rPr lang="it-IT" dirty="0" err="1"/>
              <a:t>operation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Y component -&gt;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perceived</a:t>
            </a:r>
            <a:r>
              <a:rPr lang="it-IT" dirty="0"/>
              <a:t> by the human </a:t>
            </a:r>
            <a:r>
              <a:rPr lang="it-IT" dirty="0" err="1"/>
              <a:t>eye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-&gt; more compact </a:t>
            </a:r>
            <a:r>
              <a:rPr lang="it-IT" dirty="0" err="1"/>
              <a:t>representation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C0A9F6EF-73CA-4E37-9977-73483DB7B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901" y="3204243"/>
            <a:ext cx="4296229" cy="89618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88B889E-FA25-4D24-8C7B-10AECD3BF9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77"/>
          <a:stretch/>
        </p:blipFill>
        <p:spPr bwMode="auto">
          <a:xfrm>
            <a:off x="8621885" y="4144645"/>
            <a:ext cx="2267802" cy="249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505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92B1D9-0398-4B1D-BC59-D3E372E6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Chroma</a:t>
            </a:r>
            <a:r>
              <a:rPr lang="it-IT" b="1" dirty="0"/>
              <a:t> </a:t>
            </a:r>
            <a:r>
              <a:rPr lang="it-IT" b="1" dirty="0" err="1"/>
              <a:t>subsampling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8B5CCD-AFC4-412D-95F6-9942A4228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Chroma</a:t>
            </a:r>
            <a:r>
              <a:rPr lang="it-IT" dirty="0"/>
              <a:t> </a:t>
            </a:r>
            <a:r>
              <a:rPr lang="it-IT" dirty="0" err="1"/>
              <a:t>components</a:t>
            </a:r>
            <a:r>
              <a:rPr lang="it-IT" dirty="0"/>
              <a:t> can be </a:t>
            </a:r>
            <a:r>
              <a:rPr lang="it-IT" dirty="0" err="1"/>
              <a:t>downsampled</a:t>
            </a:r>
            <a:endParaRPr lang="it-IT" dirty="0"/>
          </a:p>
          <a:p>
            <a:r>
              <a:rPr lang="it-IT" dirty="0"/>
              <a:t>Quality of the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result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 </a:t>
            </a:r>
            <a:r>
              <a:rPr lang="it-IT" dirty="0" err="1"/>
              <a:t>affected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908C026-875C-4E2B-B336-CAA2BC90D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93" y="2957512"/>
            <a:ext cx="6318214" cy="374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92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A01787-CF03-4519-B193-860B5878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b="1" dirty="0"/>
              <a:t>Discrete Cosine </a:t>
            </a:r>
            <a:r>
              <a:rPr lang="it-IT" b="1" dirty="0" err="1"/>
              <a:t>Transform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6942C9-076C-4087-B0B1-793D4F285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Partition</a:t>
            </a:r>
            <a:r>
              <a:rPr lang="it-IT" dirty="0"/>
              <a:t> the image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blocks</a:t>
            </a:r>
            <a:r>
              <a:rPr lang="it-IT" dirty="0"/>
              <a:t> of 8x8 pixels</a:t>
            </a:r>
          </a:p>
          <a:p>
            <a:r>
              <a:rPr lang="it-IT" dirty="0" err="1"/>
              <a:t>Apply</a:t>
            </a:r>
            <a:r>
              <a:rPr lang="it-IT" dirty="0"/>
              <a:t> DCT to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block</a:t>
            </a:r>
            <a:r>
              <a:rPr lang="it-IT" dirty="0"/>
              <a:t> -&gt; more compact </a:t>
            </a:r>
            <a:r>
              <a:rPr lang="it-IT" dirty="0" err="1"/>
              <a:t>representation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64 patterns -&gt; </a:t>
            </a:r>
            <a:r>
              <a:rPr lang="it-IT" dirty="0" err="1"/>
              <a:t>basis</a:t>
            </a:r>
            <a:r>
              <a:rPr lang="it-IT" dirty="0"/>
              <a:t> </a:t>
            </a:r>
            <a:r>
              <a:rPr lang="it-IT" dirty="0" err="1"/>
              <a:t>functions</a:t>
            </a:r>
            <a:endParaRPr lang="it-IT" dirty="0"/>
          </a:p>
          <a:p>
            <a:r>
              <a:rPr lang="it-IT" dirty="0"/>
              <a:t>Top </a:t>
            </a:r>
            <a:r>
              <a:rPr lang="it-IT" dirty="0" err="1"/>
              <a:t>left</a:t>
            </a:r>
            <a:r>
              <a:rPr lang="it-IT" dirty="0"/>
              <a:t> corner -&gt; DC </a:t>
            </a:r>
            <a:r>
              <a:rPr lang="it-IT" dirty="0" err="1"/>
              <a:t>coefficient</a:t>
            </a:r>
            <a:endParaRPr lang="it-IT" dirty="0"/>
          </a:p>
          <a:p>
            <a:pPr lvl="1"/>
            <a:r>
              <a:rPr lang="it-IT" dirty="0"/>
              <a:t>Low-frequency,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perceived</a:t>
            </a:r>
            <a:r>
              <a:rPr lang="it-IT" dirty="0"/>
              <a:t> by human </a:t>
            </a:r>
            <a:r>
              <a:rPr lang="it-IT" dirty="0" err="1"/>
              <a:t>eye</a:t>
            </a:r>
            <a:endParaRPr lang="it-IT" dirty="0"/>
          </a:p>
          <a:p>
            <a:r>
              <a:rPr lang="it-IT" dirty="0" err="1"/>
              <a:t>Other</a:t>
            </a:r>
            <a:r>
              <a:rPr lang="it-IT" dirty="0"/>
              <a:t> 63 </a:t>
            </a:r>
            <a:r>
              <a:rPr lang="it-IT" dirty="0" err="1"/>
              <a:t>coefficients</a:t>
            </a:r>
            <a:r>
              <a:rPr lang="it-IT" dirty="0"/>
              <a:t> -&gt; AC </a:t>
            </a:r>
            <a:r>
              <a:rPr lang="it-IT" dirty="0" err="1"/>
              <a:t>coefficients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F5EAD76-17A6-444E-8890-40B0BE3B9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108" y="2784290"/>
            <a:ext cx="4751783" cy="1059048"/>
          </a:xfrm>
          <a:prstGeom prst="rect">
            <a:avLst/>
          </a:prstGeom>
        </p:spPr>
      </p:pic>
      <p:pic>
        <p:nvPicPr>
          <p:cNvPr id="6" name="Immagine 5" descr="Immagine che contiene edificio, finestra, schermo, sedendo&#10;&#10;Descrizione generata automaticamente">
            <a:extLst>
              <a:ext uri="{FF2B5EF4-FFF2-40B4-BE49-F238E27FC236}">
                <a16:creationId xmlns:a16="http://schemas.microsoft.com/office/drawing/2014/main" id="{7AD165E5-D6A5-49AB-8D44-42C5FD8DC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7" y="3429000"/>
            <a:ext cx="3163145" cy="3163145"/>
          </a:xfrm>
          <a:prstGeom prst="rect">
            <a:avLst/>
          </a:prstGeom>
          <a:solidFill>
            <a:schemeClr val="tx1">
              <a:lumMod val="95000"/>
              <a:lumOff val="5000"/>
              <a:alpha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974416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FA14A6-9B67-4FB2-862F-FBFA42255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Quantization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405DE8-0F3B-4F71-9EFA-1FA231A07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5029200"/>
          </a:xfrm>
        </p:spPr>
        <p:txBody>
          <a:bodyPr/>
          <a:lstStyle/>
          <a:p>
            <a:r>
              <a:rPr lang="it-IT" dirty="0"/>
              <a:t>Use of </a:t>
            </a:r>
            <a:r>
              <a:rPr lang="it-IT" dirty="0" err="1"/>
              <a:t>quantization</a:t>
            </a:r>
            <a:r>
              <a:rPr lang="it-IT" dirty="0"/>
              <a:t> </a:t>
            </a:r>
            <a:r>
              <a:rPr lang="it-IT" dirty="0" err="1"/>
              <a:t>tables</a:t>
            </a:r>
            <a:endParaRPr lang="it-IT" dirty="0"/>
          </a:p>
          <a:p>
            <a:r>
              <a:rPr lang="it-IT" dirty="0" err="1"/>
              <a:t>Result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by a </a:t>
            </a:r>
            <a:r>
              <a:rPr lang="it-IT" dirty="0" err="1"/>
              <a:t>rounding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Possibility</a:t>
            </a:r>
            <a:r>
              <a:rPr lang="it-IT" dirty="0"/>
              <a:t> of tuning the </a:t>
            </a:r>
            <a:r>
              <a:rPr lang="it-IT" dirty="0" err="1"/>
              <a:t>amount</a:t>
            </a:r>
            <a:r>
              <a:rPr lang="it-IT" dirty="0"/>
              <a:t> of </a:t>
            </a:r>
            <a:r>
              <a:rPr lang="it-IT" dirty="0" err="1"/>
              <a:t>quantization</a:t>
            </a:r>
            <a:r>
              <a:rPr lang="it-IT" dirty="0"/>
              <a:t> -&gt; </a:t>
            </a:r>
            <a:r>
              <a:rPr lang="it-IT" dirty="0" err="1"/>
              <a:t>quality</a:t>
            </a:r>
            <a:r>
              <a:rPr lang="it-IT" dirty="0"/>
              <a:t> </a:t>
            </a:r>
            <a:r>
              <a:rPr lang="it-IT" dirty="0" err="1"/>
              <a:t>factor</a:t>
            </a:r>
            <a:r>
              <a:rPr lang="it-IT" dirty="0"/>
              <a:t> (default = 50)</a:t>
            </a:r>
          </a:p>
          <a:p>
            <a:endParaRPr lang="it-IT" dirty="0"/>
          </a:p>
          <a:p>
            <a:r>
              <a:rPr lang="it-IT" dirty="0" err="1"/>
              <a:t>Finer</a:t>
            </a:r>
            <a:r>
              <a:rPr lang="it-IT" dirty="0"/>
              <a:t> </a:t>
            </a:r>
            <a:r>
              <a:rPr lang="it-IT" dirty="0" err="1"/>
              <a:t>quantization</a:t>
            </a:r>
            <a:r>
              <a:rPr lang="it-IT" dirty="0"/>
              <a:t> step size for low frequency </a:t>
            </a:r>
            <a:r>
              <a:rPr lang="it-IT" dirty="0" err="1"/>
              <a:t>coefficients</a:t>
            </a:r>
            <a:r>
              <a:rPr lang="it-IT" dirty="0"/>
              <a:t> -&gt; more compact </a:t>
            </a:r>
            <a:r>
              <a:rPr lang="it-IT" dirty="0" err="1"/>
              <a:t>representation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0B1ABCB-E25E-4668-B0B1-80C12475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F5E1-A42D-4BD6-86F1-8FB1C6963F8D}" type="slidenum">
              <a:rPr lang="it-IT" smtClean="0"/>
              <a:t>8</a:t>
            </a:fld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41C6111-93DC-46B3-915A-7C1D83AFC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998" y="1867535"/>
            <a:ext cx="6918001" cy="249015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1E2A178-C08C-443B-9C0B-C1E1B5F3E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225" y="3171825"/>
            <a:ext cx="2062163" cy="83264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8CA5853-0C12-4A6C-B671-0EA57E7D7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2817" y="4768170"/>
            <a:ext cx="2446366" cy="94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24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FA14A6-9B67-4FB2-862F-FBFA42255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Encoding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405DE8-0F3B-4F71-9EFA-1FA231A07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AC and DC </a:t>
            </a:r>
            <a:r>
              <a:rPr lang="it-IT" dirty="0" err="1"/>
              <a:t>disposed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a zigzag </a:t>
            </a:r>
            <a:r>
              <a:rPr lang="it-IT" dirty="0" err="1"/>
              <a:t>scan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encoding</a:t>
            </a:r>
            <a:r>
              <a:rPr lang="it-IT" dirty="0"/>
              <a:t> for DC and AC </a:t>
            </a:r>
            <a:r>
              <a:rPr lang="it-IT" dirty="0" err="1"/>
              <a:t>coefficients</a:t>
            </a:r>
            <a:r>
              <a:rPr lang="it-IT" dirty="0"/>
              <a:t>:</a:t>
            </a:r>
          </a:p>
          <a:p>
            <a:r>
              <a:rPr lang="it-IT" dirty="0"/>
              <a:t>AC -&gt; </a:t>
            </a:r>
            <a:r>
              <a:rPr lang="it-IT" dirty="0" err="1"/>
              <a:t>defined</a:t>
            </a:r>
            <a:r>
              <a:rPr lang="it-IT" dirty="0"/>
              <a:t> by the </a:t>
            </a:r>
            <a:r>
              <a:rPr lang="it-IT" dirty="0" err="1"/>
              <a:t>pair</a:t>
            </a:r>
            <a:r>
              <a:rPr lang="it-IT" dirty="0"/>
              <a:t> {size, skip}</a:t>
            </a:r>
          </a:p>
          <a:p>
            <a:r>
              <a:rPr lang="it-IT" dirty="0"/>
              <a:t>DC -&gt; delta </a:t>
            </a:r>
            <a:r>
              <a:rPr lang="it-IT" dirty="0" err="1"/>
              <a:t>measure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adjacent</a:t>
            </a:r>
            <a:r>
              <a:rPr lang="it-IT" dirty="0"/>
              <a:t> </a:t>
            </a:r>
            <a:r>
              <a:rPr lang="it-IT" dirty="0" err="1"/>
              <a:t>blocks</a:t>
            </a:r>
            <a:endParaRPr lang="it-IT" dirty="0"/>
          </a:p>
          <a:p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encoded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Huffman</a:t>
            </a:r>
            <a:r>
              <a:rPr lang="it-IT" dirty="0"/>
              <a:t> coding</a:t>
            </a:r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0B1ABCB-E25E-4668-B0B1-80C12475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F5E1-A42D-4BD6-86F1-8FB1C6963F8D}" type="slidenum">
              <a:rPr lang="it-IT" smtClean="0"/>
              <a:t>9</a:t>
            </a:fld>
            <a:endParaRPr lang="it-IT"/>
          </a:p>
        </p:txBody>
      </p:sp>
      <p:pic>
        <p:nvPicPr>
          <p:cNvPr id="9" name="Immagine 8" descr="Immagine che contiene edificio&#10;&#10;Descrizione generata automaticamente">
            <a:extLst>
              <a:ext uri="{FF2B5EF4-FFF2-40B4-BE49-F238E27FC236}">
                <a16:creationId xmlns:a16="http://schemas.microsoft.com/office/drawing/2014/main" id="{6F766AE0-800C-4C82-B2A5-F771642CA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837" y="2185988"/>
            <a:ext cx="3614738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7265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TM02900720[[fn=Integrale]]</Template>
  <TotalTime>842</TotalTime>
  <Words>470</Words>
  <Application>Microsoft Office PowerPoint</Application>
  <PresentationFormat>Widescreen</PresentationFormat>
  <Paragraphs>136</Paragraphs>
  <Slides>23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Wingdings 2</vt:lpstr>
      <vt:lpstr>HDOfficeLightV0</vt:lpstr>
      <vt:lpstr>1_HDOfficeLightV0</vt:lpstr>
      <vt:lpstr> MULTIMEDIA CODING Final Project: A JPEG-like coding system for color images</vt:lpstr>
      <vt:lpstr>A JPEG-like coding system for color images</vt:lpstr>
      <vt:lpstr>JPEG standard</vt:lpstr>
      <vt:lpstr>JPEG standard</vt:lpstr>
      <vt:lpstr>Preprocessing</vt:lpstr>
      <vt:lpstr>Chroma subsampling</vt:lpstr>
      <vt:lpstr>Discrete Cosine Transform</vt:lpstr>
      <vt:lpstr>Quantization</vt:lpstr>
      <vt:lpstr>Encoding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</dc:creator>
  <cp:lastModifiedBy>Giovanni Gallinaro</cp:lastModifiedBy>
  <cp:revision>133</cp:revision>
  <dcterms:created xsi:type="dcterms:W3CDTF">2018-11-06T09:44:22Z</dcterms:created>
  <dcterms:modified xsi:type="dcterms:W3CDTF">2020-03-03T15:24:52Z</dcterms:modified>
</cp:coreProperties>
</file>