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8" r:id="rId4"/>
    <p:sldId id="259" r:id="rId5"/>
    <p:sldId id="479" r:id="rId6"/>
    <p:sldId id="478" r:id="rId7"/>
    <p:sldId id="4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CB0F9-56FB-4B2E-9295-B6E9E096375C}" v="14" dt="2024-02-07T14:46:44.861"/>
    <p1510:client id="{57505054-F429-4402-BC5D-30FD3A2B8053}" v="238" dt="2024-02-07T15:01:47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56383" y="4797449"/>
            <a:ext cx="9590617" cy="7921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56369" y="2924177"/>
            <a:ext cx="9594851" cy="1657351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11159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16/11/2023 - </a:t>
            </a:r>
            <a:endParaRPr lang="fr-FR" dirty="0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EULER: Instructing a Large Language Model to have a Socratic behavior for Supporting Education - Pôle SCS</a:t>
            </a:r>
            <a:endParaRPr lang="fr-FR" dirty="0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 dirty="0"/>
              <a:t>- </a:t>
            </a:r>
            <a:fld id="{6EF9FB3E-B5A6-4B3C-AEC8-D2FE4C20116F}" type="slidenum">
              <a:rPr lang="fr-FR" altLang="en-US"/>
              <a:pPr>
                <a:defRPr/>
              </a:pPr>
              <a:t>‹#›</a:t>
            </a:fld>
            <a:r>
              <a:rPr lang="fr-F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80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802" y="188915"/>
            <a:ext cx="2880783" cy="60483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54" y="188915"/>
            <a:ext cx="8439151" cy="60483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16/11/2023 - </a:t>
            </a:r>
            <a:endParaRPr lang="fr-FR" dirty="0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EULER: Instructing a Large Language Model to have a Socratic behavior for Supporting Education - Pôle SCS</a:t>
            </a:r>
            <a:endParaRPr lang="fr-FR" dirty="0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 dirty="0"/>
              <a:t>- </a:t>
            </a:r>
            <a:fld id="{5F9D5FCF-8973-4079-A2EE-76C0A5AD232D}" type="slidenum">
              <a:rPr lang="fr-FR" altLang="en-US"/>
              <a:pPr>
                <a:defRPr/>
              </a:pPr>
              <a:t>‹#›</a:t>
            </a:fld>
            <a:r>
              <a:rPr lang="fr-F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0348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32" y="188915"/>
            <a:ext cx="11425767" cy="647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4436" y="1125564"/>
            <a:ext cx="11523133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436" y="3757637"/>
            <a:ext cx="11523133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16/11/2023 - </a:t>
            </a:r>
            <a:endParaRPr lang="fr-FR" dirty="0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EULER: Instructing a Large Language Model to have a Socratic behavior for Supporting Education - Pôle SCS</a:t>
            </a:r>
            <a:endParaRPr lang="fr-FR" dirty="0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 dirty="0"/>
              <a:t>- </a:t>
            </a:r>
            <a:fld id="{5F7F0391-8F8D-4A0C-973F-6D5CA85E15F3}" type="slidenum">
              <a:rPr lang="fr-FR" altLang="en-US"/>
              <a:pPr>
                <a:defRPr/>
              </a:pPr>
              <a:t>‹#›</a:t>
            </a:fld>
            <a:r>
              <a:rPr lang="fr-F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8940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7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7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EULER: Instructing a Large Language Model to have a Socratic behavior for Supporting Education - Pôle SCS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871200" y="6553200"/>
            <a:ext cx="12192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E482C-D4AC-48E3-A384-7BF8DEC624A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1806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8"/>
          <p:cNvCxnSpPr/>
          <p:nvPr userDrawn="1"/>
        </p:nvCxnSpPr>
        <p:spPr>
          <a:xfrm flipV="1">
            <a:off x="10739439" y="6530975"/>
            <a:ext cx="0" cy="120651"/>
          </a:xfrm>
          <a:prstGeom prst="line">
            <a:avLst/>
          </a:prstGeom>
          <a:ln w="9525" cmpd="sng">
            <a:solidFill>
              <a:srgbClr val="DDDDD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292610" y="1480161"/>
            <a:ext cx="11228409" cy="4828567"/>
          </a:xfrm>
          <a:prstGeom prst="rect">
            <a:avLst/>
          </a:prstGeom>
        </p:spPr>
        <p:txBody>
          <a:bodyPr>
            <a:normAutofit/>
          </a:bodyPr>
          <a:lstStyle>
            <a:lvl1pPr marL="130957" indent="-130957">
              <a:lnSpc>
                <a:spcPct val="100000"/>
              </a:lnSpc>
              <a:buClr>
                <a:schemeClr val="accent2"/>
              </a:buClr>
              <a:defRPr sz="2800" baseline="0">
                <a:solidFill>
                  <a:srgbClr val="323232"/>
                </a:solidFill>
              </a:defRPr>
            </a:lvl1pPr>
            <a:lvl2pPr>
              <a:lnSpc>
                <a:spcPct val="100000"/>
              </a:lnSpc>
              <a:buClr>
                <a:schemeClr val="accent2"/>
              </a:buClr>
              <a:defRPr sz="2400" baseline="0">
                <a:solidFill>
                  <a:srgbClr val="323232"/>
                </a:solidFill>
              </a:defRPr>
            </a:lvl2pPr>
            <a:lvl3pPr>
              <a:lnSpc>
                <a:spcPct val="100000"/>
              </a:lnSpc>
              <a:buClr>
                <a:schemeClr val="accent2"/>
              </a:buClr>
              <a:defRPr sz="2000" baseline="0">
                <a:solidFill>
                  <a:srgbClr val="323232"/>
                </a:solidFill>
              </a:defRPr>
            </a:lvl3pPr>
            <a:lvl4pPr>
              <a:lnSpc>
                <a:spcPct val="100000"/>
              </a:lnSpc>
              <a:buClr>
                <a:schemeClr val="accent2"/>
              </a:buClr>
              <a:defRPr sz="1800" baseline="0">
                <a:solidFill>
                  <a:srgbClr val="323232"/>
                </a:solidFill>
              </a:defRPr>
            </a:lvl4pPr>
            <a:lvl5pPr>
              <a:lnSpc>
                <a:spcPct val="100000"/>
              </a:lnSpc>
              <a:buClr>
                <a:schemeClr val="accent2"/>
              </a:buClr>
              <a:defRPr sz="1600" baseline="0">
                <a:solidFill>
                  <a:srgbClr val="32323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68224" y="296866"/>
            <a:ext cx="11253216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8224" y="779412"/>
            <a:ext cx="11228613" cy="4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66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32" indent="0">
              <a:buNone/>
              <a:defRPr sz="1051">
                <a:solidFill>
                  <a:schemeClr val="accent2"/>
                </a:solidFill>
                <a:latin typeface="+mj-lt"/>
              </a:defRPr>
            </a:lvl3pPr>
            <a:lvl4pPr marL="1028598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64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970853" y="6398956"/>
            <a:ext cx="630631" cy="385421"/>
          </a:xfrm>
          <a:custGeom>
            <a:avLst/>
            <a:gdLst>
              <a:gd name="connsiteX0" fmla="*/ 0 w 822960"/>
              <a:gd name="connsiteY0" fmla="*/ 0 h 365760"/>
              <a:gd name="connsiteX1" fmla="*/ 822960 w 822960"/>
              <a:gd name="connsiteY1" fmla="*/ 0 h 365760"/>
              <a:gd name="connsiteX2" fmla="*/ 822960 w 822960"/>
              <a:gd name="connsiteY2" fmla="*/ 365760 h 365760"/>
              <a:gd name="connsiteX3" fmla="*/ 0 w 822960"/>
              <a:gd name="connsiteY3" fmla="*/ 365760 h 365760"/>
              <a:gd name="connsiteX4" fmla="*/ 0 w 822960"/>
              <a:gd name="connsiteY4" fmla="*/ 0 h 365760"/>
              <a:gd name="connsiteX0" fmla="*/ 0 w 822960"/>
              <a:gd name="connsiteY0" fmla="*/ 0 h 365760"/>
              <a:gd name="connsiteX1" fmla="*/ 822960 w 822960"/>
              <a:gd name="connsiteY1" fmla="*/ 0 h 365760"/>
              <a:gd name="connsiteX2" fmla="*/ 822960 w 822960"/>
              <a:gd name="connsiteY2" fmla="*/ 365760 h 365760"/>
              <a:gd name="connsiteX3" fmla="*/ 0 w 822960"/>
              <a:gd name="connsiteY3" fmla="*/ 365760 h 365760"/>
              <a:gd name="connsiteX4" fmla="*/ 0 w 822960"/>
              <a:gd name="connsiteY4" fmla="*/ 0 h 365760"/>
              <a:gd name="connsiteX0" fmla="*/ 0 w 822960"/>
              <a:gd name="connsiteY0" fmla="*/ 170364 h 365760"/>
              <a:gd name="connsiteX1" fmla="*/ 822960 w 822960"/>
              <a:gd name="connsiteY1" fmla="*/ 0 h 365760"/>
              <a:gd name="connsiteX2" fmla="*/ 822960 w 822960"/>
              <a:gd name="connsiteY2" fmla="*/ 365760 h 365760"/>
              <a:gd name="connsiteX3" fmla="*/ 0 w 822960"/>
              <a:gd name="connsiteY3" fmla="*/ 365760 h 365760"/>
              <a:gd name="connsiteX4" fmla="*/ 0 w 822960"/>
              <a:gd name="connsiteY4" fmla="*/ 170364 h 365760"/>
              <a:gd name="connsiteX0" fmla="*/ 0 w 822960"/>
              <a:gd name="connsiteY0" fmla="*/ 13908 h 209304"/>
              <a:gd name="connsiteX1" fmla="*/ 809053 w 822960"/>
              <a:gd name="connsiteY1" fmla="*/ 0 h 209304"/>
              <a:gd name="connsiteX2" fmla="*/ 822960 w 822960"/>
              <a:gd name="connsiteY2" fmla="*/ 209304 h 209304"/>
              <a:gd name="connsiteX3" fmla="*/ 0 w 822960"/>
              <a:gd name="connsiteY3" fmla="*/ 209304 h 209304"/>
              <a:gd name="connsiteX4" fmla="*/ 0 w 822960"/>
              <a:gd name="connsiteY4" fmla="*/ 13908 h 209304"/>
              <a:gd name="connsiteX0" fmla="*/ 0 w 822960"/>
              <a:gd name="connsiteY0" fmla="*/ 0 h 195396"/>
              <a:gd name="connsiteX1" fmla="*/ 819483 w 822960"/>
              <a:gd name="connsiteY1" fmla="*/ 3476 h 195396"/>
              <a:gd name="connsiteX2" fmla="*/ 822960 w 822960"/>
              <a:gd name="connsiteY2" fmla="*/ 195396 h 195396"/>
              <a:gd name="connsiteX3" fmla="*/ 0 w 822960"/>
              <a:gd name="connsiteY3" fmla="*/ 195396 h 195396"/>
              <a:gd name="connsiteX4" fmla="*/ 0 w 822960"/>
              <a:gd name="connsiteY4" fmla="*/ 0 h 195396"/>
              <a:gd name="connsiteX0" fmla="*/ 0 w 822960"/>
              <a:gd name="connsiteY0" fmla="*/ 3477 h 198873"/>
              <a:gd name="connsiteX1" fmla="*/ 819483 w 822960"/>
              <a:gd name="connsiteY1" fmla="*/ 0 h 198873"/>
              <a:gd name="connsiteX2" fmla="*/ 822960 w 822960"/>
              <a:gd name="connsiteY2" fmla="*/ 198873 h 198873"/>
              <a:gd name="connsiteX3" fmla="*/ 0 w 822960"/>
              <a:gd name="connsiteY3" fmla="*/ 198873 h 198873"/>
              <a:gd name="connsiteX4" fmla="*/ 0 w 822960"/>
              <a:gd name="connsiteY4" fmla="*/ 3477 h 198873"/>
              <a:gd name="connsiteX0" fmla="*/ 0 w 822960"/>
              <a:gd name="connsiteY0" fmla="*/ 8568 h 203964"/>
              <a:gd name="connsiteX1" fmla="*/ 819483 w 822960"/>
              <a:gd name="connsiteY1" fmla="*/ 5091 h 203964"/>
              <a:gd name="connsiteX2" fmla="*/ 822960 w 822960"/>
              <a:gd name="connsiteY2" fmla="*/ 203964 h 203964"/>
              <a:gd name="connsiteX3" fmla="*/ 0 w 822960"/>
              <a:gd name="connsiteY3" fmla="*/ 203964 h 203964"/>
              <a:gd name="connsiteX4" fmla="*/ 0 w 822960"/>
              <a:gd name="connsiteY4" fmla="*/ 8568 h 203964"/>
              <a:gd name="connsiteX0" fmla="*/ 0 w 822960"/>
              <a:gd name="connsiteY0" fmla="*/ 3477 h 198873"/>
              <a:gd name="connsiteX1" fmla="*/ 819483 w 822960"/>
              <a:gd name="connsiteY1" fmla="*/ 0 h 198873"/>
              <a:gd name="connsiteX2" fmla="*/ 822960 w 822960"/>
              <a:gd name="connsiteY2" fmla="*/ 198873 h 198873"/>
              <a:gd name="connsiteX3" fmla="*/ 0 w 822960"/>
              <a:gd name="connsiteY3" fmla="*/ 198873 h 198873"/>
              <a:gd name="connsiteX4" fmla="*/ 0 w 822960"/>
              <a:gd name="connsiteY4" fmla="*/ 3477 h 198873"/>
              <a:gd name="connsiteX0" fmla="*/ 0 w 822960"/>
              <a:gd name="connsiteY0" fmla="*/ 3477 h 198873"/>
              <a:gd name="connsiteX1" fmla="*/ 819483 w 822960"/>
              <a:gd name="connsiteY1" fmla="*/ 0 h 198873"/>
              <a:gd name="connsiteX2" fmla="*/ 822960 w 822960"/>
              <a:gd name="connsiteY2" fmla="*/ 198873 h 198873"/>
              <a:gd name="connsiteX3" fmla="*/ 0 w 822960"/>
              <a:gd name="connsiteY3" fmla="*/ 198873 h 198873"/>
              <a:gd name="connsiteX4" fmla="*/ 0 w 822960"/>
              <a:gd name="connsiteY4" fmla="*/ 3477 h 198873"/>
              <a:gd name="connsiteX0" fmla="*/ 0 w 822960"/>
              <a:gd name="connsiteY0" fmla="*/ 3477 h 198873"/>
              <a:gd name="connsiteX1" fmla="*/ 819483 w 822960"/>
              <a:gd name="connsiteY1" fmla="*/ 0 h 198873"/>
              <a:gd name="connsiteX2" fmla="*/ 822960 w 822960"/>
              <a:gd name="connsiteY2" fmla="*/ 198873 h 198873"/>
              <a:gd name="connsiteX3" fmla="*/ 0 w 822960"/>
              <a:gd name="connsiteY3" fmla="*/ 198873 h 198873"/>
              <a:gd name="connsiteX4" fmla="*/ 0 w 822960"/>
              <a:gd name="connsiteY4" fmla="*/ 3477 h 19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" h="198873">
                <a:moveTo>
                  <a:pt x="0" y="3477"/>
                </a:moveTo>
                <a:lnTo>
                  <a:pt x="819483" y="0"/>
                </a:lnTo>
                <a:lnTo>
                  <a:pt x="822960" y="198873"/>
                </a:lnTo>
                <a:lnTo>
                  <a:pt x="0" y="198873"/>
                </a:lnTo>
                <a:lnTo>
                  <a:pt x="0" y="3477"/>
                </a:lnTo>
                <a:close/>
              </a:path>
            </a:pathLst>
          </a:custGeom>
        </p:spPr>
        <p:txBody>
          <a:bodyPr/>
          <a:lstStyle>
            <a:lvl1pPr marL="0" indent="0" algn="r">
              <a:buNone/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8" name="Marcador de número de diapositiva 32"/>
          <p:cNvSpPr>
            <a:spLocks noGrp="1"/>
          </p:cNvSpPr>
          <p:nvPr>
            <p:ph type="sldNum" sz="quarter" idx="20"/>
          </p:nvPr>
        </p:nvSpPr>
        <p:spPr>
          <a:xfrm>
            <a:off x="11777663" y="6519864"/>
            <a:ext cx="247651" cy="122237"/>
          </a:xfrm>
        </p:spPr>
        <p:txBody>
          <a:bodyPr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D05DA95B-EA61-400A-8B94-FDAAEE79A8B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21"/>
          </p:nvPr>
        </p:nvSpPr>
        <p:spPr>
          <a:xfrm rot="16200000">
            <a:off x="10403683" y="4652168"/>
            <a:ext cx="3086100" cy="227013"/>
          </a:xfrm>
        </p:spPr>
        <p:txBody>
          <a:bodyPr rtlCol="0" anchor="ctr"/>
          <a:lstStyle>
            <a:lvl1pPr algn="l">
              <a:defRPr sz="700" smtClean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EULER: Instructing a Large Language Model to have a Socratic behavior for Supporting Education - Pôle SCS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5612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70" name="Google Shape;70;p16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82433" y="714367"/>
            <a:ext cx="119308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260467" y="1809800"/>
            <a:ext cx="11621600" cy="4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 dirty="0"/>
          </a:p>
        </p:txBody>
      </p:sp>
    </p:spTree>
    <p:extLst>
      <p:ext uri="{BB962C8B-B14F-4D97-AF65-F5344CB8AC3E}">
        <p14:creationId xmlns:p14="http://schemas.microsoft.com/office/powerpoint/2010/main" val="324268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16/11/2023 - </a:t>
            </a:r>
            <a:endParaRPr lang="fr-FR" dirty="0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EULER: Instructing a Large Language Model to have a Socratic behavior for Supporting Education - Pôle SCS</a:t>
            </a:r>
            <a:endParaRPr lang="fr-FR" dirty="0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 dirty="0"/>
              <a:t>- </a:t>
            </a:r>
            <a:fld id="{563DE06B-1391-4F81-BF6E-0CF932EF6D44}" type="slidenum">
              <a:rPr lang="fr-FR" altLang="en-US"/>
              <a:pPr>
                <a:defRPr/>
              </a:pPr>
              <a:t>‹#›</a:t>
            </a:fld>
            <a:r>
              <a:rPr lang="fr-F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590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16/11/2023 - </a:t>
            </a:r>
            <a:endParaRPr lang="fr-FR" dirty="0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EULER: Instructing a Large Language Model to have a Socratic behavior for Supporting Education - Pôle SCS</a:t>
            </a:r>
            <a:endParaRPr lang="fr-FR" dirty="0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 dirty="0"/>
              <a:t>- </a:t>
            </a:r>
            <a:fld id="{0D393D26-7A3A-48E0-AB38-C78CBD1AE231}" type="slidenum">
              <a:rPr lang="fr-FR" altLang="en-US"/>
              <a:pPr>
                <a:defRPr/>
              </a:pPr>
              <a:t>‹#›</a:t>
            </a:fld>
            <a:r>
              <a:rPr lang="fr-F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59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69" y="1125538"/>
            <a:ext cx="5659967" cy="51117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21" y="1125538"/>
            <a:ext cx="5659967" cy="51117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16/11/2023 - </a:t>
            </a:r>
            <a:endParaRPr lang="fr-FR" dirty="0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EULER: Instructing a Large Language Model to have a Socratic behavior for Supporting Education - Pôle SCS</a:t>
            </a:r>
            <a:endParaRPr lang="fr-FR" dirty="0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 dirty="0"/>
              <a:t>- </a:t>
            </a:r>
            <a:fld id="{38DADDB6-D24D-4079-9137-D208B908122F}" type="slidenum">
              <a:rPr lang="fr-FR" altLang="en-US"/>
              <a:pPr>
                <a:defRPr/>
              </a:pPr>
              <a:t>‹#›</a:t>
            </a:fld>
            <a:r>
              <a:rPr lang="fr-F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476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6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94" y="1535116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9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16/11/2023 - </a:t>
            </a:r>
            <a:endParaRPr lang="fr-FR" dirty="0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EULER: Instructing a Large Language Model to have a Socratic behavior for Supporting Education - Pôle SCS</a:t>
            </a:r>
            <a:endParaRPr lang="fr-FR" dirty="0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 dirty="0"/>
              <a:t>- </a:t>
            </a:r>
            <a:fld id="{51BA8C61-1A8A-476A-A4A9-201F321E4C34}" type="slidenum">
              <a:rPr lang="fr-FR" altLang="en-US"/>
              <a:pPr>
                <a:defRPr/>
              </a:pPr>
              <a:t>‹#›</a:t>
            </a:fld>
            <a:r>
              <a:rPr lang="fr-F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763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16/11/2023 - </a:t>
            </a:r>
            <a:endParaRPr lang="fr-FR" dirty="0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EULER: Instructing a Large Language Model to have a Socratic behavior for Supporting Education - Pôle SCS</a:t>
            </a:r>
            <a:endParaRPr lang="fr-FR" dirty="0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 dirty="0"/>
              <a:t>- </a:t>
            </a:r>
            <a:fld id="{298D0E52-E470-4616-BD12-03365787F4B6}" type="slidenum">
              <a:rPr lang="fr-FR" altLang="en-US"/>
              <a:pPr>
                <a:defRPr/>
              </a:pPr>
              <a:t>‹#›</a:t>
            </a:fld>
            <a:r>
              <a:rPr lang="fr-F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956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16/11/2023 - </a:t>
            </a:r>
            <a:endParaRPr lang="fr-FR" dirty="0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EULER: Instructing a Large Language Model to have a Socratic behavior for Supporting Education - Pôle SCS</a:t>
            </a:r>
            <a:endParaRPr lang="fr-FR" dirty="0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 dirty="0"/>
              <a:t>- </a:t>
            </a:r>
            <a:fld id="{B229098B-BDE8-4D48-85F5-A17056A05F1B}" type="slidenum">
              <a:rPr lang="fr-FR" altLang="en-US"/>
              <a:pPr>
                <a:defRPr/>
              </a:pPr>
              <a:t>‹#›</a:t>
            </a:fld>
            <a:r>
              <a:rPr lang="fr-F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73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9" y="273052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7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9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16/11/2023 - </a:t>
            </a:r>
            <a:endParaRPr lang="fr-FR" dirty="0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EULER: Instructing a Large Language Model to have a Socratic behavior for Supporting Education - Pôle SCS</a:t>
            </a:r>
            <a:endParaRPr lang="fr-FR" dirty="0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 dirty="0"/>
              <a:t>- </a:t>
            </a:r>
            <a:fld id="{01F1EDE9-3403-4538-AD2A-6C4AA902AEBA}" type="slidenum">
              <a:rPr lang="fr-FR" altLang="en-US"/>
              <a:pPr>
                <a:defRPr/>
              </a:pPr>
              <a:t>‹#›</a:t>
            </a:fld>
            <a:r>
              <a:rPr lang="fr-F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826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16/11/2023 - </a:t>
            </a:r>
            <a:endParaRPr lang="fr-FR" dirty="0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EULER: Instructing a Large Language Model to have a Socratic behavior for Supporting Education - Pôle SCS</a:t>
            </a:r>
            <a:endParaRPr lang="fr-FR" dirty="0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 dirty="0"/>
              <a:t>- </a:t>
            </a:r>
            <a:fld id="{4642B2B3-CA0F-4D46-876B-F00F1A950D94}" type="slidenum">
              <a:rPr lang="fr-FR" altLang="en-US"/>
              <a:pPr>
                <a:defRPr/>
              </a:pPr>
              <a:t>‹#›</a:t>
            </a:fld>
            <a:r>
              <a:rPr lang="fr-F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940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pp://www.eurecom.fr/" TargetMode="Externa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4" y="1125538"/>
            <a:ext cx="11522075" cy="511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Cliquez pour modifier les styles du texte du masque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8807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188914"/>
            <a:ext cx="11425239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 rot="16200000" flipV="1">
            <a:off x="6061076" y="-4814888"/>
            <a:ext cx="69851" cy="115220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99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1400" dirty="0"/>
          </a:p>
        </p:txBody>
      </p:sp>
      <p:pic>
        <p:nvPicPr>
          <p:cNvPr id="1029" name="Picture 17" descr="logo_Eurecom">
            <a:hlinkClick r:id="rId17"/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014" y="6389689"/>
            <a:ext cx="1487487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18"/>
          <p:cNvSpPr>
            <a:spLocks noChangeShapeType="1"/>
          </p:cNvSpPr>
          <p:nvPr userDrawn="1"/>
        </p:nvSpPr>
        <p:spPr bwMode="auto">
          <a:xfrm>
            <a:off x="0" y="6327775"/>
            <a:ext cx="121920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 dirty="0"/>
          </a:p>
        </p:txBody>
      </p:sp>
      <p:sp>
        <p:nvSpPr>
          <p:cNvPr id="1031" name="Line 19"/>
          <p:cNvSpPr>
            <a:spLocks noChangeShapeType="1"/>
          </p:cNvSpPr>
          <p:nvPr userDrawn="1"/>
        </p:nvSpPr>
        <p:spPr bwMode="auto">
          <a:xfrm>
            <a:off x="0" y="6362700"/>
            <a:ext cx="12192000" cy="0"/>
          </a:xfrm>
          <a:prstGeom prst="line">
            <a:avLst/>
          </a:prstGeom>
          <a:noFill/>
          <a:ln w="19050">
            <a:solidFill>
              <a:srgbClr val="00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 dirty="0"/>
          </a:p>
        </p:txBody>
      </p:sp>
      <p:sp>
        <p:nvSpPr>
          <p:cNvPr id="8808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00151" y="6524625"/>
            <a:ext cx="1439863" cy="19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8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16/11/2023 - </a:t>
            </a:r>
            <a:endParaRPr lang="fr-FR" dirty="0"/>
          </a:p>
        </p:txBody>
      </p:sp>
      <p:sp>
        <p:nvSpPr>
          <p:cNvPr id="8808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35265" y="6524625"/>
            <a:ext cx="595153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EULER: Instructing a Large Language Model to have a Socratic behavior for Supporting Education - Pôle SCS</a:t>
            </a:r>
            <a:endParaRPr lang="fr-FR" dirty="0"/>
          </a:p>
        </p:txBody>
      </p:sp>
      <p:sp>
        <p:nvSpPr>
          <p:cNvPr id="8809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86813" y="6524625"/>
            <a:ext cx="958851" cy="19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solidFill>
                  <a:schemeClr val="bg2"/>
                </a:solidFill>
                <a:latin typeface="Eurostile LT Std" pitchFamily="34" charset="0"/>
              </a:defRPr>
            </a:lvl1pPr>
          </a:lstStyle>
          <a:p>
            <a:pPr>
              <a:defRPr/>
            </a:pPr>
            <a:r>
              <a:rPr lang="fr-FR" altLang="en-US" dirty="0"/>
              <a:t>- </a:t>
            </a:r>
            <a:fld id="{FC0B674C-6A2D-44C1-ADB2-45421DA5E801}" type="slidenum">
              <a:rPr lang="fr-FR" altLang="en-US"/>
              <a:pPr>
                <a:defRPr/>
              </a:pPr>
              <a:t>‹#›</a:t>
            </a:fld>
            <a:r>
              <a:rPr lang="fr-F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596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C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CC"/>
          </a:solidFill>
          <a:effectLst>
            <a:outerShdw blurRad="38100" dist="38100" dir="2700000" algn="tl">
              <a:srgbClr val="C0C0C0"/>
            </a:outerShdw>
          </a:effectLst>
          <a:latin typeface="Eurostile LT St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CC"/>
          </a:solidFill>
          <a:effectLst>
            <a:outerShdw blurRad="38100" dist="38100" dir="2700000" algn="tl">
              <a:srgbClr val="C0C0C0"/>
            </a:outerShdw>
          </a:effectLst>
          <a:latin typeface="Eurostile LT St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CC"/>
          </a:solidFill>
          <a:effectLst>
            <a:outerShdw blurRad="38100" dist="38100" dir="2700000" algn="tl">
              <a:srgbClr val="C0C0C0"/>
            </a:outerShdw>
          </a:effectLst>
          <a:latin typeface="Eurostile LT St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CC"/>
          </a:solidFill>
          <a:effectLst>
            <a:outerShdw blurRad="38100" dist="38100" dir="2700000" algn="tl">
              <a:srgbClr val="C0C0C0"/>
            </a:outerShdw>
          </a:effectLst>
          <a:latin typeface="Eurostile LT Std" pitchFamily="34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3200" b="1">
          <a:solidFill>
            <a:srgbClr val="0099CC"/>
          </a:solidFill>
          <a:effectLst>
            <a:outerShdw blurRad="38100" dist="38100" dir="2700000" algn="tl">
              <a:srgbClr val="C0C0C0"/>
            </a:outerShdw>
          </a:effectLst>
          <a:latin typeface="Eurostile LT Std" pitchFamily="34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3200" b="1">
          <a:solidFill>
            <a:srgbClr val="0099CC"/>
          </a:solidFill>
          <a:effectLst>
            <a:outerShdw blurRad="38100" dist="38100" dir="2700000" algn="tl">
              <a:srgbClr val="C0C0C0"/>
            </a:outerShdw>
          </a:effectLst>
          <a:latin typeface="Eurostile LT Std" pitchFamily="34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3200" b="1">
          <a:solidFill>
            <a:srgbClr val="0099CC"/>
          </a:solidFill>
          <a:effectLst>
            <a:outerShdw blurRad="38100" dist="38100" dir="2700000" algn="tl">
              <a:srgbClr val="C0C0C0"/>
            </a:outerShdw>
          </a:effectLst>
          <a:latin typeface="Eurostile LT Std" pitchFamily="34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3200" b="1">
          <a:solidFill>
            <a:srgbClr val="0099CC"/>
          </a:solidFill>
          <a:effectLst>
            <a:outerShdw blurRad="38100" dist="38100" dir="2700000" algn="tl">
              <a:srgbClr val="C0C0C0"/>
            </a:outerShdw>
          </a:effectLst>
          <a:latin typeface="Eurostile LT Std" pitchFamily="34" charset="0"/>
        </a:defRPr>
      </a:lvl9pPr>
    </p:titleStyle>
    <p:bodyStyle>
      <a:lvl1pPr marL="342891" indent="-342891" algn="l" rtl="0" eaLnBrk="0" fontAlgn="base" hangingPunct="0">
        <a:spcBef>
          <a:spcPct val="50000"/>
        </a:spcBef>
        <a:spcAft>
          <a:spcPct val="0"/>
        </a:spcAft>
        <a:buClr>
          <a:srgbClr val="0099CC"/>
        </a:buClr>
        <a:buFont typeface="Wingdings" panose="05000000000000000000" pitchFamily="2" charset="2"/>
        <a:buChar char="§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Font typeface="Wingdings" panose="05000000000000000000" pitchFamily="2" charset="2"/>
        <a:buChar char="F"/>
        <a:defRPr sz="20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Char char="•"/>
        <a:defRPr>
          <a:solidFill>
            <a:schemeClr val="tx1"/>
          </a:solidFill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Font typeface="Eurostile LT Std"/>
        <a:buChar char="–"/>
        <a:defRPr sz="1600">
          <a:solidFill>
            <a:schemeClr val="tx1"/>
          </a:solidFill>
          <a:latin typeface="+mn-lt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lr>
          <a:srgbClr val="0099CC"/>
        </a:buClr>
        <a:buFont typeface="Eurostile LT Std" pitchFamily="34" charset="0"/>
        <a:buChar char="–"/>
        <a:defRPr sz="1600">
          <a:solidFill>
            <a:schemeClr val="tx1"/>
          </a:solidFill>
          <a:latin typeface="+mn-lt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lr>
          <a:srgbClr val="0099CC"/>
        </a:buClr>
        <a:buFont typeface="Eurostile LT Std" pitchFamily="34" charset="0"/>
        <a:buChar char="–"/>
        <a:defRPr sz="1600">
          <a:solidFill>
            <a:schemeClr val="tx1"/>
          </a:solidFill>
          <a:latin typeface="+mn-lt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lr>
          <a:srgbClr val="0099CC"/>
        </a:buClr>
        <a:buFont typeface="Eurostile LT Std" pitchFamily="34" charset="0"/>
        <a:buChar char="–"/>
        <a:defRPr sz="1600">
          <a:solidFill>
            <a:schemeClr val="tx1"/>
          </a:solidFill>
          <a:latin typeface="+mn-lt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lr>
          <a:srgbClr val="0099CC"/>
        </a:buClr>
        <a:buFont typeface="Eurostile LT Std" pitchFamily="34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0.jpe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107C-4DB8-1B1A-BF99-5B582C0E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EULER: Overview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D60137-7C21-8E51-6661-6ECA6FBD8359}"/>
              </a:ext>
            </a:extLst>
          </p:cNvPr>
          <p:cNvGrpSpPr/>
          <p:nvPr/>
        </p:nvGrpSpPr>
        <p:grpSpPr>
          <a:xfrm>
            <a:off x="992849" y="1050595"/>
            <a:ext cx="10206303" cy="5149618"/>
            <a:chOff x="992849" y="1666422"/>
            <a:chExt cx="10206303" cy="514961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887632-0AC5-D820-6A74-F67E36D5632E}"/>
                </a:ext>
              </a:extLst>
            </p:cNvPr>
            <p:cNvSpPr txBox="1"/>
            <p:nvPr/>
          </p:nvSpPr>
          <p:spPr>
            <a:xfrm>
              <a:off x="992849" y="6169709"/>
              <a:ext cx="25768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Bradley Hand ITC" panose="03070402050302030203" pitchFamily="66" charset="0"/>
                </a:rPr>
                <a:t>Course handouts, lecture notes, textbooks, (videos)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D9D3F53-3AF7-49BB-B0C3-E8E569140D01}"/>
                </a:ext>
              </a:extLst>
            </p:cNvPr>
            <p:cNvGrpSpPr/>
            <p:nvPr/>
          </p:nvGrpSpPr>
          <p:grpSpPr>
            <a:xfrm>
              <a:off x="1104815" y="4320399"/>
              <a:ext cx="2435290" cy="1726162"/>
              <a:chOff x="111966" y="4599993"/>
              <a:chExt cx="2435290" cy="1726162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EAF249E2-2395-FB9B-19A7-49F65153CB83}"/>
                  </a:ext>
                </a:extLst>
              </p:cNvPr>
              <p:cNvSpPr/>
              <p:nvPr/>
            </p:nvSpPr>
            <p:spPr>
              <a:xfrm>
                <a:off x="111966" y="4599993"/>
                <a:ext cx="2435290" cy="1726162"/>
              </a:xfrm>
              <a:prstGeom prst="roundRect">
                <a:avLst/>
              </a:prstGeom>
              <a:ln w="571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F7F9546-457B-7777-997A-B2F47FF926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5640" y="4724400"/>
                <a:ext cx="709127" cy="709127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E83F5D7-7AD9-667D-86AD-A3AEA6287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6561" y="5508466"/>
                <a:ext cx="709128" cy="709128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EC80CE4-1CCA-F7EB-2724-7E9EFD610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2140" y="4724400"/>
                <a:ext cx="709128" cy="709128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B5887552-5319-D67E-AC71-F91C94EEA3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770" y="5497287"/>
                <a:ext cx="709127" cy="709127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3DDADE4-57CD-DF30-4547-1F0F7D2E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36942" y="2963710"/>
              <a:ext cx="1762210" cy="176221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5C225D-EB45-66D4-AF5B-0044B64DB762}"/>
                </a:ext>
              </a:extLst>
            </p:cNvPr>
            <p:cNvSpPr txBox="1"/>
            <p:nvPr/>
          </p:nvSpPr>
          <p:spPr>
            <a:xfrm>
              <a:off x="9488202" y="2670216"/>
              <a:ext cx="1659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Bradley Hand ITC" panose="03070402050302030203" pitchFamily="66" charset="0"/>
                </a:rPr>
                <a:t>Answer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3253E1D-2A80-050E-BECE-D2D70A33099A}"/>
                </a:ext>
              </a:extLst>
            </p:cNvPr>
            <p:cNvSpPr/>
            <p:nvPr/>
          </p:nvSpPr>
          <p:spPr>
            <a:xfrm>
              <a:off x="4165138" y="3040972"/>
              <a:ext cx="1768605" cy="1186245"/>
            </a:xfrm>
            <a:prstGeom prst="roundRect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Semantic Search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5B75A92-9762-1331-8E5C-3DFCB6C81CA4}"/>
                </a:ext>
              </a:extLst>
            </p:cNvPr>
            <p:cNvSpPr/>
            <p:nvPr/>
          </p:nvSpPr>
          <p:spPr>
            <a:xfrm>
              <a:off x="6801040" y="3040971"/>
              <a:ext cx="1768605" cy="1186245"/>
            </a:xfrm>
            <a:prstGeom prst="roundRect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Large Language Model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8A696B6A-5271-6543-67C2-F2EDC2B6CA00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9" y="3040971"/>
              <a:ext cx="1486791" cy="388029"/>
            </a:xfrm>
            <a:prstGeom prst="bentConnector3">
              <a:avLst>
                <a:gd name="adj1" fmla="val 2678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74C68E9C-2D5B-6E5F-8E6A-39D195D110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4989" y="3752219"/>
              <a:ext cx="1486791" cy="388029"/>
            </a:xfrm>
            <a:prstGeom prst="bentConnector3">
              <a:avLst>
                <a:gd name="adj1" fmla="val 2678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18C7643-6349-5240-2BFD-602EF6ADD4B4}"/>
                </a:ext>
              </a:extLst>
            </p:cNvPr>
            <p:cNvCxnSpPr/>
            <p:nvPr/>
          </p:nvCxnSpPr>
          <p:spPr>
            <a:xfrm>
              <a:off x="6096000" y="3634093"/>
              <a:ext cx="58471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0D9BEC1-7BE9-D73A-366F-37199CF8E5ED}"/>
                </a:ext>
              </a:extLst>
            </p:cNvPr>
            <p:cNvCxnSpPr/>
            <p:nvPr/>
          </p:nvCxnSpPr>
          <p:spPr>
            <a:xfrm>
              <a:off x="8739674" y="3590552"/>
              <a:ext cx="58471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02835CE9-D6CD-F980-28A2-A76971277F6C}"/>
                </a:ext>
              </a:extLst>
            </p:cNvPr>
            <p:cNvCxnSpPr>
              <a:cxnSpLocks/>
            </p:cNvCxnSpPr>
            <p:nvPr/>
          </p:nvCxnSpPr>
          <p:spPr>
            <a:xfrm>
              <a:off x="3485405" y="2343695"/>
              <a:ext cx="4199937" cy="574128"/>
            </a:xfrm>
            <a:prstGeom prst="bentConnector3">
              <a:avLst>
                <a:gd name="adj1" fmla="val 100208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473E07-238B-0BF5-B500-F4667D46C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55954" y="4888305"/>
              <a:ext cx="658775" cy="65877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7879582-B171-5C90-792A-3A44581E1112}"/>
                </a:ext>
              </a:extLst>
            </p:cNvPr>
            <p:cNvSpPr txBox="1"/>
            <p:nvPr/>
          </p:nvSpPr>
          <p:spPr>
            <a:xfrm>
              <a:off x="6467696" y="5555340"/>
              <a:ext cx="24352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Bradley Hand ITC" panose="03070402050302030203" pitchFamily="66" charset="0"/>
                </a:rPr>
                <a:t>System Prompt</a:t>
              </a:r>
            </a:p>
            <a:p>
              <a:pPr algn="ctr"/>
              <a:r>
                <a:rPr lang="en-US" sz="1400" b="1" dirty="0">
                  <a:latin typeface="Bradley Hand ITC" panose="03070402050302030203" pitchFamily="66" charset="0"/>
                </a:rPr>
                <a:t>(Behavior setting)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9F570F8-A364-1130-B7E7-E257C46E5D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5342" y="4320399"/>
              <a:ext cx="0" cy="44072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DA17734B-6CC7-3A15-8FCD-FFAC676B7212}"/>
                </a:ext>
              </a:extLst>
            </p:cNvPr>
            <p:cNvSpPr/>
            <p:nvPr/>
          </p:nvSpPr>
          <p:spPr>
            <a:xfrm>
              <a:off x="4363656" y="3752219"/>
              <a:ext cx="585421" cy="38802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B83095B-D827-07C4-F169-0433582B6C0A}"/>
                </a:ext>
              </a:extLst>
            </p:cNvPr>
            <p:cNvSpPr/>
            <p:nvPr/>
          </p:nvSpPr>
          <p:spPr>
            <a:xfrm>
              <a:off x="5154282" y="3752219"/>
              <a:ext cx="585421" cy="38802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A98104F-9BF1-8D47-F56A-E70B14DD3798}"/>
                </a:ext>
              </a:extLst>
            </p:cNvPr>
            <p:cNvSpPr txBox="1"/>
            <p:nvPr/>
          </p:nvSpPr>
          <p:spPr>
            <a:xfrm>
              <a:off x="3629909" y="4830767"/>
              <a:ext cx="18519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Cosine similarity</a:t>
              </a:r>
            </a:p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(fast)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227F6EF-7933-3A86-6E27-C3D362D14956}"/>
                </a:ext>
              </a:extLst>
            </p:cNvPr>
            <p:cNvSpPr txBox="1"/>
            <p:nvPr/>
          </p:nvSpPr>
          <p:spPr>
            <a:xfrm>
              <a:off x="5381508" y="4444806"/>
              <a:ext cx="18519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Cross Encoding</a:t>
              </a:r>
            </a:p>
            <a:p>
              <a:pPr algn="ctr"/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(precise)</a:t>
              </a: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50FEFC8-C1EF-9ECD-55FF-3CF4C9C21249}"/>
                </a:ext>
              </a:extLst>
            </p:cNvPr>
            <p:cNvSpPr/>
            <p:nvPr/>
          </p:nvSpPr>
          <p:spPr>
            <a:xfrm>
              <a:off x="4170316" y="4062714"/>
              <a:ext cx="378535" cy="682906"/>
            </a:xfrm>
            <a:custGeom>
              <a:avLst/>
              <a:gdLst>
                <a:gd name="connsiteX0" fmla="*/ 158616 w 378535"/>
                <a:gd name="connsiteY0" fmla="*/ 682906 h 682906"/>
                <a:gd name="connsiteX1" fmla="*/ 8145 w 378535"/>
                <a:gd name="connsiteY1" fmla="*/ 300942 h 682906"/>
                <a:gd name="connsiteX2" fmla="*/ 378535 w 378535"/>
                <a:gd name="connsiteY2" fmla="*/ 0 h 68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35" h="682906">
                  <a:moveTo>
                    <a:pt x="158616" y="682906"/>
                  </a:moveTo>
                  <a:cubicBezTo>
                    <a:pt x="65054" y="548833"/>
                    <a:pt x="-28508" y="414760"/>
                    <a:pt x="8145" y="300942"/>
                  </a:cubicBezTo>
                  <a:cubicBezTo>
                    <a:pt x="44798" y="187124"/>
                    <a:pt x="211666" y="93562"/>
                    <a:pt x="378535" y="0"/>
                  </a:cubicBezTo>
                </a:path>
              </a:pathLst>
            </a:cu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1E57F60-C41C-F9E3-DA80-67C4DCAE032C}"/>
                </a:ext>
              </a:extLst>
            </p:cNvPr>
            <p:cNvSpPr/>
            <p:nvPr/>
          </p:nvSpPr>
          <p:spPr>
            <a:xfrm>
              <a:off x="5509549" y="4027990"/>
              <a:ext cx="593762" cy="430979"/>
            </a:xfrm>
            <a:custGeom>
              <a:avLst/>
              <a:gdLst>
                <a:gd name="connsiteX0" fmla="*/ 590309 w 593762"/>
                <a:gd name="connsiteY0" fmla="*/ 428263 h 430979"/>
                <a:gd name="connsiteX1" fmla="*/ 567160 w 593762"/>
                <a:gd name="connsiteY1" fmla="*/ 381964 h 430979"/>
                <a:gd name="connsiteX2" fmla="*/ 393540 w 593762"/>
                <a:gd name="connsiteY2" fmla="*/ 92597 h 430979"/>
                <a:gd name="connsiteX3" fmla="*/ 0 w 593762"/>
                <a:gd name="connsiteY3" fmla="*/ 0 h 43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3762" h="430979">
                  <a:moveTo>
                    <a:pt x="590309" y="428263"/>
                  </a:moveTo>
                  <a:cubicBezTo>
                    <a:pt x="595132" y="433085"/>
                    <a:pt x="599955" y="437908"/>
                    <a:pt x="567160" y="381964"/>
                  </a:cubicBezTo>
                  <a:cubicBezTo>
                    <a:pt x="534365" y="326020"/>
                    <a:pt x="488067" y="156258"/>
                    <a:pt x="393540" y="92597"/>
                  </a:cubicBezTo>
                  <a:cubicBezTo>
                    <a:pt x="299013" y="28936"/>
                    <a:pt x="149506" y="14468"/>
                    <a:pt x="0" y="0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7635CF4-62E4-44F8-A5F5-264D5F1607D7}"/>
                </a:ext>
              </a:extLst>
            </p:cNvPr>
            <p:cNvGrpSpPr/>
            <p:nvPr/>
          </p:nvGrpSpPr>
          <p:grpSpPr>
            <a:xfrm>
              <a:off x="2125176" y="1666422"/>
              <a:ext cx="1414929" cy="1310789"/>
              <a:chOff x="1635752" y="1537417"/>
              <a:chExt cx="1414929" cy="1310789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A5B154B-24DD-FF13-92AF-0BEAFEEA48BF}"/>
                  </a:ext>
                </a:extLst>
              </p:cNvPr>
              <p:cNvSpPr txBox="1"/>
              <p:nvPr/>
            </p:nvSpPr>
            <p:spPr>
              <a:xfrm>
                <a:off x="1635752" y="1537417"/>
                <a:ext cx="1414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Bradley Hand ITC" panose="03070402050302030203" pitchFamily="66" charset="0"/>
                  </a:rPr>
                  <a:t>User Prompt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E32452C-8643-F267-3D55-26A42D0060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85822" y="1839184"/>
                <a:ext cx="1314789" cy="1009022"/>
              </a:xfrm>
              <a:prstGeom prst="rect">
                <a:avLst/>
              </a:prstGeom>
            </p:spPr>
          </p:pic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B55E400-E086-131A-5743-C0EF418426A3}"/>
              </a:ext>
            </a:extLst>
          </p:cNvPr>
          <p:cNvSpPr txBox="1"/>
          <p:nvPr/>
        </p:nvSpPr>
        <p:spPr>
          <a:xfrm>
            <a:off x="4102570" y="5231900"/>
            <a:ext cx="205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Filter relevant material based on user’s prompt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8B6573-5D64-CC76-AE77-EDD1F670BD51}"/>
              </a:ext>
            </a:extLst>
          </p:cNvPr>
          <p:cNvSpPr txBox="1"/>
          <p:nvPr/>
        </p:nvSpPr>
        <p:spPr>
          <a:xfrm>
            <a:off x="6296757" y="954791"/>
            <a:ext cx="2713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Combine filtered material with user’s prompt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0AB38E-18FF-06A8-B049-AB3B5BD431FB}"/>
              </a:ext>
            </a:extLst>
          </p:cNvPr>
          <p:cNvSpPr txBox="1"/>
          <p:nvPr/>
        </p:nvSpPr>
        <p:spPr>
          <a:xfrm>
            <a:off x="8225503" y="4389630"/>
            <a:ext cx="233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 Define system’s behavior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86DD3A-433D-C204-7507-20E837452475}"/>
              </a:ext>
            </a:extLst>
          </p:cNvPr>
          <p:cNvSpPr txBox="1"/>
          <p:nvPr/>
        </p:nvSpPr>
        <p:spPr>
          <a:xfrm>
            <a:off x="10085533" y="1481986"/>
            <a:ext cx="197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 Output answer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1556BD6-F3EF-4296-BDF2-BB39A95002B4}"/>
              </a:ext>
            </a:extLst>
          </p:cNvPr>
          <p:cNvSpPr/>
          <p:nvPr/>
        </p:nvSpPr>
        <p:spPr bwMode="auto">
          <a:xfrm>
            <a:off x="5273040" y="3708400"/>
            <a:ext cx="327100" cy="1341120"/>
          </a:xfrm>
          <a:custGeom>
            <a:avLst/>
            <a:gdLst>
              <a:gd name="connsiteX0" fmla="*/ 0 w 327100"/>
              <a:gd name="connsiteY0" fmla="*/ 1341120 h 1341120"/>
              <a:gd name="connsiteX1" fmla="*/ 325120 w 327100"/>
              <a:gd name="connsiteY1" fmla="*/ 1056640 h 1341120"/>
              <a:gd name="connsiteX2" fmla="*/ 111760 w 327100"/>
              <a:gd name="connsiteY2" fmla="*/ 0 h 134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100" h="1341120">
                <a:moveTo>
                  <a:pt x="0" y="1341120"/>
                </a:moveTo>
                <a:cubicBezTo>
                  <a:pt x="153246" y="1310640"/>
                  <a:pt x="306493" y="1280160"/>
                  <a:pt x="325120" y="1056640"/>
                </a:cubicBezTo>
                <a:cubicBezTo>
                  <a:pt x="343747" y="833120"/>
                  <a:pt x="227753" y="416560"/>
                  <a:pt x="11176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EA7D97F-D426-4F0E-DC73-58C98A70B0F0}"/>
              </a:ext>
            </a:extLst>
          </p:cNvPr>
          <p:cNvSpPr/>
          <p:nvPr/>
        </p:nvSpPr>
        <p:spPr bwMode="auto">
          <a:xfrm>
            <a:off x="6289040" y="1554480"/>
            <a:ext cx="660400" cy="1249680"/>
          </a:xfrm>
          <a:custGeom>
            <a:avLst/>
            <a:gdLst>
              <a:gd name="connsiteX0" fmla="*/ 660400 w 660400"/>
              <a:gd name="connsiteY0" fmla="*/ 0 h 1249680"/>
              <a:gd name="connsiteX1" fmla="*/ 335280 w 660400"/>
              <a:gd name="connsiteY1" fmla="*/ 264160 h 1249680"/>
              <a:gd name="connsiteX2" fmla="*/ 0 w 660400"/>
              <a:gd name="connsiteY2" fmla="*/ 1249680 h 124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" h="1249680">
                <a:moveTo>
                  <a:pt x="660400" y="0"/>
                </a:moveTo>
                <a:cubicBezTo>
                  <a:pt x="552873" y="27940"/>
                  <a:pt x="445347" y="55880"/>
                  <a:pt x="335280" y="264160"/>
                </a:cubicBezTo>
                <a:cubicBezTo>
                  <a:pt x="225213" y="472440"/>
                  <a:pt x="112606" y="861060"/>
                  <a:pt x="0" y="124968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A92BDBE-416B-FEC7-B762-5CE256E42E89}"/>
              </a:ext>
            </a:extLst>
          </p:cNvPr>
          <p:cNvSpPr/>
          <p:nvPr/>
        </p:nvSpPr>
        <p:spPr bwMode="auto">
          <a:xfrm>
            <a:off x="7904480" y="3831024"/>
            <a:ext cx="1117600" cy="507296"/>
          </a:xfrm>
          <a:custGeom>
            <a:avLst/>
            <a:gdLst>
              <a:gd name="connsiteX0" fmla="*/ 1117600 w 1117600"/>
              <a:gd name="connsiteY0" fmla="*/ 507296 h 507296"/>
              <a:gd name="connsiteX1" fmla="*/ 701040 w 1117600"/>
              <a:gd name="connsiteY1" fmla="*/ 29776 h 507296"/>
              <a:gd name="connsiteX2" fmla="*/ 0 w 1117600"/>
              <a:gd name="connsiteY2" fmla="*/ 90736 h 50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7600" h="507296">
                <a:moveTo>
                  <a:pt x="1117600" y="507296"/>
                </a:moveTo>
                <a:cubicBezTo>
                  <a:pt x="1002453" y="303249"/>
                  <a:pt x="887307" y="99203"/>
                  <a:pt x="701040" y="29776"/>
                </a:cubicBezTo>
                <a:cubicBezTo>
                  <a:pt x="514773" y="-39651"/>
                  <a:pt x="257386" y="25542"/>
                  <a:pt x="0" y="9073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2AF6AC7-C12D-213B-47C4-9365D65CD6C5}"/>
              </a:ext>
            </a:extLst>
          </p:cNvPr>
          <p:cNvSpPr/>
          <p:nvPr/>
        </p:nvSpPr>
        <p:spPr bwMode="auto">
          <a:xfrm>
            <a:off x="9011920" y="1652314"/>
            <a:ext cx="1188720" cy="1060406"/>
          </a:xfrm>
          <a:custGeom>
            <a:avLst/>
            <a:gdLst>
              <a:gd name="connsiteX0" fmla="*/ 1188720 w 1188720"/>
              <a:gd name="connsiteY0" fmla="*/ 13926 h 1060406"/>
              <a:gd name="connsiteX1" fmla="*/ 497840 w 1188720"/>
              <a:gd name="connsiteY1" fmla="*/ 146006 h 1060406"/>
              <a:gd name="connsiteX2" fmla="*/ 0 w 1188720"/>
              <a:gd name="connsiteY2" fmla="*/ 1060406 h 1060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8720" h="1060406">
                <a:moveTo>
                  <a:pt x="1188720" y="13926"/>
                </a:moveTo>
                <a:cubicBezTo>
                  <a:pt x="942340" y="-7241"/>
                  <a:pt x="695960" y="-28407"/>
                  <a:pt x="497840" y="146006"/>
                </a:cubicBezTo>
                <a:cubicBezTo>
                  <a:pt x="299720" y="320419"/>
                  <a:pt x="149860" y="690412"/>
                  <a:pt x="0" y="106040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6" name="Picture 2" descr="3IA Côte d'Azur (@3IAcotedazur) / X">
            <a:extLst>
              <a:ext uri="{FF2B5EF4-FFF2-40B4-BE49-F238E27FC236}">
                <a16:creationId xmlns:a16="http://schemas.microsoft.com/office/drawing/2014/main" id="{CA22FEDA-5E8B-232C-9C0D-FBF5C7DC5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133" y="6405578"/>
            <a:ext cx="453507" cy="45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16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76A940-EFF1-5883-10EC-2CC3CC15664C}"/>
              </a:ext>
            </a:extLst>
          </p:cNvPr>
          <p:cNvGrpSpPr/>
          <p:nvPr/>
        </p:nvGrpSpPr>
        <p:grpSpPr>
          <a:xfrm>
            <a:off x="784948" y="1041155"/>
            <a:ext cx="10622104" cy="5113554"/>
            <a:chOff x="-110215" y="547527"/>
            <a:chExt cx="12279167" cy="591127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D7BC026-350D-A1F6-525C-043B5D5BC0CA}"/>
                </a:ext>
              </a:extLst>
            </p:cNvPr>
            <p:cNvSpPr/>
            <p:nvPr/>
          </p:nvSpPr>
          <p:spPr>
            <a:xfrm>
              <a:off x="8065948" y="2451165"/>
              <a:ext cx="1768605" cy="1186245"/>
            </a:xfrm>
            <a:prstGeom prst="roundRect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Cosine</a:t>
              </a:r>
            </a:p>
            <a:p>
              <a:pPr algn="ctr"/>
              <a:r>
                <a:rPr lang="en-US" dirty="0"/>
                <a:t>Similarity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97CFACB-0A93-690F-CCAE-E4CEF275053A}"/>
                </a:ext>
              </a:extLst>
            </p:cNvPr>
            <p:cNvGrpSpPr/>
            <p:nvPr/>
          </p:nvGrpSpPr>
          <p:grpSpPr>
            <a:xfrm>
              <a:off x="8275633" y="4575992"/>
              <a:ext cx="1349235" cy="646332"/>
              <a:chOff x="5438782" y="1585428"/>
              <a:chExt cx="1349235" cy="64633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7991EBDD-624F-6EC6-C44B-1CD3EE12A0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38782" y="1585429"/>
                <a:ext cx="646331" cy="646331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10030F-346A-6EA3-6715-63AA8E8695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41686" y="1585428"/>
                <a:ext cx="646331" cy="646331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2887C5-ADA2-14CF-8945-96A76053A5BE}"/>
                </a:ext>
              </a:extLst>
            </p:cNvPr>
            <p:cNvSpPr txBox="1"/>
            <p:nvPr/>
          </p:nvSpPr>
          <p:spPr>
            <a:xfrm>
              <a:off x="8120405" y="5251974"/>
              <a:ext cx="1659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Bradley Hand ITC" panose="03070402050302030203" pitchFamily="66" charset="0"/>
                </a:rPr>
                <a:t>Vector Embeddings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1ECC14A-C0FB-3E83-F8DD-416624B7E7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3369" y="4899157"/>
              <a:ext cx="525890" cy="1768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3F8D295-52B9-8CAC-F367-D9DFBA20303B}"/>
                </a:ext>
              </a:extLst>
            </p:cNvPr>
            <p:cNvSpPr/>
            <p:nvPr/>
          </p:nvSpPr>
          <p:spPr>
            <a:xfrm>
              <a:off x="5743283" y="834164"/>
              <a:ext cx="1768605" cy="1186245"/>
            </a:xfrm>
            <a:prstGeom prst="roundRect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Sentence Transformer</a:t>
              </a:r>
            </a:p>
            <a:p>
              <a:pPr algn="ctr"/>
              <a:r>
                <a:rPr lang="en-US" sz="1600" dirty="0"/>
                <a:t>(e.g., </a:t>
              </a:r>
              <a:r>
                <a:rPr lang="en-US" sz="1600" dirty="0" err="1"/>
                <a:t>MiniLM</a:t>
              </a:r>
              <a:r>
                <a:rPr lang="en-US" sz="1600" dirty="0"/>
                <a:t>)</a:t>
              </a:r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5595E05-FFED-2A55-3D39-FB72B5E96DD6}"/>
                </a:ext>
              </a:extLst>
            </p:cNvPr>
            <p:cNvCxnSpPr>
              <a:cxnSpLocks/>
            </p:cNvCxnSpPr>
            <p:nvPr/>
          </p:nvCxnSpPr>
          <p:spPr>
            <a:xfrm>
              <a:off x="2136141" y="1411531"/>
              <a:ext cx="3513118" cy="2499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3767643-E8BF-3A2F-8EE7-CD7CA7066C6C}"/>
                </a:ext>
              </a:extLst>
            </p:cNvPr>
            <p:cNvGrpSpPr/>
            <p:nvPr/>
          </p:nvGrpSpPr>
          <p:grpSpPr>
            <a:xfrm>
              <a:off x="8275633" y="1313715"/>
              <a:ext cx="1349235" cy="195633"/>
              <a:chOff x="5438782" y="1585429"/>
              <a:chExt cx="1349235" cy="195633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EA5D88A4-DBDF-AA3E-DE4C-0253DE37F2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69732"/>
              <a:stretch/>
            </p:blipFill>
            <p:spPr>
              <a:xfrm>
                <a:off x="5438782" y="1585430"/>
                <a:ext cx="646331" cy="195632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381FBC8B-A55F-E2B0-65FA-0BB7FD662A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69732"/>
              <a:stretch/>
            </p:blipFill>
            <p:spPr>
              <a:xfrm>
                <a:off x="6141686" y="1585429"/>
                <a:ext cx="646331" cy="195632"/>
              </a:xfrm>
              <a:prstGeom prst="rect">
                <a:avLst/>
              </a:prstGeom>
            </p:spPr>
          </p:pic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97F56A4-F5E2-A61D-7B6E-AEB93F2FA60A}"/>
                </a:ext>
              </a:extLst>
            </p:cNvPr>
            <p:cNvSpPr txBox="1"/>
            <p:nvPr/>
          </p:nvSpPr>
          <p:spPr>
            <a:xfrm>
              <a:off x="8120405" y="547527"/>
              <a:ext cx="1659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Bradley Hand ITC" panose="03070402050302030203" pitchFamily="66" charset="0"/>
                </a:rPr>
                <a:t>Vector Embedding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3EE5F2D-6EB5-72DC-24AF-8B69201CEE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5912" y="1420864"/>
              <a:ext cx="514493" cy="175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B272302-95EA-1E7E-D7C0-993A4819E5C9}"/>
                </a:ext>
              </a:extLst>
            </p:cNvPr>
            <p:cNvCxnSpPr>
              <a:cxnSpLocks/>
            </p:cNvCxnSpPr>
            <p:nvPr/>
          </p:nvCxnSpPr>
          <p:spPr>
            <a:xfrm>
              <a:off x="8921964" y="1575021"/>
              <a:ext cx="0" cy="75143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AB88E6B-F9D2-3E22-164E-B90499AD16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1964" y="3735380"/>
              <a:ext cx="5392" cy="75577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EDA442-7A9A-EEE2-1F84-63275DCF2B15}"/>
                </a:ext>
              </a:extLst>
            </p:cNvPr>
            <p:cNvSpPr txBox="1"/>
            <p:nvPr/>
          </p:nvSpPr>
          <p:spPr>
            <a:xfrm>
              <a:off x="10509262" y="3790103"/>
              <a:ext cx="1659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Bradley Hand ITC" panose="03070402050302030203" pitchFamily="66" charset="0"/>
                </a:rPr>
                <a:t>Likely useful chunks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C2A518F-413E-2BCC-8FA7-D4D0D9847BF0}"/>
                </a:ext>
              </a:extLst>
            </p:cNvPr>
            <p:cNvCxnSpPr>
              <a:cxnSpLocks/>
            </p:cNvCxnSpPr>
            <p:nvPr/>
          </p:nvCxnSpPr>
          <p:spPr>
            <a:xfrm>
              <a:off x="9944393" y="3044288"/>
              <a:ext cx="65314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B006B04-074C-CD05-57E6-0812DED91F4F}"/>
                </a:ext>
              </a:extLst>
            </p:cNvPr>
            <p:cNvSpPr txBox="1"/>
            <p:nvPr/>
          </p:nvSpPr>
          <p:spPr>
            <a:xfrm>
              <a:off x="-110215" y="5711643"/>
              <a:ext cx="2956061" cy="747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Bradley Hand ITC" panose="03070402050302030203" pitchFamily="66" charset="0"/>
                </a:rPr>
                <a:t>Course handouts, lecture notes, textbooks, (videos)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37A0E76-EAFB-743E-A73E-ADA8C8E27D00}"/>
                </a:ext>
              </a:extLst>
            </p:cNvPr>
            <p:cNvGrpSpPr/>
            <p:nvPr/>
          </p:nvGrpSpPr>
          <p:grpSpPr>
            <a:xfrm>
              <a:off x="135015" y="3903331"/>
              <a:ext cx="2435290" cy="1726162"/>
              <a:chOff x="111966" y="4599993"/>
              <a:chExt cx="2435290" cy="1726162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6317A481-921D-78D8-E782-3A8C3F7B2D33}"/>
                  </a:ext>
                </a:extLst>
              </p:cNvPr>
              <p:cNvSpPr/>
              <p:nvPr/>
            </p:nvSpPr>
            <p:spPr>
              <a:xfrm>
                <a:off x="111966" y="4599993"/>
                <a:ext cx="2435290" cy="1726162"/>
              </a:xfrm>
              <a:prstGeom prst="roundRect">
                <a:avLst/>
              </a:prstGeom>
              <a:ln w="571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BAD3ECC6-F84D-5B83-EDB9-80AE797F76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640" y="4724400"/>
                <a:ext cx="709127" cy="709127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88896401-ADC9-A7D4-A471-4565E8628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6561" y="5508466"/>
                <a:ext cx="709128" cy="709128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591C0170-5C84-BD31-8A1B-10F8E8827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2140" y="4724400"/>
                <a:ext cx="709128" cy="709128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336E8BE1-D638-0112-EB6D-08CCD9941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770" y="5497287"/>
                <a:ext cx="709127" cy="709127"/>
              </a:xfrm>
              <a:prstGeom prst="rect">
                <a:avLst/>
              </a:prstGeom>
            </p:spPr>
          </p:pic>
        </p:grp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B1459A8C-88AC-7496-05C3-FAB5A1844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41687" y="4399572"/>
              <a:ext cx="1034536" cy="1034536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580F2CB-B30C-0379-9F92-58FAF3B3E24D}"/>
                </a:ext>
              </a:extLst>
            </p:cNvPr>
            <p:cNvSpPr txBox="1"/>
            <p:nvPr/>
          </p:nvSpPr>
          <p:spPr>
            <a:xfrm>
              <a:off x="3657524" y="5438892"/>
              <a:ext cx="1659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Bradley Hand ITC" panose="03070402050302030203" pitchFamily="66" charset="0"/>
                </a:rPr>
                <a:t>Document chunks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FBC34C6-74F9-5CFD-0493-478F9737065A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>
              <a:off x="2749414" y="4916840"/>
              <a:ext cx="119227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634194C9-CAEC-38BE-D861-EE82A7E85BB0}"/>
                </a:ext>
              </a:extLst>
            </p:cNvPr>
            <p:cNvSpPr/>
            <p:nvPr/>
          </p:nvSpPr>
          <p:spPr>
            <a:xfrm>
              <a:off x="5743283" y="4323718"/>
              <a:ext cx="1768605" cy="1186245"/>
            </a:xfrm>
            <a:prstGeom prst="roundRect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Sentence Transformer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1693A0E-67E5-58F5-3F74-E5F652014E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0213" y="4916840"/>
              <a:ext cx="525890" cy="1768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172787C7-1739-366F-7421-B6954F112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707376" y="2416271"/>
              <a:ext cx="1263463" cy="1256031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692B34-D572-0925-88BB-947D09459CBF}"/>
                </a:ext>
              </a:extLst>
            </p:cNvPr>
            <p:cNvGrpSpPr/>
            <p:nvPr/>
          </p:nvGrpSpPr>
          <p:grpSpPr>
            <a:xfrm>
              <a:off x="515332" y="565033"/>
              <a:ext cx="1674655" cy="1304646"/>
              <a:chOff x="1547097" y="1543560"/>
              <a:chExt cx="1674655" cy="130464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E1663B-A47B-8556-CA41-F4590008D79C}"/>
                  </a:ext>
                </a:extLst>
              </p:cNvPr>
              <p:cNvSpPr txBox="1"/>
              <p:nvPr/>
            </p:nvSpPr>
            <p:spPr>
              <a:xfrm>
                <a:off x="1547097" y="1543560"/>
                <a:ext cx="1674655" cy="426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Bradley Hand ITC" panose="03070402050302030203" pitchFamily="66" charset="0"/>
                  </a:rPr>
                  <a:t>User Prompt</a:t>
                </a: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E0BC7BD-6AD7-2790-E276-18EA8D7FEB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85822" y="1839184"/>
                <a:ext cx="1314789" cy="1009022"/>
              </a:xfrm>
              <a:prstGeom prst="rect">
                <a:avLst/>
              </a:prstGeom>
            </p:spPr>
          </p:pic>
        </p:grpSp>
      </p:grpSp>
      <p:sp>
        <p:nvSpPr>
          <p:cNvPr id="33" name="Title 32">
            <a:extLst>
              <a:ext uri="{FF2B5EF4-FFF2-40B4-BE49-F238E27FC236}">
                <a16:creationId xmlns:a16="http://schemas.microsoft.com/office/drawing/2014/main" id="{63927D4D-129F-959D-FC5F-4AC75AC1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RAG: Cosine Similarity</a:t>
            </a:r>
          </a:p>
        </p:txBody>
      </p:sp>
      <p:pic>
        <p:nvPicPr>
          <p:cNvPr id="1026" name="Picture 2" descr="Cosine distance and cosine similarity | by Milana Shkhanukova | Medium">
            <a:extLst>
              <a:ext uri="{FF2B5EF4-FFF2-40B4-BE49-F238E27FC236}">
                <a16:creationId xmlns:a16="http://schemas.microsoft.com/office/drawing/2014/main" id="{81208C29-5DE1-CE61-4DE9-DD1746AEF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01" y="2584036"/>
            <a:ext cx="3013030" cy="124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098D566-9270-8408-BC52-349FF53D5A08}"/>
              </a:ext>
            </a:extLst>
          </p:cNvPr>
          <p:cNvSpPr/>
          <p:nvPr/>
        </p:nvSpPr>
        <p:spPr bwMode="auto">
          <a:xfrm>
            <a:off x="4298446" y="2535292"/>
            <a:ext cx="3083740" cy="1345508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0936FF-AD6D-EDB8-51CC-A9C5A84F69C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362825" y="2657713"/>
            <a:ext cx="494920" cy="24410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9F0074-1AA0-B012-9D0F-8FB77714F34B}"/>
              </a:ext>
            </a:extLst>
          </p:cNvPr>
          <p:cNvCxnSpPr>
            <a:cxnSpLocks/>
          </p:cNvCxnSpPr>
          <p:nvPr/>
        </p:nvCxnSpPr>
        <p:spPr bwMode="auto">
          <a:xfrm flipH="1">
            <a:off x="7378454" y="3510256"/>
            <a:ext cx="443936" cy="2038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CC5C083-A3D0-3BC5-3EDC-2D30196506D3}"/>
              </a:ext>
            </a:extLst>
          </p:cNvPr>
          <p:cNvSpPr txBox="1"/>
          <p:nvPr/>
        </p:nvSpPr>
        <p:spPr>
          <a:xfrm>
            <a:off x="1446082" y="3046686"/>
            <a:ext cx="205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Break long documents into chunks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A308B9-551B-D362-3B1C-E401C161AC1C}"/>
              </a:ext>
            </a:extLst>
          </p:cNvPr>
          <p:cNvSpPr txBox="1"/>
          <p:nvPr/>
        </p:nvSpPr>
        <p:spPr>
          <a:xfrm>
            <a:off x="9663037" y="1221766"/>
            <a:ext cx="2052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Transform user’s prompt and chunks into vector representations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4951D5-9471-1DB2-BAD2-D42048D9D3B4}"/>
              </a:ext>
            </a:extLst>
          </p:cNvPr>
          <p:cNvSpPr txBox="1"/>
          <p:nvPr/>
        </p:nvSpPr>
        <p:spPr>
          <a:xfrm>
            <a:off x="9803357" y="5185212"/>
            <a:ext cx="205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 Filter useful chunks (e.g., similarity threshold)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9E8A0EE-B186-E882-1C1C-A32A5112B4B5}"/>
              </a:ext>
            </a:extLst>
          </p:cNvPr>
          <p:cNvSpPr/>
          <p:nvPr/>
        </p:nvSpPr>
        <p:spPr bwMode="auto">
          <a:xfrm>
            <a:off x="3098800" y="3515360"/>
            <a:ext cx="589280" cy="1148080"/>
          </a:xfrm>
          <a:custGeom>
            <a:avLst/>
            <a:gdLst>
              <a:gd name="connsiteX0" fmla="*/ 0 w 589280"/>
              <a:gd name="connsiteY0" fmla="*/ 0 h 1148080"/>
              <a:gd name="connsiteX1" fmla="*/ 436880 w 589280"/>
              <a:gd name="connsiteY1" fmla="*/ 365760 h 1148080"/>
              <a:gd name="connsiteX2" fmla="*/ 589280 w 589280"/>
              <a:gd name="connsiteY2" fmla="*/ 1148080 h 114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280" h="1148080">
                <a:moveTo>
                  <a:pt x="0" y="0"/>
                </a:moveTo>
                <a:cubicBezTo>
                  <a:pt x="169333" y="87206"/>
                  <a:pt x="338667" y="174413"/>
                  <a:pt x="436880" y="365760"/>
                </a:cubicBezTo>
                <a:cubicBezTo>
                  <a:pt x="535093" y="557107"/>
                  <a:pt x="562186" y="852593"/>
                  <a:pt x="589280" y="114808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F2E0A79-F49D-9F70-61FE-3236277D7A45}"/>
              </a:ext>
            </a:extLst>
          </p:cNvPr>
          <p:cNvSpPr/>
          <p:nvPr/>
        </p:nvSpPr>
        <p:spPr bwMode="auto">
          <a:xfrm>
            <a:off x="9357360" y="1706880"/>
            <a:ext cx="365760" cy="0"/>
          </a:xfrm>
          <a:custGeom>
            <a:avLst/>
            <a:gdLst>
              <a:gd name="connsiteX0" fmla="*/ 365760 w 365760"/>
              <a:gd name="connsiteY0" fmla="*/ 0 h 0"/>
              <a:gd name="connsiteX1" fmla="*/ 0 w 36576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760">
                <a:moveTo>
                  <a:pt x="365760" y="0"/>
                </a:move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1A13341-BC72-6EFA-82BD-FF8E7818313E}"/>
              </a:ext>
            </a:extLst>
          </p:cNvPr>
          <p:cNvSpPr/>
          <p:nvPr/>
        </p:nvSpPr>
        <p:spPr bwMode="auto">
          <a:xfrm>
            <a:off x="9296400" y="1706880"/>
            <a:ext cx="388620" cy="2788920"/>
          </a:xfrm>
          <a:custGeom>
            <a:avLst/>
            <a:gdLst>
              <a:gd name="connsiteX0" fmla="*/ 388620 w 388620"/>
              <a:gd name="connsiteY0" fmla="*/ 0 h 2788920"/>
              <a:gd name="connsiteX1" fmla="*/ 312420 w 388620"/>
              <a:gd name="connsiteY1" fmla="*/ 1927860 h 2788920"/>
              <a:gd name="connsiteX2" fmla="*/ 0 w 388620"/>
              <a:gd name="connsiteY2" fmla="*/ 2788920 h 278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620" h="2788920">
                <a:moveTo>
                  <a:pt x="388620" y="0"/>
                </a:moveTo>
                <a:cubicBezTo>
                  <a:pt x="382905" y="731520"/>
                  <a:pt x="377190" y="1463040"/>
                  <a:pt x="312420" y="1927860"/>
                </a:cubicBezTo>
                <a:cubicBezTo>
                  <a:pt x="247650" y="2392680"/>
                  <a:pt x="123825" y="2590800"/>
                  <a:pt x="0" y="278892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960B7AB-841E-EBAD-C49C-90BABC323954}"/>
              </a:ext>
            </a:extLst>
          </p:cNvPr>
          <p:cNvSpPr/>
          <p:nvPr/>
        </p:nvSpPr>
        <p:spPr bwMode="auto">
          <a:xfrm>
            <a:off x="9707755" y="3429000"/>
            <a:ext cx="297305" cy="1920240"/>
          </a:xfrm>
          <a:custGeom>
            <a:avLst/>
            <a:gdLst>
              <a:gd name="connsiteX0" fmla="*/ 297305 w 297305"/>
              <a:gd name="connsiteY0" fmla="*/ 1920240 h 1920240"/>
              <a:gd name="connsiteX1" fmla="*/ 125 w 297305"/>
              <a:gd name="connsiteY1" fmla="*/ 1546860 h 1920240"/>
              <a:gd name="connsiteX2" fmla="*/ 259205 w 297305"/>
              <a:gd name="connsiteY2" fmla="*/ 982980 h 1920240"/>
              <a:gd name="connsiteX3" fmla="*/ 167765 w 297305"/>
              <a:gd name="connsiteY3" fmla="*/ 0 h 192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305" h="1920240">
                <a:moveTo>
                  <a:pt x="297305" y="1920240"/>
                </a:moveTo>
                <a:cubicBezTo>
                  <a:pt x="151890" y="1811655"/>
                  <a:pt x="6475" y="1703070"/>
                  <a:pt x="125" y="1546860"/>
                </a:cubicBezTo>
                <a:cubicBezTo>
                  <a:pt x="-6225" y="1390650"/>
                  <a:pt x="231265" y="1240790"/>
                  <a:pt x="259205" y="982980"/>
                </a:cubicBezTo>
                <a:cubicBezTo>
                  <a:pt x="287145" y="725170"/>
                  <a:pt x="175385" y="163830"/>
                  <a:pt x="167765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" name="Picture 2" descr="3IA Côte d'Azur (@3IAcotedazur) / X">
            <a:extLst>
              <a:ext uri="{FF2B5EF4-FFF2-40B4-BE49-F238E27FC236}">
                <a16:creationId xmlns:a16="http://schemas.microsoft.com/office/drawing/2014/main" id="{F9F5D49E-C89A-08DD-4246-07565E391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133" y="6405578"/>
            <a:ext cx="453507" cy="45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4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B56FBBB-74A7-1927-746C-081F59E8E4C8}"/>
              </a:ext>
            </a:extLst>
          </p:cNvPr>
          <p:cNvGrpSpPr/>
          <p:nvPr/>
        </p:nvGrpSpPr>
        <p:grpSpPr>
          <a:xfrm>
            <a:off x="2529139" y="1144490"/>
            <a:ext cx="7133722" cy="5086018"/>
            <a:chOff x="2003284" y="530106"/>
            <a:chExt cx="8025681" cy="572194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DD63B6D-F43C-E181-A0A9-7CBE746946B0}"/>
                </a:ext>
              </a:extLst>
            </p:cNvPr>
            <p:cNvSpPr/>
            <p:nvPr/>
          </p:nvSpPr>
          <p:spPr>
            <a:xfrm>
              <a:off x="5197815" y="2486327"/>
              <a:ext cx="1805424" cy="1182200"/>
            </a:xfrm>
            <a:prstGeom prst="roundRect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Cross Encoder</a:t>
              </a:r>
            </a:p>
            <a:p>
              <a:pPr algn="ctr"/>
              <a:r>
                <a:rPr lang="en-US" sz="1600" dirty="0"/>
                <a:t>(e.g., MS MARCO)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6879714-A53B-3BD1-FC92-23F6103FD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1443" y="4164919"/>
              <a:ext cx="1305414" cy="129773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1B4EFC-28D3-0E30-E5E8-1C32D725B848}"/>
                </a:ext>
              </a:extLst>
            </p:cNvPr>
            <p:cNvSpPr txBox="1"/>
            <p:nvPr/>
          </p:nvSpPr>
          <p:spPr>
            <a:xfrm>
              <a:off x="2003284" y="5524905"/>
              <a:ext cx="2321729" cy="727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Bradley Hand ITC" panose="03070402050302030203" pitchFamily="66" charset="0"/>
                </a:rPr>
                <a:t>Selected with cosine similarity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5157D680-3BED-3B42-9F84-FF0F302BF383}"/>
                </a:ext>
              </a:extLst>
            </p:cNvPr>
            <p:cNvCxnSpPr>
              <a:cxnSpLocks/>
            </p:cNvCxnSpPr>
            <p:nvPr/>
          </p:nvCxnSpPr>
          <p:spPr>
            <a:xfrm>
              <a:off x="4120854" y="1362206"/>
              <a:ext cx="2042160" cy="985520"/>
            </a:xfrm>
            <a:prstGeom prst="bentConnector3">
              <a:avLst>
                <a:gd name="adj1" fmla="val 100248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5B9E0285-D32E-B368-7EEE-E56C08E0C4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4732" y="3807128"/>
              <a:ext cx="2042160" cy="985520"/>
            </a:xfrm>
            <a:prstGeom prst="bentConnector3">
              <a:avLst>
                <a:gd name="adj1" fmla="val 100248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57F7AA-3252-A494-35D7-681DFF7400E6}"/>
                </a:ext>
              </a:extLst>
            </p:cNvPr>
            <p:cNvSpPr txBox="1"/>
            <p:nvPr/>
          </p:nvSpPr>
          <p:spPr>
            <a:xfrm>
              <a:off x="8369275" y="3729976"/>
              <a:ext cx="1659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Bradley Hand ITC" panose="03070402050302030203" pitchFamily="66" charset="0"/>
                </a:rPr>
                <a:t>Ranked chunks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DF8521E-BA23-D7C3-60BF-C802DB306163}"/>
                </a:ext>
              </a:extLst>
            </p:cNvPr>
            <p:cNvCxnSpPr>
              <a:cxnSpLocks/>
            </p:cNvCxnSpPr>
            <p:nvPr/>
          </p:nvCxnSpPr>
          <p:spPr>
            <a:xfrm>
              <a:off x="7178371" y="3071787"/>
              <a:ext cx="138896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06B6C8F-4316-2655-DCD8-2961BC7D1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76825" y="2347726"/>
              <a:ext cx="1244589" cy="1317800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05B5185-5410-4225-B94B-15792FBFD7C1}"/>
                </a:ext>
              </a:extLst>
            </p:cNvPr>
            <p:cNvGrpSpPr/>
            <p:nvPr/>
          </p:nvGrpSpPr>
          <p:grpSpPr>
            <a:xfrm>
              <a:off x="2383808" y="530106"/>
              <a:ext cx="1664169" cy="1324860"/>
              <a:chOff x="1562875" y="1523346"/>
              <a:chExt cx="1664169" cy="132486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129581-37F4-630D-0F3B-470681C0D86A}"/>
                  </a:ext>
                </a:extLst>
              </p:cNvPr>
              <p:cNvSpPr txBox="1"/>
              <p:nvPr/>
            </p:nvSpPr>
            <p:spPr>
              <a:xfrm>
                <a:off x="1562875" y="1523346"/>
                <a:ext cx="1664169" cy="415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Bradley Hand ITC" panose="03070402050302030203" pitchFamily="66" charset="0"/>
                  </a:rPr>
                  <a:t>User Prompt</a:t>
                </a:r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B25E86F-6529-08AB-08E5-CB888F8F0E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5822" y="1839184"/>
                <a:ext cx="1314789" cy="1009022"/>
              </a:xfrm>
              <a:prstGeom prst="rect">
                <a:avLst/>
              </a:prstGeom>
            </p:spPr>
          </p:pic>
        </p:grp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AC41D8C4-A9B4-6D92-5083-6BE852E1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RAG: Cross Encoding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8F26E2-41D2-5E2B-21A5-FF243AB5AB88}"/>
              </a:ext>
            </a:extLst>
          </p:cNvPr>
          <p:cNvSpPr/>
          <p:nvPr/>
        </p:nvSpPr>
        <p:spPr bwMode="auto">
          <a:xfrm>
            <a:off x="2401023" y="3161591"/>
            <a:ext cx="2054726" cy="498773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BERT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B2F1FF-C8B4-1403-5C3E-D9086F261068}"/>
              </a:ext>
            </a:extLst>
          </p:cNvPr>
          <p:cNvSpPr/>
          <p:nvPr/>
        </p:nvSpPr>
        <p:spPr bwMode="auto">
          <a:xfrm>
            <a:off x="2386090" y="3779520"/>
            <a:ext cx="1012430" cy="27017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Sentence 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63DE04-4063-787B-9AC4-6660751CC3AB}"/>
              </a:ext>
            </a:extLst>
          </p:cNvPr>
          <p:cNvSpPr/>
          <p:nvPr/>
        </p:nvSpPr>
        <p:spPr bwMode="auto">
          <a:xfrm>
            <a:off x="3428386" y="3779520"/>
            <a:ext cx="1012430" cy="27017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Sentence 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7E01A5-9D90-48DF-AA9E-FC422BD17A8B}"/>
              </a:ext>
            </a:extLst>
          </p:cNvPr>
          <p:cNvSpPr/>
          <p:nvPr/>
        </p:nvSpPr>
        <p:spPr bwMode="auto">
          <a:xfrm>
            <a:off x="2922171" y="2740891"/>
            <a:ext cx="1012430" cy="27017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Classifier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4418BC-BB37-5992-7421-4F7486F51F45}"/>
              </a:ext>
            </a:extLst>
          </p:cNvPr>
          <p:cNvCxnSpPr>
            <a:stCxn id="3" idx="0"/>
          </p:cNvCxnSpPr>
          <p:nvPr/>
        </p:nvCxnSpPr>
        <p:spPr bwMode="auto">
          <a:xfrm flipV="1">
            <a:off x="2892305" y="3660364"/>
            <a:ext cx="0" cy="1191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3EB8E7-AEEF-1237-F8D6-DC8E835167E9}"/>
              </a:ext>
            </a:extLst>
          </p:cNvPr>
          <p:cNvCxnSpPr>
            <a:cxnSpLocks/>
            <a:stCxn id="4" idx="0"/>
          </p:cNvCxnSpPr>
          <p:nvPr/>
        </p:nvCxnSpPr>
        <p:spPr bwMode="auto">
          <a:xfrm flipV="1">
            <a:off x="3934601" y="3660364"/>
            <a:ext cx="0" cy="1191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114A67-9913-68B1-3491-32473306FA2A}"/>
              </a:ext>
            </a:extLst>
          </p:cNvPr>
          <p:cNvCxnSpPr>
            <a:cxnSpLocks/>
            <a:stCxn id="2" idx="0"/>
            <a:endCxn id="10" idx="2"/>
          </p:cNvCxnSpPr>
          <p:nvPr/>
        </p:nvCxnSpPr>
        <p:spPr bwMode="auto">
          <a:xfrm flipV="1">
            <a:off x="3428386" y="3011062"/>
            <a:ext cx="0" cy="1505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6C5C6F-32EC-AD9A-8083-BC0F209752B9}"/>
              </a:ext>
            </a:extLst>
          </p:cNvPr>
          <p:cNvCxnSpPr>
            <a:cxnSpLocks/>
          </p:cNvCxnSpPr>
          <p:nvPr/>
        </p:nvCxnSpPr>
        <p:spPr bwMode="auto">
          <a:xfrm flipV="1">
            <a:off x="3428386" y="2590362"/>
            <a:ext cx="0" cy="1505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7F249DF-5E83-FC9F-6714-8B965714B582}"/>
              </a:ext>
            </a:extLst>
          </p:cNvPr>
          <p:cNvSpPr txBox="1"/>
          <p:nvPr/>
        </p:nvSpPr>
        <p:spPr>
          <a:xfrm>
            <a:off x="3167172" y="2345883"/>
            <a:ext cx="52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score</a:t>
            </a:r>
            <a:endParaRPr lang="en-US" sz="12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4CB7FC7-5C79-37A5-E895-CC5DBC3AD91A}"/>
              </a:ext>
            </a:extLst>
          </p:cNvPr>
          <p:cNvSpPr/>
          <p:nvPr/>
        </p:nvSpPr>
        <p:spPr bwMode="auto">
          <a:xfrm>
            <a:off x="2233713" y="2407920"/>
            <a:ext cx="2450047" cy="1749448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3B10CEC-F156-3AFC-D2B1-8E5A47F9D4D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40284" y="2826813"/>
            <a:ext cx="494920" cy="24410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188AE7-C1FA-F639-0AE4-7DA6A12CECE8}"/>
              </a:ext>
            </a:extLst>
          </p:cNvPr>
          <p:cNvCxnSpPr>
            <a:cxnSpLocks/>
          </p:cNvCxnSpPr>
          <p:nvPr/>
        </p:nvCxnSpPr>
        <p:spPr bwMode="auto">
          <a:xfrm flipH="1">
            <a:off x="4855913" y="3679356"/>
            <a:ext cx="443936" cy="2038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841CE13-5271-68FC-A80B-CA515CE5F484}"/>
              </a:ext>
            </a:extLst>
          </p:cNvPr>
          <p:cNvSpPr txBox="1"/>
          <p:nvPr/>
        </p:nvSpPr>
        <p:spPr>
          <a:xfrm>
            <a:off x="327359" y="2742932"/>
            <a:ext cx="1636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Pre-trained model for context classification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69CECB-9DF2-9C5D-CE51-D060451915D9}"/>
              </a:ext>
            </a:extLst>
          </p:cNvPr>
          <p:cNvSpPr txBox="1"/>
          <p:nvPr/>
        </p:nvSpPr>
        <p:spPr>
          <a:xfrm>
            <a:off x="6925897" y="2397250"/>
            <a:ext cx="1544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Rank and filter only top-k text chunks</a:t>
            </a:r>
          </a:p>
        </p:txBody>
      </p:sp>
      <p:pic>
        <p:nvPicPr>
          <p:cNvPr id="11" name="Picture 2" descr="3IA Côte d'Azur (@3IAcotedazur) / X">
            <a:extLst>
              <a:ext uri="{FF2B5EF4-FFF2-40B4-BE49-F238E27FC236}">
                <a16:creationId xmlns:a16="http://schemas.microsoft.com/office/drawing/2014/main" id="{2ADF8508-770A-F05F-4B73-6E410123C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133" y="6405578"/>
            <a:ext cx="453507" cy="45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20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0F44D1-BACD-072A-10D0-1B120A8FE319}"/>
              </a:ext>
            </a:extLst>
          </p:cNvPr>
          <p:cNvGrpSpPr/>
          <p:nvPr/>
        </p:nvGrpSpPr>
        <p:grpSpPr>
          <a:xfrm>
            <a:off x="1973743" y="998064"/>
            <a:ext cx="8244514" cy="5308900"/>
            <a:chOff x="2219202" y="848773"/>
            <a:chExt cx="8244514" cy="53089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C13F576-B0B4-0127-4DEA-FB79B6C52023}"/>
                </a:ext>
              </a:extLst>
            </p:cNvPr>
            <p:cNvGrpSpPr/>
            <p:nvPr/>
          </p:nvGrpSpPr>
          <p:grpSpPr>
            <a:xfrm>
              <a:off x="2219202" y="4472022"/>
              <a:ext cx="1659690" cy="1685651"/>
              <a:chOff x="1220640" y="4545727"/>
              <a:chExt cx="1659690" cy="168565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D910488-C464-9ED4-676E-1B60A626AB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04803" y="4545727"/>
                <a:ext cx="1034536" cy="1034536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1A71FB-5BE4-9CC5-FEC7-AC12CDC623A6}"/>
                  </a:ext>
                </a:extLst>
              </p:cNvPr>
              <p:cNvSpPr txBox="1"/>
              <p:nvPr/>
            </p:nvSpPr>
            <p:spPr>
              <a:xfrm>
                <a:off x="1220640" y="5585047"/>
                <a:ext cx="16596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Bradley Hand ITC" panose="03070402050302030203" pitchFamily="66" charset="0"/>
                  </a:rPr>
                  <a:t>Top-k ranked chunks</a:t>
                </a: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AFD843D-78D3-D0A1-9A4F-F92CF829DA1F}"/>
                </a:ext>
              </a:extLst>
            </p:cNvPr>
            <p:cNvSpPr/>
            <p:nvPr/>
          </p:nvSpPr>
          <p:spPr>
            <a:xfrm>
              <a:off x="5325783" y="2653241"/>
              <a:ext cx="1805424" cy="1182200"/>
            </a:xfrm>
            <a:prstGeom prst="roundRect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Large Language</a:t>
              </a:r>
              <a:br>
                <a:rPr lang="en-US" dirty="0"/>
              </a:br>
              <a:r>
                <a:rPr lang="en-US" dirty="0"/>
                <a:t>Model</a:t>
              </a:r>
            </a:p>
            <a:p>
              <a:pPr algn="ctr"/>
              <a:r>
                <a:rPr lang="en-US" sz="1200" dirty="0"/>
                <a:t>(e.g., LLaMA2, </a:t>
              </a:r>
              <a:r>
                <a:rPr lang="en-US" sz="1200" dirty="0" err="1"/>
                <a:t>Mixtral</a:t>
              </a:r>
              <a:r>
                <a:rPr lang="en-US" sz="1200" dirty="0"/>
                <a:t>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82FEF3-DBAA-6AA2-C4C9-40E88C4B79A2}"/>
                </a:ext>
              </a:extLst>
            </p:cNvPr>
            <p:cNvGrpSpPr/>
            <p:nvPr/>
          </p:nvGrpSpPr>
          <p:grpSpPr>
            <a:xfrm>
              <a:off x="8701506" y="2222810"/>
              <a:ext cx="1762210" cy="2138258"/>
              <a:chOff x="7650866" y="2407469"/>
              <a:chExt cx="1762210" cy="2138258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0823CC28-5D4F-0ADF-3369-B8FE11A04F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0866" y="2783517"/>
                <a:ext cx="1762210" cy="176221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2A3C9-101E-B033-A949-396F7DD93411}"/>
                  </a:ext>
                </a:extLst>
              </p:cNvPr>
              <p:cNvSpPr txBox="1"/>
              <p:nvPr/>
            </p:nvSpPr>
            <p:spPr>
              <a:xfrm>
                <a:off x="7702126" y="2407469"/>
                <a:ext cx="16596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Bradley Hand ITC" panose="03070402050302030203" pitchFamily="66" charset="0"/>
                  </a:rPr>
                  <a:t>Answer</a:t>
                </a:r>
              </a:p>
            </p:txBody>
          </p:sp>
        </p:grp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EE22FBC4-4B3A-F717-860F-1870BA2AE5A4}"/>
                </a:ext>
              </a:extLst>
            </p:cNvPr>
            <p:cNvCxnSpPr>
              <a:cxnSpLocks/>
            </p:cNvCxnSpPr>
            <p:nvPr/>
          </p:nvCxnSpPr>
          <p:spPr>
            <a:xfrm>
              <a:off x="4163017" y="1555014"/>
              <a:ext cx="2042160" cy="985520"/>
            </a:xfrm>
            <a:prstGeom prst="bentConnector3">
              <a:avLst>
                <a:gd name="adj1" fmla="val 100248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DC86AFF3-6F7F-7F17-3097-AB8032669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6895" y="3999936"/>
              <a:ext cx="2042160" cy="985520"/>
            </a:xfrm>
            <a:prstGeom prst="bentConnector3">
              <a:avLst>
                <a:gd name="adj1" fmla="val 100248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C75E98C-44D7-9CA5-3998-DD352E3FE193}"/>
                </a:ext>
              </a:extLst>
            </p:cNvPr>
            <p:cNvCxnSpPr>
              <a:cxnSpLocks/>
            </p:cNvCxnSpPr>
            <p:nvPr/>
          </p:nvCxnSpPr>
          <p:spPr>
            <a:xfrm>
              <a:off x="7337533" y="3244341"/>
              <a:ext cx="128295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A47486B-FABC-2C27-5043-AACF2E70A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0773" y="2914953"/>
              <a:ext cx="658775" cy="65877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266A7B-A68D-03C2-4EBD-7F867A6BDDB5}"/>
                </a:ext>
              </a:extLst>
            </p:cNvPr>
            <p:cNvSpPr txBox="1"/>
            <p:nvPr/>
          </p:nvSpPr>
          <p:spPr>
            <a:xfrm>
              <a:off x="3191305" y="3583734"/>
              <a:ext cx="1659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Bradley Hand ITC" panose="03070402050302030203" pitchFamily="66" charset="0"/>
                </a:rPr>
                <a:t>System Prompt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347CE4B-6E9E-9B17-A5B7-EFFEEF4E4F6E}"/>
                </a:ext>
              </a:extLst>
            </p:cNvPr>
            <p:cNvCxnSpPr>
              <a:cxnSpLocks/>
            </p:cNvCxnSpPr>
            <p:nvPr/>
          </p:nvCxnSpPr>
          <p:spPr>
            <a:xfrm>
              <a:off x="4511426" y="3244340"/>
              <a:ext cx="67913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DEBAC10-4F0A-FDB7-A421-CA8716DB7626}"/>
                </a:ext>
              </a:extLst>
            </p:cNvPr>
            <p:cNvGrpSpPr/>
            <p:nvPr/>
          </p:nvGrpSpPr>
          <p:grpSpPr>
            <a:xfrm>
              <a:off x="2341582" y="848773"/>
              <a:ext cx="1414929" cy="1310789"/>
              <a:chOff x="1635752" y="1537417"/>
              <a:chExt cx="1414929" cy="1310789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1BE0EF-D03D-68D7-1E9D-6415E25188F4}"/>
                  </a:ext>
                </a:extLst>
              </p:cNvPr>
              <p:cNvSpPr txBox="1"/>
              <p:nvPr/>
            </p:nvSpPr>
            <p:spPr>
              <a:xfrm>
                <a:off x="1635752" y="1537417"/>
                <a:ext cx="1414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Bradley Hand ITC" panose="03070402050302030203" pitchFamily="66" charset="0"/>
                  </a:rPr>
                  <a:t>User Prompt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9FF21FD-0514-E8E7-5BBB-9B838E7F3A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5822" y="1839184"/>
                <a:ext cx="1314789" cy="1009022"/>
              </a:xfrm>
              <a:prstGeom prst="rect">
                <a:avLst/>
              </a:prstGeom>
            </p:spPr>
          </p:pic>
        </p:grp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2F8F9B6C-65F6-C840-05DC-F85D07FA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B4C56-5478-A787-9F8C-2DCDF694D91E}"/>
              </a:ext>
            </a:extLst>
          </p:cNvPr>
          <p:cNvSpPr txBox="1"/>
          <p:nvPr/>
        </p:nvSpPr>
        <p:spPr>
          <a:xfrm>
            <a:off x="1863516" y="3190849"/>
            <a:ext cx="154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Define system’s behavior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EC56EE-704D-3CF2-5292-9949FB0BD57A}"/>
              </a:ext>
            </a:extLst>
          </p:cNvPr>
          <p:cNvSpPr txBox="1"/>
          <p:nvPr/>
        </p:nvSpPr>
        <p:spPr>
          <a:xfrm>
            <a:off x="5923596" y="4278662"/>
            <a:ext cx="1544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Combine relevant text and user’s prompt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33CFE9-F3B7-0639-9D24-30F14FFF106B}"/>
              </a:ext>
            </a:extLst>
          </p:cNvPr>
          <p:cNvSpPr txBox="1"/>
          <p:nvPr/>
        </p:nvSpPr>
        <p:spPr>
          <a:xfrm>
            <a:off x="6830836" y="3039900"/>
            <a:ext cx="154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 Generate answer</a:t>
            </a:r>
          </a:p>
        </p:txBody>
      </p:sp>
      <p:pic>
        <p:nvPicPr>
          <p:cNvPr id="4" name="Picture 2" descr="3IA Côte d'Azur (@3IAcotedazur) / X">
            <a:extLst>
              <a:ext uri="{FF2B5EF4-FFF2-40B4-BE49-F238E27FC236}">
                <a16:creationId xmlns:a16="http://schemas.microsoft.com/office/drawing/2014/main" id="{73BEFBC6-E83B-89FB-8DA7-085C83A7F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133" y="6405578"/>
            <a:ext cx="453507" cy="45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79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509F6-BEB7-CED5-7717-81DB7A1B9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321EEDB-8B51-FA31-66DA-4CE22B76C6D9}"/>
              </a:ext>
            </a:extLst>
          </p:cNvPr>
          <p:cNvGrpSpPr/>
          <p:nvPr/>
        </p:nvGrpSpPr>
        <p:grpSpPr>
          <a:xfrm>
            <a:off x="503711" y="1896485"/>
            <a:ext cx="2857048" cy="1143445"/>
            <a:chOff x="0" y="2246800"/>
            <a:chExt cx="3939902" cy="15768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9A53732-12B7-02EE-B68A-F26D09751C4A}"/>
                </a:ext>
              </a:extLst>
            </p:cNvPr>
            <p:cNvSpPr/>
            <p:nvPr/>
          </p:nvSpPr>
          <p:spPr>
            <a:xfrm>
              <a:off x="2134478" y="2246800"/>
              <a:ext cx="1805424" cy="1182200"/>
            </a:xfrm>
            <a:prstGeom prst="roundRect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Large Language</a:t>
              </a:r>
              <a:br>
                <a:rPr lang="en-US" dirty="0"/>
              </a:br>
              <a:r>
                <a:rPr lang="en-US" dirty="0"/>
                <a:t>Model</a:t>
              </a:r>
              <a:endParaRPr lang="en-US" sz="1200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25A71A6-0647-049D-5487-2FCED0C22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468" y="2508512"/>
              <a:ext cx="658775" cy="65877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AAF5C3-AAE2-FF67-91AB-1B8C5ABD8F26}"/>
                </a:ext>
              </a:extLst>
            </p:cNvPr>
            <p:cNvSpPr txBox="1"/>
            <p:nvPr/>
          </p:nvSpPr>
          <p:spPr>
            <a:xfrm>
              <a:off x="0" y="3177293"/>
              <a:ext cx="1659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Bradley Hand ITC" panose="03070402050302030203" pitchFamily="66" charset="0"/>
                </a:rPr>
                <a:t>System Prompt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B177D61-C9E5-3838-6F47-307730B6C8D1}"/>
                </a:ext>
              </a:extLst>
            </p:cNvPr>
            <p:cNvCxnSpPr>
              <a:cxnSpLocks/>
            </p:cNvCxnSpPr>
            <p:nvPr/>
          </p:nvCxnSpPr>
          <p:spPr>
            <a:xfrm>
              <a:off x="1320121" y="2837899"/>
              <a:ext cx="67913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199E585F-388D-EA4F-F6DE-130B8711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Socratic Interactions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E1F5A-716D-9933-8360-87253F562484}"/>
              </a:ext>
            </a:extLst>
          </p:cNvPr>
          <p:cNvSpPr txBox="1"/>
          <p:nvPr/>
        </p:nvSpPr>
        <p:spPr>
          <a:xfrm>
            <a:off x="223137" y="1270576"/>
            <a:ext cx="3235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Prompt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8BEA9-3422-BCE3-4BB7-6F31FD504B15}"/>
              </a:ext>
            </a:extLst>
          </p:cNvPr>
          <p:cNvSpPr txBox="1"/>
          <p:nvPr/>
        </p:nvSpPr>
        <p:spPr>
          <a:xfrm>
            <a:off x="845615" y="3581015"/>
            <a:ext cx="3202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Finetuning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C6D13D-923E-224A-F5E1-7258777AC107}"/>
              </a:ext>
            </a:extLst>
          </p:cNvPr>
          <p:cNvSpPr txBox="1"/>
          <p:nvPr/>
        </p:nvSpPr>
        <p:spPr>
          <a:xfrm>
            <a:off x="6642566" y="1863459"/>
            <a:ext cx="3202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RLHF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1176A4-6BE0-44E3-8B99-63AD853C6558}"/>
              </a:ext>
            </a:extLst>
          </p:cNvPr>
          <p:cNvSpPr txBox="1"/>
          <p:nvPr/>
        </p:nvSpPr>
        <p:spPr>
          <a:xfrm>
            <a:off x="6642566" y="3965768"/>
            <a:ext cx="869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DPO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B8C1CEF-6503-A48C-5B81-46E6E235C40D}"/>
              </a:ext>
            </a:extLst>
          </p:cNvPr>
          <p:cNvSpPr/>
          <p:nvPr/>
        </p:nvSpPr>
        <p:spPr bwMode="auto">
          <a:xfrm>
            <a:off x="599480" y="4693699"/>
            <a:ext cx="1723052" cy="671804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What’s special about Mars?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6B81803-726C-B01C-B5C8-CC78C7DCB8C5}"/>
              </a:ext>
            </a:extLst>
          </p:cNvPr>
          <p:cNvGrpSpPr/>
          <p:nvPr/>
        </p:nvGrpSpPr>
        <p:grpSpPr>
          <a:xfrm>
            <a:off x="2485770" y="4670563"/>
            <a:ext cx="835152" cy="768964"/>
            <a:chOff x="6310604" y="3009959"/>
            <a:chExt cx="835152" cy="768964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A0DFCC5-1834-41B5-84A2-128D571B320E}"/>
                </a:ext>
              </a:extLst>
            </p:cNvPr>
            <p:cNvSpPr/>
            <p:nvPr/>
          </p:nvSpPr>
          <p:spPr bwMode="auto">
            <a:xfrm>
              <a:off x="6310604" y="3009959"/>
              <a:ext cx="342124" cy="335902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A64FDC6-33D5-AA13-D3DD-7D2374EC226C}"/>
                </a:ext>
              </a:extLst>
            </p:cNvPr>
            <p:cNvSpPr/>
            <p:nvPr/>
          </p:nvSpPr>
          <p:spPr bwMode="auto">
            <a:xfrm>
              <a:off x="6803632" y="3016392"/>
              <a:ext cx="342124" cy="335902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B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653263F-7DC3-9EF1-80E1-FCB96971C656}"/>
                </a:ext>
              </a:extLst>
            </p:cNvPr>
            <p:cNvSpPr/>
            <p:nvPr/>
          </p:nvSpPr>
          <p:spPr bwMode="auto">
            <a:xfrm>
              <a:off x="6310604" y="3443021"/>
              <a:ext cx="342124" cy="335902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Arial" pitchFamily="34" charset="0"/>
                </a:rPr>
                <a:t>C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1A4E320-EF0F-039D-03CE-1A6EFB8E880C}"/>
                </a:ext>
              </a:extLst>
            </p:cNvPr>
            <p:cNvSpPr/>
            <p:nvPr/>
          </p:nvSpPr>
          <p:spPr bwMode="auto">
            <a:xfrm>
              <a:off x="6803632" y="3443021"/>
              <a:ext cx="342124" cy="335902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38" name="Right Brace 37">
            <a:extLst>
              <a:ext uri="{FF2B5EF4-FFF2-40B4-BE49-F238E27FC236}">
                <a16:creationId xmlns:a16="http://schemas.microsoft.com/office/drawing/2014/main" id="{EF8AFC8A-55C2-D5D0-4C24-947731B80159}"/>
              </a:ext>
            </a:extLst>
          </p:cNvPr>
          <p:cNvSpPr/>
          <p:nvPr/>
        </p:nvSpPr>
        <p:spPr bwMode="auto">
          <a:xfrm>
            <a:off x="3381840" y="4566319"/>
            <a:ext cx="335903" cy="983633"/>
          </a:xfrm>
          <a:prstGeom prst="rightBrac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91E200F7-672E-C4AF-47A5-EAF940736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876" y="5385845"/>
            <a:ext cx="453344" cy="45334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E09F856-BC85-D01E-0E3A-EEE8F0E75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450" y="5385845"/>
            <a:ext cx="453344" cy="45334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9AD4A50-71EF-FDC6-9E4B-B75A04131807}"/>
              </a:ext>
            </a:extLst>
          </p:cNvPr>
          <p:cNvSpPr txBox="1"/>
          <p:nvPr/>
        </p:nvSpPr>
        <p:spPr>
          <a:xfrm>
            <a:off x="4262576" y="5394218"/>
            <a:ext cx="4105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/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350A9A2-13FD-3144-6C0E-762A787DECCB}"/>
              </a:ext>
            </a:extLst>
          </p:cNvPr>
          <p:cNvGrpSpPr/>
          <p:nvPr/>
        </p:nvGrpSpPr>
        <p:grpSpPr>
          <a:xfrm>
            <a:off x="3902844" y="4796525"/>
            <a:ext cx="2150676" cy="523220"/>
            <a:chOff x="6138732" y="4898371"/>
            <a:chExt cx="2150676" cy="52322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6C524A6-C5B5-1543-D75A-AC8A95F91715}"/>
                </a:ext>
              </a:extLst>
            </p:cNvPr>
            <p:cNvSpPr/>
            <p:nvPr/>
          </p:nvSpPr>
          <p:spPr bwMode="auto">
            <a:xfrm>
              <a:off x="7321428" y="4992030"/>
              <a:ext cx="342124" cy="335902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7C3457-226B-9153-53C9-818CDBA117E3}"/>
                </a:ext>
              </a:extLst>
            </p:cNvPr>
            <p:cNvSpPr/>
            <p:nvPr/>
          </p:nvSpPr>
          <p:spPr bwMode="auto">
            <a:xfrm>
              <a:off x="6138732" y="4992030"/>
              <a:ext cx="342124" cy="335902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B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9A6ACD9-6FD7-D8BA-E682-B1A4FD073807}"/>
                </a:ext>
              </a:extLst>
            </p:cNvPr>
            <p:cNvSpPr/>
            <p:nvPr/>
          </p:nvSpPr>
          <p:spPr bwMode="auto">
            <a:xfrm>
              <a:off x="6730080" y="4992030"/>
              <a:ext cx="342124" cy="335902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Arial" pitchFamily="34" charset="0"/>
                </a:rPr>
                <a:t>C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8AC2F50-51E8-1515-CC63-1FF5F371E33C}"/>
                </a:ext>
              </a:extLst>
            </p:cNvPr>
            <p:cNvSpPr/>
            <p:nvPr/>
          </p:nvSpPr>
          <p:spPr bwMode="auto">
            <a:xfrm>
              <a:off x="7947284" y="4992030"/>
              <a:ext cx="342124" cy="335902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AFAD3A2-65CF-E5F7-D7D8-9108A77E4E51}"/>
                </a:ext>
              </a:extLst>
            </p:cNvPr>
            <p:cNvSpPr txBox="1"/>
            <p:nvPr/>
          </p:nvSpPr>
          <p:spPr>
            <a:xfrm>
              <a:off x="6471861" y="4898371"/>
              <a:ext cx="26721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/>
                <a:t>&gt;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FD13899-5DF0-5FFE-98E6-F7037807AE00}"/>
                </a:ext>
              </a:extLst>
            </p:cNvPr>
            <p:cNvSpPr txBox="1"/>
            <p:nvPr/>
          </p:nvSpPr>
          <p:spPr>
            <a:xfrm>
              <a:off x="7063209" y="4898371"/>
              <a:ext cx="26721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/>
                <a:t>&gt;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67B1BA4-5882-2777-80BD-A80B46BF2854}"/>
                </a:ext>
              </a:extLst>
            </p:cNvPr>
            <p:cNvSpPr txBox="1"/>
            <p:nvPr/>
          </p:nvSpPr>
          <p:spPr>
            <a:xfrm>
              <a:off x="7654557" y="4898371"/>
              <a:ext cx="30172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/>
                <a:t>=</a:t>
              </a:r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87DBA136-9BE1-F489-9689-9E47DC5A9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8869" y="2490624"/>
            <a:ext cx="629920" cy="62992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3B2DED0-7087-E6BC-F901-486C76BE960E}"/>
              </a:ext>
            </a:extLst>
          </p:cNvPr>
          <p:cNvSpPr txBox="1"/>
          <p:nvPr/>
        </p:nvSpPr>
        <p:spPr>
          <a:xfrm>
            <a:off x="8268632" y="2097582"/>
            <a:ext cx="169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Reward Model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3F81B8E-15FB-729F-C060-C509F597AA7A}"/>
              </a:ext>
            </a:extLst>
          </p:cNvPr>
          <p:cNvSpPr txBox="1"/>
          <p:nvPr/>
        </p:nvSpPr>
        <p:spPr>
          <a:xfrm>
            <a:off x="5004033" y="5582039"/>
            <a:ext cx="115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Ranking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37958F-8351-0A76-64A2-AE05243A31E6}"/>
              </a:ext>
            </a:extLst>
          </p:cNvPr>
          <p:cNvSpPr txBox="1"/>
          <p:nvPr/>
        </p:nvSpPr>
        <p:spPr>
          <a:xfrm>
            <a:off x="2324181" y="5660378"/>
            <a:ext cx="1158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Sampled answers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2845065-3D29-7F3F-30E2-0DB104637338}"/>
              </a:ext>
            </a:extLst>
          </p:cNvPr>
          <p:cNvGrpSpPr/>
          <p:nvPr/>
        </p:nvGrpSpPr>
        <p:grpSpPr>
          <a:xfrm>
            <a:off x="6341000" y="2594493"/>
            <a:ext cx="1713433" cy="369333"/>
            <a:chOff x="6138732" y="4898370"/>
            <a:chExt cx="2150676" cy="463581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CEAABD9-402F-D113-7E2E-38FBABB4D094}"/>
                </a:ext>
              </a:extLst>
            </p:cNvPr>
            <p:cNvSpPr/>
            <p:nvPr/>
          </p:nvSpPr>
          <p:spPr bwMode="auto">
            <a:xfrm>
              <a:off x="7321428" y="4992030"/>
              <a:ext cx="342124" cy="335902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</a:t>
              </a:r>
              <a:endPara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E65B40E-4250-9F37-B31E-8D79442BE07D}"/>
                </a:ext>
              </a:extLst>
            </p:cNvPr>
            <p:cNvSpPr/>
            <p:nvPr/>
          </p:nvSpPr>
          <p:spPr bwMode="auto">
            <a:xfrm>
              <a:off x="6138732" y="4992030"/>
              <a:ext cx="342124" cy="335902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B</a:t>
              </a:r>
              <a:endPara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A5D0EC9-C187-3B2C-8F03-5EA2782F0300}"/>
                </a:ext>
              </a:extLst>
            </p:cNvPr>
            <p:cNvSpPr/>
            <p:nvPr/>
          </p:nvSpPr>
          <p:spPr bwMode="auto">
            <a:xfrm>
              <a:off x="6730080" y="4992030"/>
              <a:ext cx="342124" cy="335902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latin typeface="Arial" pitchFamily="34" charset="0"/>
                </a:rPr>
                <a:t>C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AF6111E-E894-06FA-BA76-2227332FCFCC}"/>
                </a:ext>
              </a:extLst>
            </p:cNvPr>
            <p:cNvSpPr/>
            <p:nvPr/>
          </p:nvSpPr>
          <p:spPr bwMode="auto">
            <a:xfrm>
              <a:off x="7947284" y="4992030"/>
              <a:ext cx="342124" cy="335902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</a:t>
              </a:r>
              <a:endPara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D9E9BAA-18D3-5825-B6A1-4ADE621950E7}"/>
                </a:ext>
              </a:extLst>
            </p:cNvPr>
            <p:cNvSpPr txBox="1"/>
            <p:nvPr/>
          </p:nvSpPr>
          <p:spPr>
            <a:xfrm>
              <a:off x="6471861" y="4898370"/>
              <a:ext cx="267214" cy="463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&gt;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A26DB87-C3A4-D85F-9803-452967D9FEAC}"/>
                </a:ext>
              </a:extLst>
            </p:cNvPr>
            <p:cNvSpPr txBox="1"/>
            <p:nvPr/>
          </p:nvSpPr>
          <p:spPr>
            <a:xfrm>
              <a:off x="7063209" y="4898371"/>
              <a:ext cx="267214" cy="463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&gt;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930D9AF-42A8-4043-4FB3-A50F984E5691}"/>
                </a:ext>
              </a:extLst>
            </p:cNvPr>
            <p:cNvSpPr txBox="1"/>
            <p:nvPr/>
          </p:nvSpPr>
          <p:spPr>
            <a:xfrm>
              <a:off x="7654557" y="4898371"/>
              <a:ext cx="301721" cy="463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C6CD1D6-4435-7008-A82A-2586761D3195}"/>
              </a:ext>
            </a:extLst>
          </p:cNvPr>
          <p:cNvSpPr txBox="1"/>
          <p:nvPr/>
        </p:nvSpPr>
        <p:spPr>
          <a:xfrm>
            <a:off x="6426531" y="3077233"/>
            <a:ext cx="171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Preference Data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DDD5FF4D-BCEF-E970-60E4-1D895680D960}"/>
              </a:ext>
            </a:extLst>
          </p:cNvPr>
          <p:cNvSpPr/>
          <p:nvPr/>
        </p:nvSpPr>
        <p:spPr>
          <a:xfrm>
            <a:off x="10504072" y="2592703"/>
            <a:ext cx="792300" cy="441498"/>
          </a:xfrm>
          <a:prstGeom prst="roundRect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  <a:endParaRPr lang="en-US" sz="1200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BF0951B-7EDD-93DC-7ADE-90BD94006EEA}"/>
              </a:ext>
            </a:extLst>
          </p:cNvPr>
          <p:cNvCxnSpPr>
            <a:cxnSpLocks/>
          </p:cNvCxnSpPr>
          <p:nvPr/>
        </p:nvCxnSpPr>
        <p:spPr bwMode="auto">
          <a:xfrm>
            <a:off x="8243958" y="2791988"/>
            <a:ext cx="4412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Arc 90">
            <a:extLst>
              <a:ext uri="{FF2B5EF4-FFF2-40B4-BE49-F238E27FC236}">
                <a16:creationId xmlns:a16="http://schemas.microsoft.com/office/drawing/2014/main" id="{891CE28F-4B23-59D0-8A65-647AA9F18D23}"/>
              </a:ext>
            </a:extLst>
          </p:cNvPr>
          <p:cNvSpPr/>
          <p:nvPr/>
        </p:nvSpPr>
        <p:spPr bwMode="auto">
          <a:xfrm flipH="1" flipV="1">
            <a:off x="9399314" y="2357637"/>
            <a:ext cx="987108" cy="762907"/>
          </a:xfrm>
          <a:prstGeom prst="arc">
            <a:avLst>
              <a:gd name="adj1" fmla="val 12475962"/>
              <a:gd name="adj2" fmla="val 20145659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2" name="Arc 91">
            <a:extLst>
              <a:ext uri="{FF2B5EF4-FFF2-40B4-BE49-F238E27FC236}">
                <a16:creationId xmlns:a16="http://schemas.microsoft.com/office/drawing/2014/main" id="{0AF93A50-3079-3FCB-C41A-1076E3377F26}"/>
              </a:ext>
            </a:extLst>
          </p:cNvPr>
          <p:cNvSpPr/>
          <p:nvPr/>
        </p:nvSpPr>
        <p:spPr bwMode="auto">
          <a:xfrm rot="10800000" flipH="1" flipV="1">
            <a:off x="9390394" y="2435116"/>
            <a:ext cx="987108" cy="762907"/>
          </a:xfrm>
          <a:prstGeom prst="arc">
            <a:avLst>
              <a:gd name="adj1" fmla="val 12475962"/>
              <a:gd name="adj2" fmla="val 20145659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762619-AAB4-FFC6-FE30-A0703DFD3044}"/>
              </a:ext>
            </a:extLst>
          </p:cNvPr>
          <p:cNvSpPr txBox="1"/>
          <p:nvPr/>
        </p:nvSpPr>
        <p:spPr>
          <a:xfrm>
            <a:off x="8855584" y="3284647"/>
            <a:ext cx="207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+mj-lt"/>
              </a:rPr>
              <a:t>Reinforcement Learning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299ED50-C42C-F9CD-1D0E-49390B171BC3}"/>
              </a:ext>
            </a:extLst>
          </p:cNvPr>
          <p:cNvGrpSpPr/>
          <p:nvPr/>
        </p:nvGrpSpPr>
        <p:grpSpPr>
          <a:xfrm>
            <a:off x="6341000" y="4493617"/>
            <a:ext cx="1713433" cy="369333"/>
            <a:chOff x="6138732" y="4898370"/>
            <a:chExt cx="2150676" cy="463581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9B81E01C-E533-0229-4ED2-D05C6497D8CC}"/>
                </a:ext>
              </a:extLst>
            </p:cNvPr>
            <p:cNvSpPr/>
            <p:nvPr/>
          </p:nvSpPr>
          <p:spPr bwMode="auto">
            <a:xfrm>
              <a:off x="7321428" y="4992030"/>
              <a:ext cx="342124" cy="335902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</a:t>
              </a:r>
              <a:endPara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B3B3C53-2A28-C49D-5379-0E9BFE910F76}"/>
                </a:ext>
              </a:extLst>
            </p:cNvPr>
            <p:cNvSpPr/>
            <p:nvPr/>
          </p:nvSpPr>
          <p:spPr bwMode="auto">
            <a:xfrm>
              <a:off x="6138732" y="4992030"/>
              <a:ext cx="342124" cy="335902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B</a:t>
              </a:r>
              <a:endPara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C18812EE-0720-B6DE-D228-3FD1AD819232}"/>
                </a:ext>
              </a:extLst>
            </p:cNvPr>
            <p:cNvSpPr/>
            <p:nvPr/>
          </p:nvSpPr>
          <p:spPr bwMode="auto">
            <a:xfrm>
              <a:off x="6730080" y="4992030"/>
              <a:ext cx="342124" cy="335902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latin typeface="Arial" pitchFamily="34" charset="0"/>
                </a:rPr>
                <a:t>C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32E949A-2391-3A03-A2FC-FD27B154B3BF}"/>
                </a:ext>
              </a:extLst>
            </p:cNvPr>
            <p:cNvSpPr/>
            <p:nvPr/>
          </p:nvSpPr>
          <p:spPr bwMode="auto">
            <a:xfrm>
              <a:off x="7947284" y="4992030"/>
              <a:ext cx="342124" cy="335902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</a:t>
              </a:r>
              <a:endPara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FDAF421-07C8-86F1-4941-17CC7E8679DF}"/>
                </a:ext>
              </a:extLst>
            </p:cNvPr>
            <p:cNvSpPr txBox="1"/>
            <p:nvPr/>
          </p:nvSpPr>
          <p:spPr>
            <a:xfrm>
              <a:off x="6471861" y="4898370"/>
              <a:ext cx="267214" cy="463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&gt;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FD52833-36AD-E9BF-63A7-B4502E2B5CF4}"/>
                </a:ext>
              </a:extLst>
            </p:cNvPr>
            <p:cNvSpPr txBox="1"/>
            <p:nvPr/>
          </p:nvSpPr>
          <p:spPr>
            <a:xfrm>
              <a:off x="7063209" y="4898371"/>
              <a:ext cx="267214" cy="463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&gt;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386FA85-A06C-6300-AB94-2563958109FB}"/>
                </a:ext>
              </a:extLst>
            </p:cNvPr>
            <p:cNvSpPr txBox="1"/>
            <p:nvPr/>
          </p:nvSpPr>
          <p:spPr>
            <a:xfrm>
              <a:off x="7654557" y="4898371"/>
              <a:ext cx="301721" cy="463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972E1792-8234-4335-63C6-55197C608AC6}"/>
              </a:ext>
            </a:extLst>
          </p:cNvPr>
          <p:cNvSpPr txBox="1"/>
          <p:nvPr/>
        </p:nvSpPr>
        <p:spPr>
          <a:xfrm>
            <a:off x="6426531" y="4976357"/>
            <a:ext cx="171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Preference Data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064F6430-89DF-FEE6-C8DB-225FC153614C}"/>
              </a:ext>
            </a:extLst>
          </p:cNvPr>
          <p:cNvSpPr/>
          <p:nvPr/>
        </p:nvSpPr>
        <p:spPr>
          <a:xfrm>
            <a:off x="10504072" y="4491827"/>
            <a:ext cx="792300" cy="420034"/>
          </a:xfrm>
          <a:prstGeom prst="roundRect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  <a:endParaRPr lang="en-US" sz="1200" dirty="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4C67508-9ABB-6026-0F75-47A3E70F89F0}"/>
              </a:ext>
            </a:extLst>
          </p:cNvPr>
          <p:cNvCxnSpPr>
            <a:cxnSpLocks/>
          </p:cNvCxnSpPr>
          <p:nvPr/>
        </p:nvCxnSpPr>
        <p:spPr bwMode="auto">
          <a:xfrm flipV="1">
            <a:off x="8243958" y="4670563"/>
            <a:ext cx="2142464" cy="205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3E7C17F1-C901-12AA-1006-23B6BB950E26}"/>
              </a:ext>
            </a:extLst>
          </p:cNvPr>
          <p:cNvSpPr txBox="1"/>
          <p:nvPr/>
        </p:nvSpPr>
        <p:spPr>
          <a:xfrm>
            <a:off x="8264155" y="4724449"/>
            <a:ext cx="207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+mj-lt"/>
              </a:rPr>
              <a:t>Maximum Likelihood </a:t>
            </a:r>
          </a:p>
        </p:txBody>
      </p:sp>
      <p:pic>
        <p:nvPicPr>
          <p:cNvPr id="2" name="Picture 2" descr="3IA Côte d'Azur (@3IAcotedazur) / X">
            <a:extLst>
              <a:ext uri="{FF2B5EF4-FFF2-40B4-BE49-F238E27FC236}">
                <a16:creationId xmlns:a16="http://schemas.microsoft.com/office/drawing/2014/main" id="{3DBF909B-FAA8-99EE-A342-4C50088C4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133" y="6405578"/>
            <a:ext cx="453507" cy="45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48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Socratic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/>
              <a:t>What assumptions are you making?</a:t>
            </a:r>
            <a:endParaRPr lang="en-US" b="0" dirty="0"/>
          </a:p>
          <a:p>
            <a:r>
              <a:rPr lang="en-US" b="0" i="1" dirty="0"/>
              <a:t>Are you asking the right question? Is there a better question to ask?</a:t>
            </a:r>
            <a:endParaRPr lang="en-US" b="0" dirty="0"/>
          </a:p>
          <a:p>
            <a:r>
              <a:rPr lang="en-US" b="0" i="1" dirty="0"/>
              <a:t>Can you support the claim you’re making?</a:t>
            </a:r>
            <a:endParaRPr lang="en-US" b="0" dirty="0"/>
          </a:p>
          <a:p>
            <a:r>
              <a:rPr lang="en-US" b="0" i="1" dirty="0"/>
              <a:t>What are the long-term implications of your proposal?</a:t>
            </a:r>
            <a:endParaRPr lang="en-US" b="0" dirty="0"/>
          </a:p>
          <a:p>
            <a:r>
              <a:rPr lang="en-US" b="0" i="1" dirty="0"/>
              <a:t>How might one see this issue from a different point of view?</a:t>
            </a:r>
            <a:endParaRPr lang="en-US" b="0" dirty="0"/>
          </a:p>
          <a:p>
            <a:r>
              <a:rPr lang="en-US" b="0" i="1" dirty="0"/>
              <a:t>How would this situation affect the various people involved?</a:t>
            </a:r>
            <a:endParaRPr lang="en-US" b="0" dirty="0"/>
          </a:p>
          <a:p>
            <a:r>
              <a:rPr lang="en-US" b="0" i="1" dirty="0"/>
              <a:t>What do you mean by…?</a:t>
            </a:r>
            <a:endParaRPr lang="en-US" b="0" dirty="0"/>
          </a:p>
        </p:txBody>
      </p:sp>
      <p:pic>
        <p:nvPicPr>
          <p:cNvPr id="4" name="Picture 2" descr="3IA Côte d'Azur (@3IAcotedazur) / X">
            <a:extLst>
              <a:ext uri="{FF2B5EF4-FFF2-40B4-BE49-F238E27FC236}">
                <a16:creationId xmlns:a16="http://schemas.microsoft.com/office/drawing/2014/main" id="{62F2FEB0-F583-6FC3-2958-31A4FA5B1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133" y="6405578"/>
            <a:ext cx="453507" cy="45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23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Graph </a:t>
            </a:r>
            <a:r>
              <a:rPr lang="en-US" i="1" dirty="0"/>
              <a:t>vs</a:t>
            </a:r>
            <a:r>
              <a:rPr lang="en-US" dirty="0"/>
              <a:t> Search Engine </a:t>
            </a:r>
            <a:r>
              <a:rPr lang="en-US" i="1" dirty="0"/>
              <a:t>vs</a:t>
            </a:r>
            <a:r>
              <a:rPr lang="en-US" dirty="0"/>
              <a:t> LLM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771077"/>
              </p:ext>
            </p:extLst>
          </p:nvPr>
        </p:nvGraphicFramePr>
        <p:xfrm>
          <a:off x="334433" y="1473592"/>
          <a:ext cx="11523136" cy="49445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80784">
                  <a:extLst>
                    <a:ext uri="{9D8B030D-6E8A-4147-A177-3AD203B41FA5}">
                      <a16:colId xmlns:a16="http://schemas.microsoft.com/office/drawing/2014/main" val="2086070761"/>
                    </a:ext>
                  </a:extLst>
                </a:gridCol>
                <a:gridCol w="2880784">
                  <a:extLst>
                    <a:ext uri="{9D8B030D-6E8A-4147-A177-3AD203B41FA5}">
                      <a16:colId xmlns:a16="http://schemas.microsoft.com/office/drawing/2014/main" val="3164555483"/>
                    </a:ext>
                  </a:extLst>
                </a:gridCol>
                <a:gridCol w="2880784">
                  <a:extLst>
                    <a:ext uri="{9D8B030D-6E8A-4147-A177-3AD203B41FA5}">
                      <a16:colId xmlns:a16="http://schemas.microsoft.com/office/drawing/2014/main" val="1480182275"/>
                    </a:ext>
                  </a:extLst>
                </a:gridCol>
                <a:gridCol w="2880784">
                  <a:extLst>
                    <a:ext uri="{9D8B030D-6E8A-4147-A177-3AD203B41FA5}">
                      <a16:colId xmlns:a16="http://schemas.microsoft.com/office/drawing/2014/main" val="389554644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Representation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crisp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mixed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latent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3205915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Correctness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high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mixed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mixed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37451065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/>
                        <a:t>Freshness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mostly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fresh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stale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3565871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Coverage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limited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everything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huge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771225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Cost/Query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low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low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high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03910520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Provenance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tangible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tangible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intangible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12961522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0128302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04122598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119420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Coolness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nerdy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mundane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amazing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628565780"/>
                  </a:ext>
                </a:extLst>
              </a:tr>
            </a:tbl>
          </a:graphicData>
        </a:graphic>
      </p:graphicFrame>
      <p:pic>
        <p:nvPicPr>
          <p:cNvPr id="9218" name="Picture 2" descr="Fruit Rainbow - Nourish and Fe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81" y="4382011"/>
            <a:ext cx="1114519" cy="167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Easy Fruit Salad Recipe - How to Make Fruit Sal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09" y="4376007"/>
            <a:ext cx="1559296" cy="15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Six Healthy Superfood Smoothies - Andi An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675" y="4151094"/>
            <a:ext cx="1367107" cy="204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Introduction to knowledge graphs (section 4.2): Deductive knowledge –  Semantics and entailment – RealK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124" y="1043852"/>
            <a:ext cx="1660673" cy="93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Web search engine png images | PNGW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182" y="1043851"/>
            <a:ext cx="1393369" cy="136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Leading large language models (LLMs) shaping real life applications  revealed! - ET Edge Insight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520" y="1069106"/>
            <a:ext cx="1868347" cy="13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9134768" y="153743"/>
            <a:ext cx="3001817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Eurostile LT Std"/>
                <a:cs typeface="Arial"/>
                <a:sym typeface="Arial"/>
              </a:rPr>
              <a:t>Credits: </a:t>
            </a:r>
            <a:r>
              <a:rPr lang="en-US" sz="1867" kern="0" dirty="0" err="1">
                <a:solidFill>
                  <a:srgbClr val="000000"/>
                </a:solidFill>
                <a:latin typeface="Eurostile LT Std"/>
                <a:cs typeface="Arial"/>
                <a:sym typeface="Arial"/>
              </a:rPr>
              <a:t>Gherard</a:t>
            </a:r>
            <a:r>
              <a:rPr lang="en-US" sz="1867" kern="0" dirty="0">
                <a:solidFill>
                  <a:srgbClr val="000000"/>
                </a:solidFill>
                <a:latin typeface="Eurostile LT Std"/>
                <a:cs typeface="Arial"/>
                <a:sym typeface="Arial"/>
              </a:rPr>
              <a:t> </a:t>
            </a:r>
            <a:r>
              <a:rPr lang="en-US" sz="1867" kern="0" dirty="0" err="1">
                <a:solidFill>
                  <a:srgbClr val="000000"/>
                </a:solidFill>
                <a:latin typeface="Eurostile LT Std"/>
                <a:cs typeface="Arial"/>
                <a:sym typeface="Arial"/>
              </a:rPr>
              <a:t>Weikum</a:t>
            </a:r>
            <a:r>
              <a:rPr lang="en-US" sz="1867" kern="0" dirty="0">
                <a:solidFill>
                  <a:srgbClr val="000000"/>
                </a:solidFill>
                <a:latin typeface="Eurostile LT Std"/>
                <a:cs typeface="Arial"/>
                <a:sym typeface="Arial"/>
              </a:rPr>
              <a:t> – Keynote ISWC 2023</a:t>
            </a:r>
          </a:p>
        </p:txBody>
      </p:sp>
      <p:pic>
        <p:nvPicPr>
          <p:cNvPr id="3" name="Picture 2" descr="3IA Côte d'Azur (@3IAcotedazur) / X">
            <a:extLst>
              <a:ext uri="{FF2B5EF4-FFF2-40B4-BE49-F238E27FC236}">
                <a16:creationId xmlns:a16="http://schemas.microsoft.com/office/drawing/2014/main" id="{D4AFCAAA-60A2-6236-B453-809C91474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133" y="6405578"/>
            <a:ext cx="453507" cy="45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901623"/>
      </p:ext>
    </p:extLst>
  </p:cSld>
  <p:clrMapOvr>
    <a:masterClrMapping/>
  </p:clrMapOvr>
</p:sld>
</file>

<file path=ppt/theme/theme1.xml><?xml version="1.0" encoding="utf-8"?>
<a:theme xmlns:a="http://schemas.openxmlformats.org/drawingml/2006/main" name="1_Modèle par défaut">
  <a:themeElements>
    <a:clrScheme name="1_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Modèle par défaut">
      <a:majorFont>
        <a:latin typeface="Eurostile LT Std"/>
        <a:ea typeface=""/>
        <a:cs typeface=""/>
      </a:majorFont>
      <a:minorFont>
        <a:latin typeface="Eurostile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388</Words>
  <Application>Microsoft Office PowerPoint</Application>
  <PresentationFormat>Widescreen</PresentationFormat>
  <Paragraphs>135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Bradley Hand ITC</vt:lpstr>
      <vt:lpstr>Eurostile LT Std</vt:lpstr>
      <vt:lpstr>Wingdings</vt:lpstr>
      <vt:lpstr>1_Modèle par défaut</vt:lpstr>
      <vt:lpstr>EULER: Overview</vt:lpstr>
      <vt:lpstr>RAG: Cosine Similarity</vt:lpstr>
      <vt:lpstr>RAG: Cross Encoding</vt:lpstr>
      <vt:lpstr>Assembling</vt:lpstr>
      <vt:lpstr>Socratic Interactions</vt:lpstr>
      <vt:lpstr>Examples of Socratic questions</vt:lpstr>
      <vt:lpstr>Knowledge Graph vs Search Engine vs LLM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Gatti Pinheiro</dc:creator>
  <cp:lastModifiedBy>Giovanni Gatti Pinheiro</cp:lastModifiedBy>
  <cp:revision>2</cp:revision>
  <dcterms:created xsi:type="dcterms:W3CDTF">2024-02-06T15:08:36Z</dcterms:created>
  <dcterms:modified xsi:type="dcterms:W3CDTF">2024-02-07T15:52:09Z</dcterms:modified>
</cp:coreProperties>
</file>