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1" r:id="rId7"/>
    <p:sldId id="307" r:id="rId8"/>
    <p:sldId id="290" r:id="rId9"/>
    <p:sldId id="292" r:id="rId10"/>
    <p:sldId id="311" r:id="rId11"/>
    <p:sldId id="304" r:id="rId12"/>
    <p:sldId id="306" r:id="rId13"/>
    <p:sldId id="312" r:id="rId14"/>
    <p:sldId id="313" r:id="rId15"/>
    <p:sldId id="309" r:id="rId16"/>
    <p:sldId id="295" r:id="rId17"/>
    <p:sldId id="296" r:id="rId18"/>
    <p:sldId id="297" r:id="rId19"/>
    <p:sldId id="298" r:id="rId20"/>
    <p:sldId id="299" r:id="rId21"/>
    <p:sldId id="310" r:id="rId22"/>
    <p:sldId id="300" r:id="rId23"/>
    <p:sldId id="301" r:id="rId24"/>
  </p:sldIdLst>
  <p:sldSz cx="12192000" cy="6858000"/>
  <p:notesSz cx="6858000" cy="9144000"/>
  <p:embeddedFontLst>
    <p:embeddedFont>
      <p:font typeface="Comfortaa" panose="00000500000000000000" pitchFamily="2" charset="0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E6026-579E-4132-9B2E-D130C4F9CABD}">
  <a:tblStyle styleId="{EFEE6026-579E-4132-9B2E-D130C4F9CAB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4F81BD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4F81BD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7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3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39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91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35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5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83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69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11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11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69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8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934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96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85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26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29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11.xml"/><Relationship Id="rId21" Type="http://schemas.openxmlformats.org/officeDocument/2006/relationships/image" Target="../media/image20.png"/><Relationship Id="rId7" Type="http://schemas.openxmlformats.org/officeDocument/2006/relationships/tags" Target="../tags/tag15.xml"/><Relationship Id="rId12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tags" Target="../tags/tag10.xml"/><Relationship Id="rId16" Type="http://schemas.openxmlformats.org/officeDocument/2006/relationships/image" Target="../media/image50.png"/><Relationship Id="rId20" Type="http://schemas.openxmlformats.org/officeDocument/2006/relationships/image" Target="../media/image19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24" Type="http://schemas.openxmlformats.org/officeDocument/2006/relationships/image" Target="../media/image13.png"/><Relationship Id="rId5" Type="http://schemas.openxmlformats.org/officeDocument/2006/relationships/tags" Target="../tags/tag13.xml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10" Type="http://schemas.openxmlformats.org/officeDocument/2006/relationships/notesSlide" Target="../notesSlides/notesSlide11.xml"/><Relationship Id="rId19" Type="http://schemas.openxmlformats.org/officeDocument/2006/relationships/image" Target="../media/image18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tags" Target="../tags/tag19.xml"/><Relationship Id="rId21" Type="http://schemas.openxmlformats.org/officeDocument/2006/relationships/image" Target="../media/image20.png"/><Relationship Id="rId7" Type="http://schemas.openxmlformats.org/officeDocument/2006/relationships/tags" Target="../tags/tag23.xml"/><Relationship Id="rId12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tags" Target="../tags/tag18.xml"/><Relationship Id="rId16" Type="http://schemas.openxmlformats.org/officeDocument/2006/relationships/image" Target="../media/image50.png"/><Relationship Id="rId20" Type="http://schemas.openxmlformats.org/officeDocument/2006/relationships/image" Target="../media/image19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24" Type="http://schemas.openxmlformats.org/officeDocument/2006/relationships/image" Target="../media/image47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10" Type="http://schemas.openxmlformats.org/officeDocument/2006/relationships/notesSlide" Target="../notesSlides/notesSlide12.xml"/><Relationship Id="rId19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Relationship Id="rId2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19" Type="http://schemas.openxmlformats.org/officeDocument/2006/relationships/image" Target="../media/image13.png"/><Relationship Id="rId4" Type="http://schemas.openxmlformats.org/officeDocument/2006/relationships/tags" Target="../tags/tag5.xml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12" Type="http://schemas.openxmlformats.org/officeDocument/2006/relationships/image" Target="../media/image4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308" y="952501"/>
            <a:ext cx="787400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4300" y="533400"/>
            <a:ext cx="640080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3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algoritmo per l’inferenza di dipendenze funzionali rilassate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6700" y="4558310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Primo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Vincenzo Deufemia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6700" y="2706175"/>
            <a:ext cx="54483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Candidati: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025" y="5394008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Dott.ssa Loredana Caruccio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1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6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13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7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4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/>
          <p:cNvSpPr/>
          <p:nvPr/>
        </p:nvSpPr>
        <p:spPr>
          <a:xfrm>
            <a:off x="611140" y="3238661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1: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3960113" y="3260471"/>
            <a:ext cx="7353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" y="4788543"/>
            <a:ext cx="4000183" cy="22365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565435" y="5071753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21" name="Immagin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21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3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/>
          <p:cNvSpPr/>
          <p:nvPr/>
        </p:nvSpPr>
        <p:spPr>
          <a:xfrm>
            <a:off x="611140" y="3238661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2: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26" name="Immagin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27" name="Rettango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632001" y="50782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32" name="Immagin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798530"/>
            <a:ext cx="3599087" cy="220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4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24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tangolo 34"/>
          <p:cNvSpPr/>
          <p:nvPr/>
        </p:nvSpPr>
        <p:spPr>
          <a:xfrm>
            <a:off x="3960113" y="3260471"/>
            <a:ext cx="8370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non 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9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Generazione RFD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406203" y="1089059"/>
                <a:ext cx="11157724" cy="3676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Sapendo di avere a disposizione un insieme di sotto-pattern minimali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 sono ottenuti dalla fase precedete(</a:t>
                </a:r>
                <a:r>
                  <a:rPr lang="it-IT" i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Minimality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).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Inoltre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si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riferisce ad un insieme di attributi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Per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volta determinate le RFD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thresholds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L'algoritmo valuta 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,ovvero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omfortaa"/>
                      </a:rPr>
                      <m:t>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e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prova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L'algoritmo per provare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deve sostanzialmente fare 3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steps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Verifica se è ammissibile, in caso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posistivo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si va avanti e in caso contrario non si va avanti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Genera le RFD partendo dal pattern ammissibile. </a:t>
                </a:r>
                <a:endParaRPr lang="it-IT" dirty="0" smtClean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Se nello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step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precedente abbiamo generato almeno una RFD  allora è utile considerare anche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 questo pattern considerato, ovvero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omfortaa"/>
                      </a:rPr>
                      <m:t>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algoritmo si ferma quando non riesce a generare più RFD.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3" y="1089059"/>
                <a:ext cx="11157724" cy="3676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09"/>
            <a:ext cx="11577175" cy="581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1600" dirty="0">
                <a:latin typeface="Comfortaa" panose="00000500000000000000" pitchFamily="2" charset="0"/>
              </a:rPr>
              <a:t>Tutti i test sono stati eseguiti su una macchina con sistema operativo </a:t>
            </a:r>
            <a:r>
              <a:rPr lang="it-IT" sz="1600" dirty="0" err="1" smtClean="0">
                <a:latin typeface="Comfortaa" panose="00000500000000000000" pitchFamily="2" charset="0"/>
              </a:rPr>
              <a:t>windows</a:t>
            </a:r>
            <a:r>
              <a:rPr lang="it-IT" sz="1600" dirty="0">
                <a:latin typeface="Comfortaa" panose="00000500000000000000" pitchFamily="2" charset="0"/>
              </a:rPr>
              <a:t> </a:t>
            </a:r>
            <a:r>
              <a:rPr lang="it-IT" sz="1600" dirty="0" smtClean="0">
                <a:latin typeface="Comfortaa" panose="00000500000000000000" pitchFamily="2" charset="0"/>
              </a:rPr>
              <a:t>10</a:t>
            </a:r>
            <a:r>
              <a:rPr lang="it-IT" sz="1600" dirty="0">
                <a:latin typeface="Comfortaa" panose="00000500000000000000" pitchFamily="2" charset="0"/>
              </a:rPr>
              <a:t>, un processore Intel Core i7 4750HQ a 2.0GHz e con 12Gb di RAM DDR3</a:t>
            </a:r>
            <a:r>
              <a:rPr lang="it-IT" sz="1600" dirty="0"/>
              <a:t>.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526281" y="1635181"/>
            <a:ext cx="10097700" cy="2210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t-IT" sz="1600" dirty="0">
                <a:latin typeface="Comfortaa" panose="00000500000000000000" pitchFamily="2" charset="0"/>
              </a:rPr>
              <a:t>Mostreremo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quelli che sono i test ritenuti validi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in sequenziale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un numero di 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pari a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Test con un numero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di core fisici massimi (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pari a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</a:t>
            </a:r>
            <a:r>
              <a:rPr lang="it-IT" sz="1600" dirty="0" err="1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massimi(pari a 7)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Ognuno di questi test è stato ripetuto almeno 10 volte per avere una stima più accurata dei tempi</a:t>
            </a:r>
            <a:r>
              <a:rPr lang="it-IT" dirty="0" smtClean="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688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Utilizzati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1700"/>
              </p:ext>
            </p:extLst>
          </p:nvPr>
        </p:nvGraphicFramePr>
        <p:xfrm>
          <a:off x="278298" y="1937897"/>
          <a:ext cx="11405704" cy="2495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1426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</a:tblGrid>
              <a:tr h="49911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Nome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Attributi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Righe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Dimensioni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118 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108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5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624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6,1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62328"/>
              </p:ext>
            </p:extLst>
          </p:nvPr>
        </p:nvGraphicFramePr>
        <p:xfrm>
          <a:off x="308606" y="1106719"/>
          <a:ext cx="8419760" cy="1967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83952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2, 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215s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860s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8000s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0, 172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300s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10000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2" name="Rettangolo 1"/>
          <p:cNvSpPr/>
          <p:nvPr/>
        </p:nvSpPr>
        <p:spPr>
          <a:xfrm>
            <a:off x="278298" y="709829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in sequenziale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02276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7400s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125s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600s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9800s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2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811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</a:p>
        </p:txBody>
      </p:sp>
      <p:sp>
        <p:nvSpPr>
          <p:cNvPr id="2" name="Rettangolo 1"/>
          <p:cNvSpPr/>
          <p:nvPr/>
        </p:nvSpPr>
        <p:spPr>
          <a:xfrm>
            <a:off x="203007" y="681025"/>
            <a:ext cx="6497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</a:t>
            </a:r>
            <a:r>
              <a:rPr lang="it-IT" sz="20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numero di core fisici massimi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8099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220s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3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7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72539"/>
              </p:ext>
            </p:extLst>
          </p:nvPr>
        </p:nvGraphicFramePr>
        <p:xfrm>
          <a:off x="278298" y="1081135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570s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9700s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4147386" y="315037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04950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di soglie ottime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4648" y="1600200"/>
            <a:ext cx="2575537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Considerazioni finali su </a:t>
            </a:r>
            <a:r>
              <a:rPr lang="it-IT" sz="4000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testing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399666" y="2292190"/>
            <a:ext cx="7601719" cy="1452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Possiamo notare che per algoritmi di </a:t>
            </a:r>
            <a:r>
              <a:rPr lang="it-IT" dirty="0" smtClean="0">
                <a:latin typeface="Comfortaa" panose="00000500000000000000" pitchFamily="2" charset="0"/>
              </a:rPr>
              <a:t>piccole dimensioni</a:t>
            </a:r>
            <a:r>
              <a:rPr lang="it-IT" dirty="0">
                <a:latin typeface="Comfortaa" panose="00000500000000000000" pitchFamily="2" charset="0"/>
              </a:rPr>
              <a:t>, il fatto di utilizzare più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porta </a:t>
            </a:r>
            <a:r>
              <a:rPr lang="it-IT" dirty="0" smtClean="0">
                <a:latin typeface="Comfortaa" panose="00000500000000000000" pitchFamily="2" charset="0"/>
              </a:rPr>
              <a:t>a </a:t>
            </a:r>
            <a:r>
              <a:rPr lang="it-IT" dirty="0">
                <a:latin typeface="Comfortaa" panose="00000500000000000000" pitchFamily="2" charset="0"/>
              </a:rPr>
              <a:t>delle piccole </a:t>
            </a:r>
            <a:r>
              <a:rPr lang="it-IT" dirty="0" smtClean="0">
                <a:latin typeface="Comfortaa" panose="00000500000000000000" pitchFamily="2" charset="0"/>
              </a:rPr>
              <a:t>inflessioni delle </a:t>
            </a:r>
            <a:r>
              <a:rPr lang="it-IT" dirty="0">
                <a:latin typeface="Comfortaa" panose="00000500000000000000" pitchFamily="2" charset="0"/>
              </a:rPr>
              <a:t>prestazioni. Questo</a:t>
            </a:r>
          </a:p>
          <a:p>
            <a:r>
              <a:rPr lang="it-IT" dirty="0">
                <a:latin typeface="Comfortaa" panose="00000500000000000000" pitchFamily="2" charset="0"/>
              </a:rPr>
              <a:t>comportamento </a:t>
            </a:r>
            <a:r>
              <a:rPr lang="it-IT" dirty="0" smtClean="0">
                <a:latin typeface="Comfortaa" panose="00000500000000000000" pitchFamily="2" charset="0"/>
              </a:rPr>
              <a:t>è </a:t>
            </a:r>
            <a:r>
              <a:rPr lang="it-IT" dirty="0">
                <a:latin typeface="Comfortaa" panose="00000500000000000000" pitchFamily="2" charset="0"/>
              </a:rPr>
              <a:t>dovuto alla sincronizzazione applicata da AKKA</a:t>
            </a:r>
          </a:p>
          <a:p>
            <a:r>
              <a:rPr lang="it-IT" dirty="0">
                <a:latin typeface="Comfortaa" panose="00000500000000000000" pitchFamily="2" charset="0"/>
              </a:rPr>
              <a:t>ai </a:t>
            </a:r>
            <a:r>
              <a:rPr lang="it-IT" dirty="0" err="1" smtClean="0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. Siccome la mole di lavoro per ogni singolo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è </a:t>
            </a:r>
            <a:r>
              <a:rPr lang="it-IT" dirty="0" smtClean="0">
                <a:latin typeface="Comfortaa" panose="00000500000000000000" pitchFamily="2" charset="0"/>
              </a:rPr>
              <a:t>insignificante</a:t>
            </a:r>
            <a:r>
              <a:rPr lang="it-IT" dirty="0">
                <a:latin typeface="Comfortaa" panose="00000500000000000000" pitchFamily="2" charset="0"/>
              </a:rPr>
              <a:t>,  </a:t>
            </a:r>
            <a:r>
              <a:rPr lang="it-IT" dirty="0" smtClean="0">
                <a:latin typeface="Comfortaa" panose="00000500000000000000" pitchFamily="2" charset="0"/>
              </a:rPr>
              <a:t>allora </a:t>
            </a:r>
            <a:r>
              <a:rPr lang="it-IT" dirty="0">
                <a:latin typeface="Comfortaa" panose="00000500000000000000" pitchFamily="2" charset="0"/>
              </a:rPr>
              <a:t>il tempo maggiore viene impiegato per la gestione </a:t>
            </a:r>
            <a:r>
              <a:rPr lang="it-IT" dirty="0" smtClean="0">
                <a:latin typeface="Comfortaa" panose="00000500000000000000" pitchFamily="2" charset="0"/>
              </a:rPr>
              <a:t>attraverso il </a:t>
            </a:r>
            <a:r>
              <a:rPr lang="it-IT" dirty="0">
                <a:latin typeface="Comfortaa" panose="00000500000000000000" pitchFamily="2" charset="0"/>
              </a:rPr>
              <a:t>container(</a:t>
            </a:r>
            <a:r>
              <a:rPr lang="it-IT" dirty="0" err="1">
                <a:latin typeface="Comfortaa" panose="00000500000000000000" pitchFamily="2" charset="0"/>
              </a:rPr>
              <a:t>Actor</a:t>
            </a:r>
            <a:r>
              <a:rPr lang="it-IT" dirty="0">
                <a:latin typeface="Comfortaa" panose="00000500000000000000" pitchFamily="2" charset="0"/>
              </a:rPr>
              <a:t> System).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100758"/>
            <a:ext cx="3800604" cy="3800604"/>
          </a:xfrm>
          <a:prstGeom prst="rect">
            <a:avLst/>
          </a:prstGeom>
        </p:spPr>
      </p:pic>
      <p:pic>
        <p:nvPicPr>
          <p:cNvPr id="9" name="Shape 4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5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Riflessioni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10"/>
            <a:ext cx="7601719" cy="2680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Miglioramento utilizzo memoria: </a:t>
            </a:r>
            <a:r>
              <a:rPr lang="it-IT" dirty="0" smtClean="0">
                <a:latin typeface="Comfortaa" panose="00000500000000000000" pitchFamily="2" charset="0"/>
              </a:rPr>
              <a:t>Durante </a:t>
            </a:r>
            <a:r>
              <a:rPr lang="it-IT" dirty="0">
                <a:latin typeface="Comfortaa" panose="00000500000000000000" pitchFamily="2" charset="0"/>
              </a:rPr>
              <a:t>la fase di </a:t>
            </a:r>
            <a:r>
              <a:rPr lang="it-IT" dirty="0" err="1">
                <a:latin typeface="Comfortaa" panose="00000500000000000000" pitchFamily="2" charset="0"/>
              </a:rPr>
              <a:t>testing</a:t>
            </a:r>
            <a:r>
              <a:rPr lang="it-IT" dirty="0">
                <a:latin typeface="Comfortaa" panose="00000500000000000000" pitchFamily="2" charset="0"/>
              </a:rPr>
              <a:t>, si è notato</a:t>
            </a:r>
          </a:p>
          <a:p>
            <a:r>
              <a:rPr lang="it-IT" dirty="0">
                <a:latin typeface="Comfortaa" panose="00000500000000000000" pitchFamily="2" charset="0"/>
              </a:rPr>
              <a:t>che l'utilizzo della memoria in questo algoritmo genera molti problemi su alcuni</a:t>
            </a:r>
          </a:p>
          <a:p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grandi dimensioni. </a:t>
            </a:r>
            <a:r>
              <a:rPr lang="it-IT" dirty="0" smtClean="0">
                <a:latin typeface="Comfortaa" panose="00000500000000000000" pitchFamily="2" charset="0"/>
              </a:rPr>
              <a:t>Poiché vengono mantenute alcune strutture dati in memoria principale che in alcuni casi ne saturano la capacità.</a:t>
            </a:r>
          </a:p>
          <a:p>
            <a:r>
              <a:rPr lang="it-IT" dirty="0" smtClean="0">
                <a:latin typeface="Comfortaa" panose="00000500000000000000" pitchFamily="2" charset="0"/>
              </a:rPr>
              <a:t>Già  durante </a:t>
            </a:r>
            <a:r>
              <a:rPr lang="it-IT" dirty="0">
                <a:latin typeface="Comfortaa" panose="00000500000000000000" pitchFamily="2" charset="0"/>
              </a:rPr>
              <a:t>la fase di lavoro si è cercato di sopperire a questa problematica </a:t>
            </a:r>
            <a:r>
              <a:rPr lang="it-IT" dirty="0" smtClean="0">
                <a:latin typeface="Comfortaa" panose="00000500000000000000" pitchFamily="2" charset="0"/>
              </a:rPr>
              <a:t>implementando  una </a:t>
            </a:r>
            <a:r>
              <a:rPr lang="it-IT" dirty="0">
                <a:latin typeface="Comfortaa" panose="00000500000000000000" pitchFamily="2" charset="0"/>
              </a:rPr>
              <a:t>seconda versione </a:t>
            </a:r>
            <a:r>
              <a:rPr lang="it-IT" dirty="0" smtClean="0">
                <a:latin typeface="Comfortaa" panose="00000500000000000000" pitchFamily="2" charset="0"/>
              </a:rPr>
              <a:t>dell'algoritmo che mantiene la matrice delle distanze in memoria secondaria.</a:t>
            </a:r>
          </a:p>
          <a:p>
            <a:r>
              <a:rPr lang="it-IT" b="1" dirty="0">
                <a:latin typeface="Comfortaa" panose="00000500000000000000" pitchFamily="2" charset="0"/>
              </a:rPr>
              <a:t>Lavori </a:t>
            </a:r>
            <a:r>
              <a:rPr lang="it-IT" b="1" dirty="0" smtClean="0">
                <a:latin typeface="Comfortaa" panose="00000500000000000000" pitchFamily="2" charset="0"/>
              </a:rPr>
              <a:t>futuri: </a:t>
            </a:r>
            <a:r>
              <a:rPr lang="it-IT" dirty="0" smtClean="0">
                <a:latin typeface="Comfortaa" panose="00000500000000000000" pitchFamily="2" charset="0"/>
              </a:rPr>
              <a:t>saranno quelli </a:t>
            </a:r>
            <a:r>
              <a:rPr lang="it-IT" dirty="0">
                <a:latin typeface="Comfortaa" panose="00000500000000000000" pitchFamily="2" charset="0"/>
              </a:rPr>
              <a:t>di migliorare la gestione di tali </a:t>
            </a:r>
            <a:r>
              <a:rPr lang="it-IT" dirty="0" smtClean="0">
                <a:latin typeface="Comfortaa" panose="00000500000000000000" pitchFamily="2" charset="0"/>
              </a:rPr>
              <a:t>database. </a:t>
            </a:r>
            <a:r>
              <a:rPr lang="it-IT" dirty="0">
                <a:latin typeface="Comfortaa" panose="00000500000000000000" pitchFamily="2" charset="0"/>
              </a:rPr>
              <a:t>In </a:t>
            </a:r>
            <a:r>
              <a:rPr lang="it-IT" dirty="0" smtClean="0">
                <a:latin typeface="Comfortaa" panose="00000500000000000000" pitchFamily="2" charset="0"/>
              </a:rPr>
              <a:t>alternativa potrebbero </a:t>
            </a:r>
            <a:r>
              <a:rPr lang="it-IT" dirty="0">
                <a:latin typeface="Comfortaa" panose="00000500000000000000" pitchFamily="2" charset="0"/>
              </a:rPr>
              <a:t>essere ricercate altre soluzioni per l'ottimizzazione della memoria.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58" y="1034473"/>
            <a:ext cx="3468487" cy="210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tangolo 3"/>
          <p:cNvSpPr/>
          <p:nvPr/>
        </p:nvSpPr>
        <p:spPr>
          <a:xfrm>
            <a:off x="4737737" y="3795198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Distribuzione:</a:t>
            </a:r>
            <a:r>
              <a:rPr lang="it-IT" dirty="0" smtClean="0">
                <a:latin typeface="Comfortaa" panose="00000500000000000000" pitchFamily="2" charset="0"/>
              </a:rPr>
              <a:t> Tale </a:t>
            </a:r>
            <a:r>
              <a:rPr lang="it-IT" dirty="0">
                <a:latin typeface="Comfortaa" panose="00000500000000000000" pitchFamily="2" charset="0"/>
              </a:rPr>
              <a:t>progettazione e </a:t>
            </a:r>
            <a:r>
              <a:rPr lang="it-IT" dirty="0" smtClean="0">
                <a:latin typeface="Comfortaa" panose="00000500000000000000" pitchFamily="2" charset="0"/>
              </a:rPr>
              <a:t>l'utilizzo della </a:t>
            </a:r>
            <a:r>
              <a:rPr lang="it-IT" dirty="0">
                <a:latin typeface="Comfortaa" panose="00000500000000000000" pitchFamily="2" charset="0"/>
              </a:rPr>
              <a:t>tecnologia AKKA </a:t>
            </a:r>
            <a:r>
              <a:rPr lang="it-IT" dirty="0" smtClean="0">
                <a:latin typeface="Comfortaa" panose="00000500000000000000" pitchFamily="2" charset="0"/>
              </a:rPr>
              <a:t>rende l'algoritmo </a:t>
            </a:r>
            <a:r>
              <a:rPr lang="it-IT" dirty="0">
                <a:latin typeface="Comfortaa" panose="00000500000000000000" pitchFamily="2" charset="0"/>
              </a:rPr>
              <a:t>già pronto alla distribuzione. Questo tipo di miglioramento </a:t>
            </a:r>
            <a:r>
              <a:rPr lang="it-IT" dirty="0" smtClean="0">
                <a:latin typeface="Comfortaa" panose="00000500000000000000" pitchFamily="2" charset="0"/>
              </a:rPr>
              <a:t>permetterebbe </a:t>
            </a:r>
            <a:r>
              <a:rPr lang="it-IT" dirty="0">
                <a:latin typeface="Comfortaa" panose="00000500000000000000" pitchFamily="2" charset="0"/>
              </a:rPr>
              <a:t>un incremento maggiore delle prestazioni su </a:t>
            </a:r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</a:t>
            </a:r>
            <a:r>
              <a:rPr lang="it-IT" dirty="0" smtClean="0">
                <a:latin typeface="Comfortaa" panose="00000500000000000000" pitchFamily="2" charset="0"/>
              </a:rPr>
              <a:t>dimensioni notevoli.</a:t>
            </a:r>
            <a:endParaRPr lang="it-IT" dirty="0">
              <a:latin typeface="Comfortaa" panose="00000500000000000000" pitchFamily="2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3461207"/>
            <a:ext cx="2438621" cy="164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Shape 4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3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0" y="2620662"/>
            <a:ext cx="12192000" cy="1616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it-IT" sz="72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Grazie per l’attenzione!</a:t>
            </a:r>
            <a:endParaRPr lang="it-IT" sz="7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Shape 4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soglie ottime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Shape 502"/>
              <p:cNvSpPr txBox="1"/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L'idea generale è quella di trovare i più grandi pattern di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che non dominano i sotto-pattern minimali in un determinato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rappresentano soglie ottime per il cluster successivo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−1)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Per ogni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sotto-pattern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minimale ammissibile, l'obiettivo di questa fase è quello di generare soglie ottime.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 particolare una volta trovato un minimo per un cluster, è necessario generare le RFD per il cluster successivo, consideriamo un minimo per un determinato cluster </a:t>
                </a:r>
                <a:r>
                  <a:rPr lang="it-IT" sz="1600" dirty="0" err="1">
                    <a:solidFill>
                      <a:schemeClr val="dk1"/>
                    </a:solidFill>
                  </a:rPr>
                  <a:t>C_i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dipendenza valida per il cluster successivo non dovrà raggiungere tale minimo altrimenti la dipendenza verrebbe violata.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Infatti la regola generale che indica la validità di una dipendenza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</a:rPr>
                  <a:t>X →Y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che: presa una qualsiasi coppia dell'istanza </a:t>
                </a:r>
                <a:r>
                  <a:rPr lang="it-IT" sz="1600" i="1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se questa è simile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X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allora deve essere simile anche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Possiamo distinguere 3 casi.</a:t>
                </a:r>
              </a:p>
              <a:p>
                <a:pPr marL="0" lvl="0" indent="0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2" name="Shape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blipFill>
                <a:blip r:embed="rId5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5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0" name="Shape 510"/>
          <p:cNvSpPr txBox="1"/>
          <p:nvPr/>
        </p:nvSpPr>
        <p:spPr>
          <a:xfrm>
            <a:off x="614825" y="1135102"/>
            <a:ext cx="9420300" cy="83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Consideriamo un unico attributo candidato per X. Dato un clusterID k &gt; 0 dell'attributo A, se esiste trova il minimo valore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tale che: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Shape 511"/>
              <p:cNvSpPr txBox="1"/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(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𝑚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− 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fortaa"/>
                        <a:sym typeface="Comfortaa"/>
                      </a:rPr>
                      <m:t>𝜀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la migliore soglia per il cluster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next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(k). Se m &gt; 0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allora viene generata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1" name="Shape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blipFill>
                <a:blip r:embed="rId6"/>
                <a:stretch>
                  <a:fillRect l="-194"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" name="Shape 5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938" y="1920510"/>
            <a:ext cx="2945148" cy="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50" y="2788150"/>
            <a:ext cx="2891731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614825" y="3099900"/>
            <a:ext cx="10097700" cy="9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Tuttavia durante la ricerca può capitare che un minimo per un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ClusterID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, m = 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min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prev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(k)) allora è necessario effettuare il seguente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aggiornamento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950" y="4153798"/>
            <a:ext cx="5587030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14825" y="4512063"/>
            <a:ext cx="7951800" cy="65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 altre parole quando esistono più RFD sullo stesso LHS è necessario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mantenere quella con RHS minore.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5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6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Shape 239"/>
          <p:cNvGraphicFramePr/>
          <p:nvPr>
            <p:extLst>
              <p:ext uri="{D42A27DB-BD31-4B8C-83A1-F6EECF244321}">
                <p14:modId xmlns:p14="http://schemas.microsoft.com/office/powerpoint/2010/main" val="3404472573"/>
              </p:ext>
            </p:extLst>
          </p:nvPr>
        </p:nvGraphicFramePr>
        <p:xfrm>
          <a:off x="5472536" y="1701198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Shape 5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390" y="3712978"/>
            <a:ext cx="2891731" cy="311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err="1" smtClean="0">
                    <a:latin typeface="Comfortaa" panose="00000500000000000000" pitchFamily="2" charset="0"/>
                  </a:rPr>
                  <a:t>ReleaseDate</a:t>
                </a:r>
                <a:r>
                  <a:rPr lang="it-IT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 err="1" smtClean="0">
                    <a:latin typeface="Comfortaa" panose="00000500000000000000" pitchFamily="2" charset="0"/>
                  </a:rPr>
                  <a:t>ExecutionDate</a:t>
                </a:r>
                <a:r>
                  <a:rPr lang="it-IT" b="0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b="0" dirty="0" smtClean="0">
                    <a:latin typeface="Comfortaa" panose="00000500000000000000" pitchFamily="2" charset="0"/>
                  </a:rPr>
                  <a:t> </a:t>
                </a:r>
              </a:p>
              <a:p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blipFill>
                <a:blip r:embed="rId8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36" y="4579103"/>
            <a:ext cx="4380952" cy="265143"/>
          </a:xfrm>
          <a:prstGeom prst="rect">
            <a:avLst/>
          </a:prstGeom>
        </p:spPr>
      </p:pic>
      <p:graphicFrame>
        <p:nvGraphicFramePr>
          <p:cNvPr id="11" name="Shape 107"/>
          <p:cNvGraphicFramePr/>
          <p:nvPr>
            <p:extLst>
              <p:ext uri="{D42A27DB-BD31-4B8C-83A1-F6EECF244321}">
                <p14:modId xmlns:p14="http://schemas.microsoft.com/office/powerpoint/2010/main" val="1701682274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Rettangolo 13"/>
          <p:cNvSpPr/>
          <p:nvPr/>
        </p:nvSpPr>
        <p:spPr>
          <a:xfrm>
            <a:off x="10982036" y="2059708"/>
            <a:ext cx="991375" cy="341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8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8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9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Shape 510"/>
              <p:cNvSpPr txBox="1"/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>
                    <a:latin typeface="Comfortaa" panose="00000500000000000000" pitchFamily="2" charset="0"/>
                  </a:rPr>
                  <a:t>clusterID</a:t>
                </a:r>
                <a:r>
                  <a:rPr lang="it-IT" dirty="0">
                    <a:latin typeface="Comfortaa" panose="00000500000000000000" pitchFamily="2" charset="0"/>
                  </a:rPr>
                  <a:t> k &gt; 0 dell'attributo A, se </a:t>
                </a:r>
                <a:r>
                  <a:rPr lang="it-IT" dirty="0" smtClean="0">
                    <a:latin typeface="Comfortaa" panose="00000500000000000000" pitchFamily="2" charset="0"/>
                  </a:rPr>
                  <a:t>esiste trova </a:t>
                </a:r>
                <a:r>
                  <a:rPr lang="it-IT" dirty="0">
                    <a:latin typeface="Comfortaa" panose="00000500000000000000" pitchFamily="2" charset="0"/>
                  </a:rPr>
                  <a:t>le </a:t>
                </a:r>
                <a:r>
                  <a:rPr lang="it-IT" dirty="0" smtClean="0">
                    <a:latin typeface="Comfortaa" panose="00000500000000000000" pitchFamily="2" charset="0"/>
                  </a:rPr>
                  <a:t>coppie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 </a:t>
                </a:r>
                <a:r>
                  <a:rPr lang="it-IT" dirty="0">
                    <a:latin typeface="Comfortaa" panose="00000500000000000000" pitchFamily="2" charset="0"/>
                  </a:rPr>
                  <a:t>non dominanti rispetto all'insieme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 S </a:t>
                </a:r>
                <a:r>
                  <a:rPr lang="it-IT" dirty="0">
                    <a:latin typeface="Comfortaa" panose="00000500000000000000" pitchFamily="2" charset="0"/>
                  </a:rPr>
                  <a:t>= </a:t>
                </a:r>
                <a:r>
                  <a:rPr lang="it-IT" dirty="0" err="1">
                    <a:latin typeface="Comfortaa" panose="00000500000000000000" pitchFamily="2" charset="0"/>
                  </a:rPr>
                  <a:t>nonDominating</a:t>
                </a:r>
                <a:r>
                  <a:rPr lang="it-IT" dirty="0">
                    <a:latin typeface="Comfortaa" panose="00000500000000000000" pitchFamily="2" charset="0"/>
                  </a:rPr>
                  <a:t>(k), quindi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rappresentano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le possibili soglie da generare per il cluster </a:t>
                </a:r>
                <a:r>
                  <a:rPr lang="it-IT" dirty="0" err="1">
                    <a:latin typeface="Comfortaa" panose="00000500000000000000" pitchFamily="2" charset="0"/>
                  </a:rPr>
                  <a:t>next</a:t>
                </a:r>
                <a:r>
                  <a:rPr lang="it-IT" dirty="0">
                    <a:latin typeface="Comfortaa" panose="00000500000000000000" pitchFamily="2" charset="0"/>
                  </a:rPr>
                  <a:t>(k</a:t>
                </a:r>
                <a:r>
                  <a:rPr lang="it-IT" dirty="0" smtClean="0">
                    <a:latin typeface="Comfortaa" panose="00000500000000000000" pitchFamily="2" charset="0"/>
                  </a:rPr>
                  <a:t>).</a:t>
                </a:r>
              </a:p>
              <a:p>
                <a:r>
                  <a:rPr lang="it-IT" dirty="0">
                    <a:latin typeface="Comfortaa" panose="00000500000000000000" pitchFamily="2" charset="0"/>
                  </a:rPr>
                  <a:t>In particolare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0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blipFill>
                <a:blip r:embed="rId10"/>
                <a:stretch>
                  <a:fillRect l="-194" t="-1299" b="-7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" y="2154139"/>
            <a:ext cx="3184997" cy="26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Invece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  <a:blipFill>
                <a:blip r:embed="rId12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7" y="2890631"/>
            <a:ext cx="3459047" cy="29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esiste (con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)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blipFill>
                <a:blip r:embed="rId14"/>
                <a:stretch>
                  <a:fillRect l="-528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Consideriamo un insieme di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non dominanti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  <a:blipFill>
                <a:blip r:embed="rId15"/>
                <a:stretch>
                  <a:fillRect l="-16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A questo è necessario determinare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per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di cui viene fatto il </a:t>
                </a:r>
                <a:r>
                  <a:rPr lang="it-IT" dirty="0" err="1">
                    <a:latin typeface="Comfortaa" panose="00000500000000000000" pitchFamily="2" charset="0"/>
                  </a:rPr>
                  <a:t>dicovery</a:t>
                </a:r>
                <a:r>
                  <a:rPr lang="it-IT" dirty="0">
                    <a:latin typeface="Comfortaa" panose="00000500000000000000" pitchFamily="2" charset="0"/>
                  </a:rPr>
                  <a:t> secondo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:r>
                  <a:rPr lang="it-IT" dirty="0">
                    <a:latin typeface="Comfortaa" panose="00000500000000000000" pitchFamily="2" charset="0"/>
                  </a:rPr>
                  <a:t>un dato sotto-pattern di </a:t>
                </a:r>
                <a:r>
                  <a:rPr lang="it-IT" dirty="0" smtClean="0">
                    <a:latin typeface="Comfortaa" panose="00000500000000000000" pitchFamily="2" charset="0"/>
                  </a:rPr>
                  <a:t>distanza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. In </a:t>
                </a:r>
                <a:r>
                  <a:rPr lang="it-IT" dirty="0">
                    <a:latin typeface="Comfortaa" panose="00000500000000000000" pitchFamily="2" charset="0"/>
                  </a:rPr>
                  <a:t>particolare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rappresenta il risultato della proiezione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  <a:blipFill>
                <a:blip r:embed="rId16"/>
                <a:stretch>
                  <a:fillRect l="-157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esiste,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del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tale che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  <a:blipFill>
                <a:blip r:embed="rId17"/>
                <a:stretch>
                  <a:fillRect l="-299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5" y="4772139"/>
            <a:ext cx="3459049" cy="2271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093554" y="4731844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e</a:t>
            </a:r>
            <a:r>
              <a:rPr lang="it-IT" dirty="0" smtClean="0">
                <a:latin typeface="Comfortaa" panose="00000500000000000000" pitchFamily="2" charset="0"/>
              </a:rPr>
              <a:t> genera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79" y="4826296"/>
            <a:ext cx="1062182" cy="152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 altre parole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è il minimo valore fra tutti quelli </a:t>
                </a:r>
                <a:r>
                  <a:rPr lang="it-IT" dirty="0" smtClean="0">
                    <a:latin typeface="Comfortaa" panose="00000500000000000000" pitchFamily="2" charset="0"/>
                  </a:rPr>
                  <a:t>dominati </a:t>
                </a:r>
                <a:r>
                  <a:rPr lang="it-IT" dirty="0">
                    <a:latin typeface="Comfortaa" panose="00000500000000000000" pitchFamily="2" charset="0"/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  <a:blipFill>
                <a:blip r:embed="rId20"/>
                <a:stretch>
                  <a:fillRect l="-239" t="-2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7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8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Shape 107"/>
          <p:cNvGraphicFramePr/>
          <p:nvPr>
            <p:extLst>
              <p:ext uri="{D42A27DB-BD31-4B8C-83A1-F6EECF244321}">
                <p14:modId xmlns:p14="http://schemas.microsoft.com/office/powerpoint/2010/main" val="1837614601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Shape 248"/>
          <p:cNvGraphicFramePr/>
          <p:nvPr>
            <p:extLst>
              <p:ext uri="{D42A27DB-BD31-4B8C-83A1-F6EECF244321}">
                <p14:modId xmlns:p14="http://schemas.microsoft.com/office/powerpoint/2010/main" val="2417320817"/>
              </p:ext>
            </p:extLst>
          </p:nvPr>
        </p:nvGraphicFramePr>
        <p:xfrm>
          <a:off x="5436164" y="1266600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Immagin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3307159"/>
            <a:ext cx="3184997" cy="269391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64" y="3705448"/>
            <a:ext cx="3459047" cy="29104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4652500"/>
            <a:ext cx="6060723" cy="248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IDCheck,PrescriptionDate;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ExecutionDate;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7518400" y="1597891"/>
            <a:ext cx="1034473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9559636" y="2634882"/>
            <a:ext cx="1366982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9559636" y="1635181"/>
            <a:ext cx="1366982" cy="3155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4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2155,98"/>
  <p:tag name="LATEXADDIN" val="\documentclass{article}&#10;\usepackage{amsmath}&#10;\pagestyle{empty}&#10;\begin{document}&#10;&#10;$ReleaseDate_{(\leq 0)} \rightarrow ExecutionDate_{(\leq 3)}$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6,472"/>
  <p:tag name="LATEXADDIN" val="\documentclass{article}&#10;\usepackage{amsmath}&#10;\pagestyle{empty}&#10;\begin{document}&#10;&#10;&#10;$m_{k'} \geq p_{k'}$ per ogni $k' \in [j+1,n]$ e $k' \neq i$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032,246"/>
  <p:tag name="LATEXADDIN" val="\documentclass{article}&#10;\usepackage{amsmath}&#10;\pagestyle{empty}&#10;\begin{document}&#10;&#10;$\exists m_{k'} \geq p_{k'}$ con $k' \in [j+1,n]$ e $k' \neq i$&#10;&#10;&#10;\end{document}"/>
  <p:tag name="IGUANATEXSIZE" val="20"/>
  <p:tag name="IGUANATEXCURSOR" val="14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1975,253"/>
  <p:tag name="LATEXADDIN" val="\documentclass{article}&#10;\usepackage{amsmath}&#10;\pagestyle{empty}&#10;\begin{document}&#10;&#10;$m_{j}&lt;p_{j}$, e $m_{i-\epsilon} \geq p_{i}$ con $p_{i}=t_{l}[X_{i}]$&#10;&#10;&#10;\end{document}"/>
  <p:tag name="IGUANATEXSIZE" val="20"/>
  <p:tag name="IGUANATEXCURSOR" val="15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23,097"/>
  <p:tag name="LATEXADDIN" val="\documentclass{article}&#10;\usepackage{amsmath}&#10;\pagestyle{empty}&#10;\begin{document}&#10;&#10;$ IDCheck_{(\leq 0)},PrescriptionDate_{(\leq 4)}\rightarrow ExecutionDate_{(\leq 3)}$&#10;&#10;&#10;\end{document}"/>
  <p:tag name="IGUANATEXSIZE" val="20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1120</Words>
  <Application>Microsoft Office PowerPoint</Application>
  <PresentationFormat>Widescreen</PresentationFormat>
  <Paragraphs>542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Comfortaa</vt:lpstr>
      <vt:lpstr>Cambria Math</vt:lpstr>
      <vt:lpstr>Candara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Leo</cp:lastModifiedBy>
  <cp:revision>28</cp:revision>
  <dcterms:modified xsi:type="dcterms:W3CDTF">2017-12-10T20:02:03Z</dcterms:modified>
</cp:coreProperties>
</file>