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6" r:id="rId3"/>
    <p:sldId id="287" r:id="rId4"/>
    <p:sldId id="288" r:id="rId5"/>
    <p:sldId id="289" r:id="rId6"/>
    <p:sldId id="291" r:id="rId7"/>
    <p:sldId id="307" r:id="rId8"/>
    <p:sldId id="290" r:id="rId9"/>
    <p:sldId id="292" r:id="rId10"/>
    <p:sldId id="311" r:id="rId11"/>
    <p:sldId id="304" r:id="rId12"/>
    <p:sldId id="306" r:id="rId13"/>
    <p:sldId id="312" r:id="rId14"/>
    <p:sldId id="313" r:id="rId15"/>
    <p:sldId id="309" r:id="rId16"/>
    <p:sldId id="295" r:id="rId17"/>
    <p:sldId id="296" r:id="rId18"/>
    <p:sldId id="297" r:id="rId19"/>
    <p:sldId id="298" r:id="rId20"/>
    <p:sldId id="299" r:id="rId21"/>
    <p:sldId id="310" r:id="rId22"/>
    <p:sldId id="300" r:id="rId23"/>
    <p:sldId id="301" r:id="rId24"/>
  </p:sldIdLst>
  <p:sldSz cx="12192000" cy="6858000"/>
  <p:notesSz cx="6858000" cy="9144000"/>
  <p:embeddedFontLst>
    <p:embeddedFont>
      <p:font typeface="Comfortaa" panose="00000500000000000000" pitchFamily="2" charset="0"/>
      <p:regular r:id="rId26"/>
      <p:bold r:id="rId27"/>
    </p:embeddedFont>
    <p:embeddedFont>
      <p:font typeface="Cambria Math" panose="02040503050406030204" pitchFamily="18" charset="0"/>
      <p:regular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EE6026-579E-4132-9B2E-D130C4F9CABD}">
  <a:tblStyle styleId="{EFEE6026-579E-4132-9B2E-D130C4F9CAB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4F81BD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4F81BD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7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36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25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39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91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35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53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83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696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117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11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69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487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934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96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07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850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26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29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D0CEC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it-I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lang="it-I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11.xml"/><Relationship Id="rId21" Type="http://schemas.openxmlformats.org/officeDocument/2006/relationships/image" Target="../media/image20.png"/><Relationship Id="rId7" Type="http://schemas.openxmlformats.org/officeDocument/2006/relationships/tags" Target="../tags/tag15.xml"/><Relationship Id="rId12" Type="http://schemas.openxmlformats.org/officeDocument/2006/relationships/image" Target="../media/image1.png"/><Relationship Id="rId17" Type="http://schemas.openxmlformats.org/officeDocument/2006/relationships/image" Target="../media/image17.png"/><Relationship Id="rId2" Type="http://schemas.openxmlformats.org/officeDocument/2006/relationships/tags" Target="../tags/tag10.xml"/><Relationship Id="rId16" Type="http://schemas.openxmlformats.org/officeDocument/2006/relationships/image" Target="../media/image50.png"/><Relationship Id="rId20" Type="http://schemas.openxmlformats.org/officeDocument/2006/relationships/image" Target="../media/image19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.png"/><Relationship Id="rId24" Type="http://schemas.openxmlformats.org/officeDocument/2006/relationships/image" Target="../media/image13.png"/><Relationship Id="rId5" Type="http://schemas.openxmlformats.org/officeDocument/2006/relationships/tags" Target="../tags/tag13.xml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10" Type="http://schemas.openxmlformats.org/officeDocument/2006/relationships/notesSlide" Target="../notesSlides/notesSlide11.xml"/><Relationship Id="rId19" Type="http://schemas.openxmlformats.org/officeDocument/2006/relationships/image" Target="../media/image18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8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tags" Target="../tags/tag19.xml"/><Relationship Id="rId21" Type="http://schemas.openxmlformats.org/officeDocument/2006/relationships/image" Target="../media/image20.png"/><Relationship Id="rId7" Type="http://schemas.openxmlformats.org/officeDocument/2006/relationships/tags" Target="../tags/tag23.xml"/><Relationship Id="rId12" Type="http://schemas.openxmlformats.org/officeDocument/2006/relationships/image" Target="../media/image1.png"/><Relationship Id="rId17" Type="http://schemas.openxmlformats.org/officeDocument/2006/relationships/image" Target="../media/image17.png"/><Relationship Id="rId2" Type="http://schemas.openxmlformats.org/officeDocument/2006/relationships/tags" Target="../tags/tag18.xml"/><Relationship Id="rId16" Type="http://schemas.openxmlformats.org/officeDocument/2006/relationships/image" Target="../media/image50.png"/><Relationship Id="rId20" Type="http://schemas.openxmlformats.org/officeDocument/2006/relationships/image" Target="../media/image19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.png"/><Relationship Id="rId24" Type="http://schemas.openxmlformats.org/officeDocument/2006/relationships/image" Target="../media/image47.png"/><Relationship Id="rId5" Type="http://schemas.openxmlformats.org/officeDocument/2006/relationships/tags" Target="../tags/tag21.xml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10" Type="http://schemas.openxmlformats.org/officeDocument/2006/relationships/notesSlide" Target="../notesSlides/notesSlide12.xml"/><Relationship Id="rId19" Type="http://schemas.openxmlformats.org/officeDocument/2006/relationships/image" Target="../media/image18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png"/><Relationship Id="rId2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0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18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2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0" Type="http://schemas.openxmlformats.org/officeDocument/2006/relationships/image" Target="../media/image330.png"/><Relationship Id="rId19" Type="http://schemas.openxmlformats.org/officeDocument/2006/relationships/image" Target="../media/image13.png"/><Relationship Id="rId4" Type="http://schemas.openxmlformats.org/officeDocument/2006/relationships/tags" Target="../tags/tag5.xml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12" Type="http://schemas.openxmlformats.org/officeDocument/2006/relationships/image" Target="../media/image4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6308" y="952501"/>
            <a:ext cx="787400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14300" y="533400"/>
            <a:ext cx="6400800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3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 algoritmo per l’inferenza di dipendenze funzionali rilassate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66700" y="4558310"/>
            <a:ext cx="54483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Primo relatore: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Prof. Vincenzo Deufemia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66700" y="2706175"/>
            <a:ext cx="5448300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Candidati: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Luigi Durso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Raffaele Ceruso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Giovanni Leo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00025" y="5394008"/>
            <a:ext cx="54483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Secondo relatore: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Dott.ssa Loredana Caruccio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 xmlns=""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1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12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6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13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510"/>
              <p:cNvSpPr txBox="1"/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clusterID</a:t>
                </a:r>
                <a:r>
                  <a:rPr lang="it-IT" dirty="0" smtClean="0">
                    <a:latin typeface="Comfortaa" panose="00000500000000000000" pitchFamily="2" charset="0"/>
                  </a:rPr>
                  <a:t>  k&gt;0 </a:t>
                </a:r>
                <a:r>
                  <a:rPr lang="it-IT" dirty="0">
                    <a:latin typeface="Comfortaa" panose="00000500000000000000" pitchFamily="2" charset="0"/>
                  </a:rPr>
                  <a:t>dell'attributo </a:t>
                </a:r>
                <a:r>
                  <a:rPr lang="it-IT" dirty="0" smtClean="0">
                    <a:latin typeface="Comfortaa" panose="00000500000000000000" pitchFamily="2" charset="0"/>
                  </a:rPr>
                  <a:t>A, </a:t>
                </a:r>
                <a:r>
                  <a:rPr lang="it-IT" dirty="0">
                    <a:latin typeface="Comfortaa" panose="00000500000000000000" pitchFamily="2" charset="0"/>
                  </a:rPr>
                  <a:t>se esistono trova le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non </a:t>
                </a:r>
                <a:r>
                  <a:rPr lang="it-IT" dirty="0">
                    <a:latin typeface="Comfortaa" panose="00000500000000000000" pitchFamily="2" charset="0"/>
                  </a:rPr>
                  <a:t>dominanti rispetto all'insieme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S=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nonDominating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 </a:t>
                </a:r>
                <a:r>
                  <a:rPr lang="it-IT" b="1" dirty="0">
                    <a:latin typeface="Comfortaa" panose="00000500000000000000" pitchFamily="2" charset="0"/>
                  </a:rPr>
                  <a:t>and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prev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(k))</a:t>
                </a:r>
                <a:r>
                  <a:rPr lang="it-IT" dirty="0" smtClean="0">
                    <a:latin typeface="Comfortaa" panose="00000500000000000000" pitchFamily="2" charset="0"/>
                  </a:rPr>
                  <a:t>,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quindi</a:t>
                </a:r>
              </a:p>
              <a:p>
                <a:endParaRPr lang="it-IT" dirty="0" smtClean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rappresenta </a:t>
                </a:r>
                <a:r>
                  <a:rPr lang="it-IT" dirty="0">
                    <a:latin typeface="Comfortaa" panose="00000500000000000000" pitchFamily="2" charset="0"/>
                  </a:rPr>
                  <a:t>una delle migliori soglie per il cluster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next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per </a:t>
                </a:r>
                <a:r>
                  <a:rPr lang="it-IT" dirty="0" smtClean="0">
                    <a:latin typeface="Comfortaa" panose="00000500000000000000" pitchFamily="2" charset="0"/>
                  </a:rPr>
                  <a:t>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7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blipFill>
                <a:blip r:embed="rId14"/>
                <a:stretch>
                  <a:fillRect l="-194" t="-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2368559"/>
            <a:ext cx="7130474" cy="276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il tutto è possibile come nel caso precedente se tutti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esistono. Questo </a:t>
                </a:r>
                <a:r>
                  <a:rPr lang="it-IT" dirty="0">
                    <a:latin typeface="Comfortaa" panose="00000500000000000000" pitchFamily="2" charset="0"/>
                  </a:rPr>
                  <a:t>caso è molto particolare poiché per determinare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dobbiamo </a:t>
                </a:r>
                <a:r>
                  <a:rPr lang="it-IT" dirty="0">
                    <a:latin typeface="Comfortaa" panose="00000500000000000000" pitchFamily="2" charset="0"/>
                  </a:rPr>
                  <a:t>distinguere due sotto casi:</a:t>
                </a:r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  <a:blipFill>
                <a:blip r:embed="rId16"/>
                <a:stretch>
                  <a:fillRect l="-159" t="-2174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/>
          <p:cNvSpPr/>
          <p:nvPr/>
        </p:nvSpPr>
        <p:spPr>
          <a:xfrm>
            <a:off x="611140" y="3238661"/>
            <a:ext cx="1106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Caso 1:</a:t>
            </a:r>
            <a:r>
              <a:rPr lang="it-IT" dirty="0" smtClean="0">
                <a:latin typeface="Comfortaa" panose="00000500000000000000" pitchFamily="2" charset="0"/>
              </a:rPr>
              <a:t> </a:t>
            </a:r>
            <a:r>
              <a:rPr lang="it-IT" dirty="0">
                <a:latin typeface="Comfortaa" panose="00000500000000000000" pitchFamily="2" charset="0"/>
              </a:rPr>
              <a:t>Se</a:t>
            </a:r>
            <a:endParaRPr lang="it-IT" b="1" dirty="0"/>
          </a:p>
        </p:txBody>
      </p:sp>
      <p:pic>
        <p:nvPicPr>
          <p:cNvPr id="11" name="Immagin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52" y="3317675"/>
            <a:ext cx="2245333" cy="17600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3960113" y="3260471"/>
            <a:ext cx="73533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è un pattern </a:t>
            </a:r>
            <a:r>
              <a:rPr lang="it-IT" dirty="0" smtClean="0">
                <a:latin typeface="Comfortaa" panose="00000500000000000000" pitchFamily="2" charset="0"/>
              </a:rPr>
              <a:t>dominante. Consideriamo </a:t>
            </a:r>
            <a:r>
              <a:rPr lang="it-IT" dirty="0">
                <a:latin typeface="Comfortaa" panose="00000500000000000000" pitchFamily="2" charset="0"/>
              </a:rPr>
              <a:t>tutti i pattern di </a:t>
            </a:r>
            <a:r>
              <a:rPr lang="it-IT" dirty="0" err="1">
                <a:latin typeface="Comfortaa" panose="00000500000000000000" pitchFamily="2" charset="0"/>
              </a:rPr>
              <a:t>tuple</a:t>
            </a:r>
            <a:r>
              <a:rPr lang="it-IT" dirty="0">
                <a:latin typeface="Comfortaa" panose="00000500000000000000" pitchFamily="2" charset="0"/>
              </a:rPr>
              <a:t> non dominanti 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Se esiste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del pattern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tale che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  <a:blipFill>
                <a:blip r:embed="rId18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3915218"/>
            <a:ext cx="773953" cy="188038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172316"/>
            <a:ext cx="2392220" cy="217715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475014"/>
            <a:ext cx="3648365" cy="222791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1" y="4788543"/>
            <a:ext cx="4000183" cy="223654"/>
          </a:xfrm>
          <a:prstGeom prst="rect">
            <a:avLst/>
          </a:prstGeom>
        </p:spPr>
      </p:pic>
      <p:sp>
        <p:nvSpPr>
          <p:cNvPr id="18" name="Rettangolo 17"/>
          <p:cNvSpPr/>
          <p:nvPr/>
        </p:nvSpPr>
        <p:spPr>
          <a:xfrm>
            <a:off x="565435" y="5071753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omfortaa" panose="00000500000000000000" pitchFamily="2" charset="0"/>
              </a:rPr>
              <a:t>E genera </a:t>
            </a:r>
            <a:endParaRPr lang="it-IT" dirty="0"/>
          </a:p>
        </p:txBody>
      </p:sp>
      <p:pic>
        <p:nvPicPr>
          <p:cNvPr id="21" name="Immagin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635082"/>
            <a:ext cx="3000355" cy="208009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51" y="5166413"/>
            <a:ext cx="1062182" cy="1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12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hape 510"/>
              <p:cNvSpPr txBox="1"/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clusterID</a:t>
                </a:r>
                <a:r>
                  <a:rPr lang="it-IT" dirty="0" smtClean="0">
                    <a:latin typeface="Comfortaa" panose="00000500000000000000" pitchFamily="2" charset="0"/>
                  </a:rPr>
                  <a:t>  k&gt;0 </a:t>
                </a:r>
                <a:r>
                  <a:rPr lang="it-IT" dirty="0">
                    <a:latin typeface="Comfortaa" panose="00000500000000000000" pitchFamily="2" charset="0"/>
                  </a:rPr>
                  <a:t>dell'attributo </a:t>
                </a:r>
                <a:r>
                  <a:rPr lang="it-IT" dirty="0" smtClean="0">
                    <a:latin typeface="Comfortaa" panose="00000500000000000000" pitchFamily="2" charset="0"/>
                  </a:rPr>
                  <a:t>A, </a:t>
                </a:r>
                <a:r>
                  <a:rPr lang="it-IT" dirty="0">
                    <a:latin typeface="Comfortaa" panose="00000500000000000000" pitchFamily="2" charset="0"/>
                  </a:rPr>
                  <a:t>se esistono trova le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non </a:t>
                </a:r>
                <a:r>
                  <a:rPr lang="it-IT" dirty="0">
                    <a:latin typeface="Comfortaa" panose="00000500000000000000" pitchFamily="2" charset="0"/>
                  </a:rPr>
                  <a:t>dominanti rispetto all'insieme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S=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nonDominating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 </a:t>
                </a:r>
                <a:r>
                  <a:rPr lang="it-IT" b="1" dirty="0">
                    <a:latin typeface="Comfortaa" panose="00000500000000000000" pitchFamily="2" charset="0"/>
                  </a:rPr>
                  <a:t>and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prev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(k))</a:t>
                </a:r>
                <a:r>
                  <a:rPr lang="it-IT" dirty="0" smtClean="0">
                    <a:latin typeface="Comfortaa" panose="00000500000000000000" pitchFamily="2" charset="0"/>
                  </a:rPr>
                  <a:t>,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quindi</a:t>
                </a:r>
              </a:p>
              <a:p>
                <a:endParaRPr lang="it-IT" dirty="0" smtClean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rappresenta </a:t>
                </a:r>
                <a:r>
                  <a:rPr lang="it-IT" dirty="0">
                    <a:latin typeface="Comfortaa" panose="00000500000000000000" pitchFamily="2" charset="0"/>
                  </a:rPr>
                  <a:t>una delle migliori soglie per il cluster </a:t>
                </a:r>
                <a:r>
                  <a:rPr lang="it-IT" b="1" dirty="0" err="1" smtClean="0">
                    <a:latin typeface="Comfortaa" panose="00000500000000000000" pitchFamily="2" charset="0"/>
                  </a:rPr>
                  <a:t>next</a:t>
                </a:r>
                <a:r>
                  <a:rPr lang="it-IT" b="1" dirty="0" smtClean="0">
                    <a:latin typeface="Comfortaa" panose="00000500000000000000" pitchFamily="2" charset="0"/>
                  </a:rPr>
                  <a:t>(k)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per </a:t>
                </a:r>
                <a:r>
                  <a:rPr lang="it-IT" dirty="0" smtClean="0">
                    <a:latin typeface="Comfortaa" panose="00000500000000000000" pitchFamily="2" charset="0"/>
                  </a:rPr>
                  <a:t>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21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1135091"/>
                <a:ext cx="9420300" cy="1481957"/>
              </a:xfrm>
              <a:prstGeom prst="rect">
                <a:avLst/>
              </a:prstGeom>
              <a:blipFill>
                <a:blip r:embed="rId13"/>
                <a:stretch>
                  <a:fillRect l="-194" t="-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1635082"/>
            <a:ext cx="3000355" cy="208009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2368559"/>
            <a:ext cx="7130474" cy="276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/>
              <p:cNvSpPr/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il tutto è possibile come nel caso precedente se tutti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esistono. Questo </a:t>
                </a:r>
                <a:r>
                  <a:rPr lang="it-IT" dirty="0">
                    <a:latin typeface="Comfortaa" panose="00000500000000000000" pitchFamily="2" charset="0"/>
                  </a:rPr>
                  <a:t>caso è molto particolare poiché per determinare gli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dobbiamo </a:t>
                </a:r>
                <a:r>
                  <a:rPr lang="it-IT" dirty="0">
                    <a:latin typeface="Comfortaa" panose="00000500000000000000" pitchFamily="2" charset="0"/>
                  </a:rPr>
                  <a:t>distinguere due sotto casi:</a:t>
                </a:r>
              </a:p>
            </p:txBody>
          </p:sp>
        </mc:Choice>
        <mc:Fallback xmlns=""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2" y="2707227"/>
                <a:ext cx="11481637" cy="557845"/>
              </a:xfrm>
              <a:prstGeom prst="rect">
                <a:avLst/>
              </a:prstGeom>
              <a:blipFill>
                <a:blip r:embed="rId16"/>
                <a:stretch>
                  <a:fillRect l="-159" t="-2174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/>
          <p:cNvSpPr/>
          <p:nvPr/>
        </p:nvSpPr>
        <p:spPr>
          <a:xfrm>
            <a:off x="611140" y="3238661"/>
            <a:ext cx="1141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Caso 2:</a:t>
            </a:r>
            <a:r>
              <a:rPr lang="it-IT" dirty="0" smtClean="0">
                <a:latin typeface="Comfortaa" panose="00000500000000000000" pitchFamily="2" charset="0"/>
              </a:rPr>
              <a:t> </a:t>
            </a:r>
            <a:r>
              <a:rPr lang="it-IT" dirty="0">
                <a:latin typeface="Comfortaa" panose="00000500000000000000" pitchFamily="2" charset="0"/>
              </a:rPr>
              <a:t>Se</a:t>
            </a:r>
            <a:endParaRPr lang="it-IT" b="1" dirty="0"/>
          </a:p>
        </p:txBody>
      </p:sp>
      <p:pic>
        <p:nvPicPr>
          <p:cNvPr id="26" name="Immagin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52" y="3317675"/>
            <a:ext cx="2245333" cy="17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/>
              <p:cNvSpPr/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Se esiste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del pattern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tale che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27" name="Rettango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01" y="3514724"/>
                <a:ext cx="10530054" cy="325089"/>
              </a:xfrm>
              <a:prstGeom prst="rect">
                <a:avLst/>
              </a:prstGeom>
              <a:blipFill>
                <a:blip r:embed="rId18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3915218"/>
            <a:ext cx="773953" cy="188038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172316"/>
            <a:ext cx="2392220" cy="217715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475014"/>
            <a:ext cx="3648365" cy="222791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632001" y="5078228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Comfortaa" panose="00000500000000000000" pitchFamily="2" charset="0"/>
              </a:rPr>
              <a:t>E genera </a:t>
            </a:r>
            <a:endParaRPr lang="it-IT" dirty="0"/>
          </a:p>
        </p:txBody>
      </p:sp>
      <p:pic>
        <p:nvPicPr>
          <p:cNvPr id="32" name="Immagin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51" y="5166413"/>
            <a:ext cx="1062182" cy="152994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5" y="4798530"/>
            <a:ext cx="3599087" cy="220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34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24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ttangolo 34"/>
          <p:cNvSpPr/>
          <p:nvPr/>
        </p:nvSpPr>
        <p:spPr>
          <a:xfrm>
            <a:off x="3960113" y="3260471"/>
            <a:ext cx="8370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è un pattern </a:t>
            </a:r>
            <a:r>
              <a:rPr lang="it-IT" dirty="0" smtClean="0">
                <a:latin typeface="Comfortaa" panose="00000500000000000000" pitchFamily="2" charset="0"/>
              </a:rPr>
              <a:t>non dominante. Consideriamo </a:t>
            </a:r>
            <a:r>
              <a:rPr lang="it-IT" dirty="0">
                <a:latin typeface="Comfortaa" panose="00000500000000000000" pitchFamily="2" charset="0"/>
              </a:rPr>
              <a:t>tutti i pattern di </a:t>
            </a:r>
            <a:r>
              <a:rPr lang="it-IT" dirty="0" err="1">
                <a:latin typeface="Comfortaa" panose="00000500000000000000" pitchFamily="2" charset="0"/>
              </a:rPr>
              <a:t>tuple</a:t>
            </a:r>
            <a:r>
              <a:rPr lang="it-IT" dirty="0">
                <a:latin typeface="Comfortaa" panose="00000500000000000000" pitchFamily="2" charset="0"/>
              </a:rPr>
              <a:t> non dominanti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9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 xmlns=""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Generazione RFD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Shape 494"/>
              <p:cNvSpPr txBox="1"/>
              <p:nvPr/>
            </p:nvSpPr>
            <p:spPr>
              <a:xfrm>
                <a:off x="406203" y="1089059"/>
                <a:ext cx="11157724" cy="36769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Sapendo di avere a disposizione un insieme di sotto-pattern minimali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tali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 sono ottenuti dalla fase precedete(</a:t>
                </a:r>
                <a:r>
                  <a:rPr lang="it-IT" i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Minimality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).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Inoltre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si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riferisce ad un insieme di attributi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Per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, una volta determinate le RFD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thresholds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L'algoritmo valuta 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 </a:t>
                </a:r>
                <a:r>
                  <a:rPr lang="it-IT" b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Superset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,ovvero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 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h</m:t>
                        </m:r>
                      </m:sub>
                    </m:sSub>
                    <m:r>
                      <a:rPr lang="it-IT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omfortaa"/>
                      </a:rPr>
                      <m:t>≠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e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prova il </a:t>
                </a:r>
                <a:r>
                  <a:rPr lang="it-IT" b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Superset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L'algoritmo per provare il </a:t>
                </a:r>
                <a:r>
                  <a:rPr lang="it-IT" b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Superset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deve sostanzialmente fare 3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steps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</a:t>
                </a:r>
              </a:p>
              <a:p>
                <a:pPr marL="482600" lvl="0" indent="-342900">
                  <a:lnSpc>
                    <a:spcPct val="150000"/>
                  </a:lnSpc>
                  <a:buSzPts val="1400"/>
                  <a:buFont typeface="+mj-lt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Verifica se è ammissibile, in caso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posistivo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si va avanti e in caso contrario non si va avanti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</a:t>
                </a:r>
              </a:p>
              <a:p>
                <a:pPr marL="482600" lvl="0" indent="-342900">
                  <a:lnSpc>
                    <a:spcPct val="150000"/>
                  </a:lnSpc>
                  <a:buSzPts val="1400"/>
                  <a:buFont typeface="+mj-lt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Genera le RFD partendo dal pattern ammissibile. </a:t>
                </a:r>
                <a:endParaRPr lang="it-IT" dirty="0" smtClean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82600" lvl="0" indent="-342900">
                  <a:lnSpc>
                    <a:spcPct val="150000"/>
                  </a:lnSpc>
                  <a:buSzPts val="1400"/>
                  <a:buFont typeface="+mj-lt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Se nello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step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precedente abbiamo generato almeno una RFD  allora è utile considerare anche il </a:t>
                </a:r>
                <a:r>
                  <a:rPr lang="it-IT" b="1" dirty="0" err="1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Superset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di questo pattern considerato, ovvero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((</m:t>
                        </m:r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), 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Comfortaa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Comfortaa"/>
                      </a:rPr>
                      <m:t>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Comfortaa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omfortaa"/>
                      </a:rPr>
                      <m:t>≠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,…,</m:t>
                    </m:r>
                    <m:sSub>
                      <m:sSub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endParaRPr lang="it-IT" dirty="0" smtClean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139700" lvl="0">
                  <a:lnSpc>
                    <a:spcPct val="150000"/>
                  </a:lnSpc>
                  <a:buSzPts val="1400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Tale algoritmo si ferma quando non riesce a generare più RFD.</a:t>
                </a:r>
              </a:p>
            </p:txBody>
          </p:sp>
        </mc:Choice>
        <mc:Fallback xmlns=""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03" y="1089059"/>
                <a:ext cx="11157724" cy="36769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0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 xmlns=""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26281" y="1134109"/>
            <a:ext cx="11577175" cy="5811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sz="1600" dirty="0">
                <a:latin typeface="Comfortaa" panose="00000500000000000000" pitchFamily="2" charset="0"/>
              </a:rPr>
              <a:t>Tutti i test sono stati eseguiti su una macchina con sistema operativo </a:t>
            </a:r>
            <a:r>
              <a:rPr lang="it-IT" sz="1600" dirty="0" err="1" smtClean="0">
                <a:latin typeface="Comfortaa" panose="00000500000000000000" pitchFamily="2" charset="0"/>
              </a:rPr>
              <a:t>windows</a:t>
            </a:r>
            <a:r>
              <a:rPr lang="it-IT" sz="1600" dirty="0">
                <a:latin typeface="Comfortaa" panose="00000500000000000000" pitchFamily="2" charset="0"/>
              </a:rPr>
              <a:t> </a:t>
            </a:r>
            <a:r>
              <a:rPr lang="it-IT" sz="1600" dirty="0" smtClean="0">
                <a:latin typeface="Comfortaa" panose="00000500000000000000" pitchFamily="2" charset="0"/>
              </a:rPr>
              <a:t>10</a:t>
            </a:r>
            <a:r>
              <a:rPr lang="it-IT" sz="1600" dirty="0">
                <a:latin typeface="Comfortaa" panose="00000500000000000000" pitchFamily="2" charset="0"/>
              </a:rPr>
              <a:t>, un processore Intel Core i7 4750HQ a 2.0GHz e con 12Gb di RAM DDR3</a:t>
            </a:r>
            <a:r>
              <a:rPr lang="it-IT" sz="1600" dirty="0"/>
              <a:t>.</a:t>
            </a:r>
            <a:endParaRPr sz="16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526281" y="1635181"/>
            <a:ext cx="10097700" cy="22102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t-IT" sz="1600" dirty="0">
                <a:latin typeface="Comfortaa" panose="00000500000000000000" pitchFamily="2" charset="0"/>
              </a:rPr>
              <a:t>Mostreremo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quelli che sono i test ritenuti validi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Test in sequenziale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Test con un numero di </a:t>
            </a:r>
            <a:r>
              <a:rPr lang="it-IT" sz="1600" dirty="0" err="1" smtClean="0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pari a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Comfortaa"/>
                <a:ea typeface="Comfortaa"/>
                <a:cs typeface="Comfortaa"/>
                <a:sym typeface="Comfortaa"/>
              </a:rPr>
              <a:t>Test con un numero 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di core fisici massimi (</a:t>
            </a:r>
            <a:r>
              <a:rPr lang="it-IT" sz="1600" dirty="0" err="1" smtClean="0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-IT" sz="1600" dirty="0">
                <a:latin typeface="Comfortaa"/>
                <a:ea typeface="Comfortaa"/>
                <a:cs typeface="Comfortaa"/>
                <a:sym typeface="Comfortaa"/>
              </a:rPr>
              <a:t>pari a 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Test con </a:t>
            </a:r>
            <a:r>
              <a:rPr lang="it-IT" sz="1600" dirty="0" err="1">
                <a:latin typeface="Comfortaa"/>
                <a:ea typeface="Comfortaa"/>
                <a:cs typeface="Comfortaa"/>
                <a:sym typeface="Comfortaa"/>
              </a:rPr>
              <a:t>thread</a:t>
            </a:r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massimi(pari a 7) </a:t>
            </a:r>
          </a:p>
          <a:p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r>
              <a:rPr lang="it-IT" sz="1600" dirty="0" smtClean="0">
                <a:latin typeface="Comfortaa"/>
                <a:ea typeface="Comfortaa"/>
                <a:cs typeface="Comfortaa"/>
                <a:sym typeface="Comfortaa"/>
              </a:rPr>
              <a:t>Ognuno di questi test è stato ripetuto almeno 10 volte per avere una stima più accurata dei tempi</a:t>
            </a:r>
            <a:r>
              <a:rPr lang="it-IT" dirty="0" smtClean="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lang="it-IT" dirty="0">
              <a:latin typeface="Comfortaa"/>
              <a:ea typeface="Comfortaa"/>
              <a:cs typeface="Comfortaa"/>
              <a:sym typeface="Comforta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0688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 dirty="0" err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Dataset</a:t>
            </a:r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Utilizzati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01700"/>
              </p:ext>
            </p:extLst>
          </p:nvPr>
        </p:nvGraphicFramePr>
        <p:xfrm>
          <a:off x="278298" y="1937897"/>
          <a:ext cx="11405704" cy="24955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51426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2851426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2851426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2851426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</a:tblGrid>
              <a:tr h="49911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Nome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Attributi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Righe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Dimensioni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4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7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118 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13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108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6 KB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5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624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7 KB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99112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13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131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6,1 KB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6" y="5558487"/>
            <a:ext cx="1732684" cy="129951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00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278298" y="112568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it-IT" sz="4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</a:t>
            </a: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62328"/>
              </p:ext>
            </p:extLst>
          </p:nvPr>
        </p:nvGraphicFramePr>
        <p:xfrm>
          <a:off x="308606" y="1106719"/>
          <a:ext cx="8419760" cy="19671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83952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83952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542354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35093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2, 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35093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215s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860s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8000s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36144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0, 172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361445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300s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850s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10000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  <p:sp>
        <p:nvSpPr>
          <p:cNvPr id="2" name="Rettangolo 1"/>
          <p:cNvSpPr/>
          <p:nvPr/>
        </p:nvSpPr>
        <p:spPr>
          <a:xfrm>
            <a:off x="278298" y="709829"/>
            <a:ext cx="3860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in sequenziale</a:t>
            </a:r>
            <a:endParaRPr lang="it-IT" sz="2000" b="1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02276"/>
              </p:ext>
            </p:extLst>
          </p:nvPr>
        </p:nvGraphicFramePr>
        <p:xfrm>
          <a:off x="278298" y="3570613"/>
          <a:ext cx="8450065" cy="19395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0013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458702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002s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190s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730s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7400s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125s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15539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250s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600s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9800s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03007" y="3122168"/>
            <a:ext cx="3640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con 2 </a:t>
            </a:r>
            <a:r>
              <a:rPr lang="it-IT" sz="2000" b="1" dirty="0" err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thread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8115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6" y="5558487"/>
            <a:ext cx="1732684" cy="129951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00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278298" y="112568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it-IT" sz="4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</a:t>
            </a:r>
          </a:p>
        </p:txBody>
      </p:sp>
      <p:sp>
        <p:nvSpPr>
          <p:cNvPr id="2" name="Rettangolo 1"/>
          <p:cNvSpPr/>
          <p:nvPr/>
        </p:nvSpPr>
        <p:spPr>
          <a:xfrm>
            <a:off x="203007" y="681025"/>
            <a:ext cx="6497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</a:t>
            </a:r>
            <a:r>
              <a:rPr lang="it-IT" sz="20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 </a:t>
            </a:r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numero di core fisici massimi</a:t>
            </a:r>
            <a:endParaRPr lang="it-IT" sz="2000" b="1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08099"/>
              </p:ext>
            </p:extLst>
          </p:nvPr>
        </p:nvGraphicFramePr>
        <p:xfrm>
          <a:off x="278298" y="3570613"/>
          <a:ext cx="8450065" cy="19395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0013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458702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002s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190s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730s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15539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220s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510s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9200s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03007" y="3122168"/>
            <a:ext cx="3631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Risultati test con 7 </a:t>
            </a:r>
            <a:r>
              <a:rPr lang="it-IT" sz="2000" b="1" dirty="0" err="1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thread</a:t>
            </a:r>
            <a:endParaRPr lang="it-IT" sz="2000" b="1" dirty="0"/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72539"/>
              </p:ext>
            </p:extLst>
          </p:nvPr>
        </p:nvGraphicFramePr>
        <p:xfrm>
          <a:off x="278298" y="1081135"/>
          <a:ext cx="8450065" cy="19395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90013">
                  <a:extLst>
                    <a:ext uri="{9D8B030D-6E8A-4147-A177-3AD203B41FA5}">
                      <a16:colId xmlns:a16="http://schemas.microsoft.com/office/drawing/2014/main" val="3301239970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503335042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4069624457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1824169638"/>
                    </a:ext>
                  </a:extLst>
                </a:gridCol>
                <a:gridCol w="1690013">
                  <a:extLst>
                    <a:ext uri="{9D8B030D-6E8A-4147-A177-3AD203B41FA5}">
                      <a16:colId xmlns:a16="http://schemas.microsoft.com/office/drawing/2014/main" val="3995512995"/>
                    </a:ext>
                  </a:extLst>
                </a:gridCol>
              </a:tblGrid>
              <a:tr h="458702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DM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Feasibility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Minimality</a:t>
                      </a:r>
                      <a:r>
                        <a:rPr lang="it-IT" sz="1400" u="none" strike="noStrike" cap="none" baseline="0" dirty="0" smtClean="0">
                          <a:sym typeface="Arial"/>
                        </a:rPr>
                        <a:t> e </a:t>
                      </a:r>
                      <a:r>
                        <a:rPr lang="it-IT" sz="1400" u="none" strike="noStrike" cap="none" baseline="0" dirty="0" err="1" smtClean="0">
                          <a:sym typeface="Arial"/>
                        </a:rPr>
                        <a:t>GenRFD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RFD trovate</a:t>
                      </a:r>
                      <a:endParaRPr lang="it-IT" sz="1600" b="1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76518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0, 0005s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002s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82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54236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Bridges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190s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730s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7200s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62912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66523"/>
                  </a:ext>
                </a:extLst>
              </a:tr>
              <a:tr h="296807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balance-scale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016s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110s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1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53695"/>
                  </a:ext>
                </a:extLst>
              </a:tr>
              <a:tr h="415539"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echocardiogram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250s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0, 570s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9700s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u="none" strike="noStrike" cap="none" baseline="0" dirty="0" smtClean="0">
                          <a:sym typeface="Arial"/>
                        </a:rPr>
                        <a:t>236852</a:t>
                      </a:r>
                      <a:endParaRPr lang="it-IT" sz="1600" dirty="0">
                        <a:latin typeface="Comfortaa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9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/>
        </p:nvSpPr>
        <p:spPr>
          <a:xfrm>
            <a:off x="4200526" y="-72999"/>
            <a:ext cx="8343900" cy="69310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 txBox="1"/>
          <p:nvPr/>
        </p:nvSpPr>
        <p:spPr>
          <a:xfrm>
            <a:off x="4147386" y="315037"/>
            <a:ext cx="5224463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Giovanni Leo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2049506" y="4654691"/>
            <a:ext cx="94202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Identificazione di soglie ottime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4648" y="1600200"/>
            <a:ext cx="2575537" cy="2600325"/>
          </a:xfrm>
          <a:prstGeom prst="ellipse">
            <a:avLst/>
          </a:prstGeom>
          <a:noFill/>
          <a:ln w="190500" cap="rnd" cmpd="sng">
            <a:solidFill>
              <a:srgbClr val="C8C6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algn="bl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sz="4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Considerazioni finali su </a:t>
            </a:r>
            <a:r>
              <a:rPr lang="it-IT" sz="4000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testing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399666" y="2292190"/>
            <a:ext cx="7601719" cy="14520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Possiamo notare che per algoritmi di </a:t>
            </a:r>
            <a:r>
              <a:rPr lang="it-IT" dirty="0" smtClean="0">
                <a:latin typeface="Comfortaa" panose="00000500000000000000" pitchFamily="2" charset="0"/>
              </a:rPr>
              <a:t>piccole dimensioni</a:t>
            </a:r>
            <a:r>
              <a:rPr lang="it-IT" dirty="0">
                <a:latin typeface="Comfortaa" panose="00000500000000000000" pitchFamily="2" charset="0"/>
              </a:rPr>
              <a:t>, il fatto di utilizzare più </a:t>
            </a:r>
            <a:r>
              <a:rPr lang="it-IT" dirty="0" err="1">
                <a:latin typeface="Comfortaa" panose="00000500000000000000" pitchFamily="2" charset="0"/>
              </a:rPr>
              <a:t>thread</a:t>
            </a:r>
            <a:r>
              <a:rPr lang="it-IT" dirty="0">
                <a:latin typeface="Comfortaa" panose="00000500000000000000" pitchFamily="2" charset="0"/>
              </a:rPr>
              <a:t> porta </a:t>
            </a:r>
            <a:r>
              <a:rPr lang="it-IT" dirty="0" smtClean="0">
                <a:latin typeface="Comfortaa" panose="00000500000000000000" pitchFamily="2" charset="0"/>
              </a:rPr>
              <a:t>a </a:t>
            </a:r>
            <a:r>
              <a:rPr lang="it-IT" dirty="0">
                <a:latin typeface="Comfortaa" panose="00000500000000000000" pitchFamily="2" charset="0"/>
              </a:rPr>
              <a:t>delle piccole </a:t>
            </a:r>
            <a:r>
              <a:rPr lang="it-IT" dirty="0" smtClean="0">
                <a:latin typeface="Comfortaa" panose="00000500000000000000" pitchFamily="2" charset="0"/>
              </a:rPr>
              <a:t>inflessioni delle </a:t>
            </a:r>
            <a:r>
              <a:rPr lang="it-IT" dirty="0">
                <a:latin typeface="Comfortaa" panose="00000500000000000000" pitchFamily="2" charset="0"/>
              </a:rPr>
              <a:t>prestazioni. Questo</a:t>
            </a:r>
          </a:p>
          <a:p>
            <a:r>
              <a:rPr lang="it-IT" dirty="0">
                <a:latin typeface="Comfortaa" panose="00000500000000000000" pitchFamily="2" charset="0"/>
              </a:rPr>
              <a:t>comportamento </a:t>
            </a:r>
            <a:r>
              <a:rPr lang="it-IT" dirty="0" smtClean="0">
                <a:latin typeface="Comfortaa" panose="00000500000000000000" pitchFamily="2" charset="0"/>
              </a:rPr>
              <a:t>è </a:t>
            </a:r>
            <a:r>
              <a:rPr lang="it-IT" dirty="0">
                <a:latin typeface="Comfortaa" panose="00000500000000000000" pitchFamily="2" charset="0"/>
              </a:rPr>
              <a:t>dovuto alla sincronizzazione applicata da AKKA</a:t>
            </a:r>
          </a:p>
          <a:p>
            <a:r>
              <a:rPr lang="it-IT" dirty="0">
                <a:latin typeface="Comfortaa" panose="00000500000000000000" pitchFamily="2" charset="0"/>
              </a:rPr>
              <a:t>ai </a:t>
            </a:r>
            <a:r>
              <a:rPr lang="it-IT" dirty="0" err="1" smtClean="0">
                <a:latin typeface="Comfortaa" panose="00000500000000000000" pitchFamily="2" charset="0"/>
              </a:rPr>
              <a:t>thread</a:t>
            </a:r>
            <a:r>
              <a:rPr lang="it-IT" dirty="0">
                <a:latin typeface="Comfortaa" panose="00000500000000000000" pitchFamily="2" charset="0"/>
              </a:rPr>
              <a:t>. Siccome la mole di lavoro per ogni singolo </a:t>
            </a:r>
            <a:r>
              <a:rPr lang="it-IT" dirty="0" err="1">
                <a:latin typeface="Comfortaa" panose="00000500000000000000" pitchFamily="2" charset="0"/>
              </a:rPr>
              <a:t>thread</a:t>
            </a:r>
            <a:r>
              <a:rPr lang="it-IT" dirty="0">
                <a:latin typeface="Comfortaa" panose="00000500000000000000" pitchFamily="2" charset="0"/>
              </a:rPr>
              <a:t> è </a:t>
            </a:r>
            <a:r>
              <a:rPr lang="it-IT" dirty="0" smtClean="0">
                <a:latin typeface="Comfortaa" panose="00000500000000000000" pitchFamily="2" charset="0"/>
              </a:rPr>
              <a:t>insignificante</a:t>
            </a:r>
            <a:r>
              <a:rPr lang="it-IT" dirty="0">
                <a:latin typeface="Comfortaa" panose="00000500000000000000" pitchFamily="2" charset="0"/>
              </a:rPr>
              <a:t>,  </a:t>
            </a:r>
            <a:r>
              <a:rPr lang="it-IT" dirty="0" smtClean="0">
                <a:latin typeface="Comfortaa" panose="00000500000000000000" pitchFamily="2" charset="0"/>
              </a:rPr>
              <a:t>allora </a:t>
            </a:r>
            <a:r>
              <a:rPr lang="it-IT" dirty="0">
                <a:latin typeface="Comfortaa" panose="00000500000000000000" pitchFamily="2" charset="0"/>
              </a:rPr>
              <a:t>il tempo maggiore viene impiegato per la gestione </a:t>
            </a:r>
            <a:r>
              <a:rPr lang="it-IT" dirty="0" smtClean="0">
                <a:latin typeface="Comfortaa" panose="00000500000000000000" pitchFamily="2" charset="0"/>
              </a:rPr>
              <a:t>attraverso il </a:t>
            </a:r>
            <a:r>
              <a:rPr lang="it-IT" dirty="0">
                <a:latin typeface="Comfortaa" panose="00000500000000000000" pitchFamily="2" charset="0"/>
              </a:rPr>
              <a:t>container(</a:t>
            </a:r>
            <a:r>
              <a:rPr lang="it-IT" dirty="0" err="1">
                <a:latin typeface="Comfortaa" panose="00000500000000000000" pitchFamily="2" charset="0"/>
              </a:rPr>
              <a:t>Actor</a:t>
            </a:r>
            <a:r>
              <a:rPr lang="it-IT" dirty="0">
                <a:latin typeface="Comfortaa" panose="00000500000000000000" pitchFamily="2" charset="0"/>
              </a:rPr>
              <a:t> System).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1100758"/>
            <a:ext cx="3800604" cy="3800604"/>
          </a:xfrm>
          <a:prstGeom prst="rect">
            <a:avLst/>
          </a:prstGeom>
        </p:spPr>
      </p:pic>
      <p:pic>
        <p:nvPicPr>
          <p:cNvPr id="9" name="Shape 4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5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solidFill>
                    <a:schemeClr val="tx2">
                      <a:lumMod val="90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dirty="0">
                  <a:solidFill>
                    <a:schemeClr val="tx2">
                      <a:lumMod val="90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solidFill>
                    <a:schemeClr val="tx2">
                      <a:lumMod val="90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Generazione </a:t>
                </a:r>
                <a:r>
                  <a:rPr lang="it-IT" dirty="0" smtClean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tx2">
                      <a:lumMod val="90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tx2">
                        <a:lumMod val="90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tx2">
                      <a:lumMod val="90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/>
          <p:cNvSpPr txBox="1"/>
          <p:nvPr/>
        </p:nvSpPr>
        <p:spPr>
          <a:xfrm>
            <a:off x="7102764" y="0"/>
            <a:ext cx="2632363" cy="179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65020" y="3729078"/>
            <a:ext cx="35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E6E6E6"/>
                </a:solidFill>
                <a:latin typeface="Comfortaa" panose="00000500000000000000" pitchFamily="2" charset="0"/>
              </a:rPr>
              <a:t>3.</a:t>
            </a:r>
            <a:endParaRPr lang="it-IT" dirty="0">
              <a:solidFill>
                <a:srgbClr val="E6E6E6"/>
              </a:solidFill>
              <a:latin typeface="Comfortaa" panose="00000500000000000000" pitchFamily="2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120774" y="4046398"/>
            <a:ext cx="35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90000"/>
                  </a:schemeClr>
                </a:solidFill>
                <a:latin typeface="Comfortaa" panose="00000500000000000000" pitchFamily="2" charset="0"/>
              </a:rPr>
              <a:t>a</a:t>
            </a:r>
            <a:r>
              <a:rPr lang="it-IT" dirty="0" smtClean="0">
                <a:solidFill>
                  <a:schemeClr val="tx2">
                    <a:lumMod val="90000"/>
                  </a:schemeClr>
                </a:solidFill>
                <a:latin typeface="Comfortaa" panose="00000500000000000000" pitchFamily="2" charset="0"/>
              </a:rPr>
              <a:t>.</a:t>
            </a:r>
            <a:endParaRPr lang="it-IT" dirty="0">
              <a:solidFill>
                <a:schemeClr val="tx2">
                  <a:lumMod val="90000"/>
                </a:schemeClr>
              </a:solidFill>
              <a:latin typeface="Comfortaa" panose="00000500000000000000" pitchFamily="2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120774" y="4684889"/>
            <a:ext cx="35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>
                    <a:lumMod val="90000"/>
                  </a:schemeClr>
                </a:solidFill>
                <a:latin typeface="Comfortaa" panose="00000500000000000000" pitchFamily="2" charset="0"/>
              </a:rPr>
              <a:t>c.</a:t>
            </a:r>
            <a:endParaRPr lang="it-IT" dirty="0">
              <a:solidFill>
                <a:schemeClr val="tx2">
                  <a:lumMod val="90000"/>
                </a:schemeClr>
              </a:solidFill>
              <a:latin typeface="Comfortaa" panose="00000500000000000000" pitchFamily="2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120774" y="4367876"/>
            <a:ext cx="35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>
                    <a:lumMod val="90000"/>
                  </a:schemeClr>
                </a:solidFill>
                <a:latin typeface="Comfortaa" panose="00000500000000000000" pitchFamily="2" charset="0"/>
              </a:rPr>
              <a:t>b.</a:t>
            </a:r>
            <a:endParaRPr lang="it-IT" dirty="0">
              <a:solidFill>
                <a:schemeClr val="tx2">
                  <a:lumMod val="90000"/>
                </a:schemeClr>
              </a:solidFill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sz="4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Riflessioni</a:t>
            </a: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it-IT" sz="4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526281" y="1134110"/>
            <a:ext cx="7601719" cy="2680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Miglioramento utilizzo memoria: </a:t>
            </a:r>
            <a:r>
              <a:rPr lang="it-IT" dirty="0" smtClean="0">
                <a:latin typeface="Comfortaa" panose="00000500000000000000" pitchFamily="2" charset="0"/>
              </a:rPr>
              <a:t>Durante </a:t>
            </a:r>
            <a:r>
              <a:rPr lang="it-IT" dirty="0">
                <a:latin typeface="Comfortaa" panose="00000500000000000000" pitchFamily="2" charset="0"/>
              </a:rPr>
              <a:t>la fase di </a:t>
            </a:r>
            <a:r>
              <a:rPr lang="it-IT" dirty="0" err="1">
                <a:latin typeface="Comfortaa" panose="00000500000000000000" pitchFamily="2" charset="0"/>
              </a:rPr>
              <a:t>testing</a:t>
            </a:r>
            <a:r>
              <a:rPr lang="it-IT" dirty="0">
                <a:latin typeface="Comfortaa" panose="00000500000000000000" pitchFamily="2" charset="0"/>
              </a:rPr>
              <a:t>, si è notato</a:t>
            </a:r>
          </a:p>
          <a:p>
            <a:r>
              <a:rPr lang="it-IT" dirty="0">
                <a:latin typeface="Comfortaa" panose="00000500000000000000" pitchFamily="2" charset="0"/>
              </a:rPr>
              <a:t>che l'utilizzo della memoria in questo algoritmo genera molti problemi su alcuni</a:t>
            </a:r>
          </a:p>
          <a:p>
            <a:r>
              <a:rPr lang="it-IT" dirty="0" err="1">
                <a:latin typeface="Comfortaa" panose="00000500000000000000" pitchFamily="2" charset="0"/>
              </a:rPr>
              <a:t>dataset</a:t>
            </a:r>
            <a:r>
              <a:rPr lang="it-IT" dirty="0">
                <a:latin typeface="Comfortaa" panose="00000500000000000000" pitchFamily="2" charset="0"/>
              </a:rPr>
              <a:t> di grandi dimensioni. </a:t>
            </a:r>
            <a:r>
              <a:rPr lang="it-IT" dirty="0" smtClean="0">
                <a:latin typeface="Comfortaa" panose="00000500000000000000" pitchFamily="2" charset="0"/>
              </a:rPr>
              <a:t>Poiché vengono mantenute alcune strutture dati in memoria principale che in alcuni casi ne saturano la capacità.</a:t>
            </a:r>
          </a:p>
          <a:p>
            <a:r>
              <a:rPr lang="it-IT" dirty="0" smtClean="0">
                <a:latin typeface="Comfortaa" panose="00000500000000000000" pitchFamily="2" charset="0"/>
              </a:rPr>
              <a:t>Già  durante </a:t>
            </a:r>
            <a:r>
              <a:rPr lang="it-IT" dirty="0">
                <a:latin typeface="Comfortaa" panose="00000500000000000000" pitchFamily="2" charset="0"/>
              </a:rPr>
              <a:t>la fase di lavoro si è cercato di sopperire a questa problematica </a:t>
            </a:r>
            <a:r>
              <a:rPr lang="it-IT" dirty="0" smtClean="0">
                <a:latin typeface="Comfortaa" panose="00000500000000000000" pitchFamily="2" charset="0"/>
              </a:rPr>
              <a:t>implementando  una </a:t>
            </a:r>
            <a:r>
              <a:rPr lang="it-IT" dirty="0">
                <a:latin typeface="Comfortaa" panose="00000500000000000000" pitchFamily="2" charset="0"/>
              </a:rPr>
              <a:t>seconda versione </a:t>
            </a:r>
            <a:r>
              <a:rPr lang="it-IT" dirty="0" smtClean="0">
                <a:latin typeface="Comfortaa" panose="00000500000000000000" pitchFamily="2" charset="0"/>
              </a:rPr>
              <a:t>dell'algoritmo che mantiene la matrice delle distanze in memoria secondaria.</a:t>
            </a:r>
          </a:p>
          <a:p>
            <a:r>
              <a:rPr lang="it-IT" b="1" dirty="0">
                <a:latin typeface="Comfortaa" panose="00000500000000000000" pitchFamily="2" charset="0"/>
              </a:rPr>
              <a:t>Lavori </a:t>
            </a:r>
            <a:r>
              <a:rPr lang="it-IT" b="1" dirty="0" smtClean="0">
                <a:latin typeface="Comfortaa" panose="00000500000000000000" pitchFamily="2" charset="0"/>
              </a:rPr>
              <a:t>futuri: </a:t>
            </a:r>
            <a:r>
              <a:rPr lang="it-IT" dirty="0" smtClean="0">
                <a:latin typeface="Comfortaa" panose="00000500000000000000" pitchFamily="2" charset="0"/>
              </a:rPr>
              <a:t>saranno quelli </a:t>
            </a:r>
            <a:r>
              <a:rPr lang="it-IT" dirty="0">
                <a:latin typeface="Comfortaa" panose="00000500000000000000" pitchFamily="2" charset="0"/>
              </a:rPr>
              <a:t>di migliorare la gestione di tali </a:t>
            </a:r>
            <a:r>
              <a:rPr lang="it-IT" dirty="0" smtClean="0">
                <a:latin typeface="Comfortaa" panose="00000500000000000000" pitchFamily="2" charset="0"/>
              </a:rPr>
              <a:t>database. </a:t>
            </a:r>
            <a:r>
              <a:rPr lang="it-IT" dirty="0">
                <a:latin typeface="Comfortaa" panose="00000500000000000000" pitchFamily="2" charset="0"/>
              </a:rPr>
              <a:t>In </a:t>
            </a:r>
            <a:r>
              <a:rPr lang="it-IT" dirty="0" smtClean="0">
                <a:latin typeface="Comfortaa" panose="00000500000000000000" pitchFamily="2" charset="0"/>
              </a:rPr>
              <a:t>alternativa potrebbero </a:t>
            </a:r>
            <a:r>
              <a:rPr lang="it-IT" dirty="0">
                <a:latin typeface="Comfortaa" panose="00000500000000000000" pitchFamily="2" charset="0"/>
              </a:rPr>
              <a:t>essere ricercate altre soluzioni per l'ottimizzazione della memoria.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58" y="1034473"/>
            <a:ext cx="3468487" cy="210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tangolo 3"/>
          <p:cNvSpPr/>
          <p:nvPr/>
        </p:nvSpPr>
        <p:spPr>
          <a:xfrm>
            <a:off x="4737737" y="3795198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latin typeface="Comfortaa" panose="00000500000000000000" pitchFamily="2" charset="0"/>
              </a:rPr>
              <a:t>Distribuzione:</a:t>
            </a:r>
            <a:r>
              <a:rPr lang="it-IT" dirty="0" smtClean="0">
                <a:latin typeface="Comfortaa" panose="00000500000000000000" pitchFamily="2" charset="0"/>
              </a:rPr>
              <a:t> Tale </a:t>
            </a:r>
            <a:r>
              <a:rPr lang="it-IT" dirty="0">
                <a:latin typeface="Comfortaa" panose="00000500000000000000" pitchFamily="2" charset="0"/>
              </a:rPr>
              <a:t>progettazione e </a:t>
            </a:r>
            <a:r>
              <a:rPr lang="it-IT" dirty="0" smtClean="0">
                <a:latin typeface="Comfortaa" panose="00000500000000000000" pitchFamily="2" charset="0"/>
              </a:rPr>
              <a:t>l'utilizzo della </a:t>
            </a:r>
            <a:r>
              <a:rPr lang="it-IT" dirty="0">
                <a:latin typeface="Comfortaa" panose="00000500000000000000" pitchFamily="2" charset="0"/>
              </a:rPr>
              <a:t>tecnologia AKKA </a:t>
            </a:r>
            <a:r>
              <a:rPr lang="it-IT" dirty="0" smtClean="0">
                <a:latin typeface="Comfortaa" panose="00000500000000000000" pitchFamily="2" charset="0"/>
              </a:rPr>
              <a:t>rende l'algoritmo </a:t>
            </a:r>
            <a:r>
              <a:rPr lang="it-IT" dirty="0">
                <a:latin typeface="Comfortaa" panose="00000500000000000000" pitchFamily="2" charset="0"/>
              </a:rPr>
              <a:t>già pronto alla distribuzione. Questo tipo di miglioramento </a:t>
            </a:r>
            <a:r>
              <a:rPr lang="it-IT" dirty="0" smtClean="0">
                <a:latin typeface="Comfortaa" panose="00000500000000000000" pitchFamily="2" charset="0"/>
              </a:rPr>
              <a:t>permetterebbe </a:t>
            </a:r>
            <a:r>
              <a:rPr lang="it-IT" dirty="0">
                <a:latin typeface="Comfortaa" panose="00000500000000000000" pitchFamily="2" charset="0"/>
              </a:rPr>
              <a:t>un incremento maggiore delle prestazioni su </a:t>
            </a:r>
            <a:r>
              <a:rPr lang="it-IT" dirty="0" err="1">
                <a:latin typeface="Comfortaa" panose="00000500000000000000" pitchFamily="2" charset="0"/>
              </a:rPr>
              <a:t>dataset</a:t>
            </a:r>
            <a:r>
              <a:rPr lang="it-IT" dirty="0">
                <a:latin typeface="Comfortaa" panose="00000500000000000000" pitchFamily="2" charset="0"/>
              </a:rPr>
              <a:t> di </a:t>
            </a:r>
            <a:r>
              <a:rPr lang="it-IT" dirty="0" smtClean="0">
                <a:latin typeface="Comfortaa" panose="00000500000000000000" pitchFamily="2" charset="0"/>
              </a:rPr>
              <a:t>dimensioni notevoli.</a:t>
            </a:r>
            <a:endParaRPr lang="it-IT" dirty="0">
              <a:latin typeface="Comfortaa" panose="00000500000000000000" pitchFamily="2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4" y="3461207"/>
            <a:ext cx="2438621" cy="164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Shape 4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3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3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0" y="2620662"/>
            <a:ext cx="12192000" cy="1616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it-IT" sz="72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Grazie per l’attenzione!</a:t>
            </a:r>
            <a:endParaRPr lang="it-IT" sz="7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Shape 4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9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 xmlns=""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Shape 4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526281" y="427091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Identificazione soglie ottime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Shape 502"/>
              <p:cNvSpPr txBox="1"/>
              <p:nvPr/>
            </p:nvSpPr>
            <p:spPr>
              <a:xfrm>
                <a:off x="526275" y="1176750"/>
                <a:ext cx="10461300" cy="45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</a:pP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L'idea generale è quella di trovare i più grandi pattern di </a:t>
                </a:r>
                <a:r>
                  <a:rPr lang="it-IT" sz="1600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che non dominano i sotto-pattern minimali in un determinato </a:t>
                </a: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insieme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Tali </a:t>
                </a:r>
                <a:r>
                  <a:rPr lang="it-IT" sz="1600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threshold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rappresentano soglie ottime per il cluster successivo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(</m:t>
                        </m:r>
                        <m:r>
                          <a:rPr lang="it-IT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𝑖</m:t>
                        </m:r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−1)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 Per ogni </a:t>
                </a:r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sotto-pattern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𝑆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mforta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)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minimale ammissibile, l'obiettivo di questa fase è quello di generare soglie ottime.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 particolare una volta trovato un minimo per un cluster, è necessario generare le RFD per il cluster successivo, consideriamo un minimo per un determinato cluster </a:t>
                </a:r>
                <a:r>
                  <a:rPr lang="it-IT" sz="1600" dirty="0" err="1">
                    <a:solidFill>
                      <a:schemeClr val="dk1"/>
                    </a:solidFill>
                  </a:rPr>
                  <a:t>C_i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, una dipendenza valida per il cluster successivo non dovrà raggiungere tale minimo altrimenti la dipendenza verrebbe violata.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Infatti la regola generale che indica la validità di una dipendenza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</a:rPr>
                  <a:t>X →Y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che: presa una qualsiasi coppia dell'istanza </a:t>
                </a:r>
                <a:r>
                  <a:rPr lang="it-IT" sz="1600" i="1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se questa è simile su </a:t>
                </a:r>
                <a:r>
                  <a:rPr lang="it-IT" sz="1600" dirty="0">
                    <a:solidFill>
                      <a:schemeClr val="dk1"/>
                    </a:solidFill>
                  </a:rPr>
                  <a:t>X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allora deve essere simile anche su </a:t>
                </a:r>
                <a:r>
                  <a:rPr lang="it-IT" sz="1600" dirty="0">
                    <a:solidFill>
                      <a:schemeClr val="dk1"/>
                    </a:solidFill>
                  </a:rPr>
                  <a:t>Y </a:t>
                </a: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.</a:t>
                </a:r>
              </a:p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it-IT" sz="1600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Possiamo distinguere 3 casi.</a:t>
                </a:r>
              </a:p>
              <a:p>
                <a:pPr marL="0" lvl="0" indent="0" rtl="0">
                  <a:spcBef>
                    <a:spcPts val="0"/>
                  </a:spcBef>
                  <a:buNone/>
                </a:pPr>
                <a:endParaRPr sz="18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2" name="Shape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176750"/>
                <a:ext cx="10461300" cy="4504500"/>
              </a:xfrm>
              <a:prstGeom prst="rect">
                <a:avLst/>
              </a:prstGeom>
              <a:blipFill>
                <a:blip r:embed="rId5"/>
                <a:stretch>
                  <a:fillRect l="-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5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0" name="Shape 510"/>
          <p:cNvSpPr txBox="1"/>
          <p:nvPr/>
        </p:nvSpPr>
        <p:spPr>
          <a:xfrm>
            <a:off x="614825" y="1135102"/>
            <a:ext cx="9420300" cy="83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Consideriamo un unico attributo candidato per X. Dato un clusterID k &gt; 0 dell'attributo A, se esiste trova il minimo valore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 tale che: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Shape 511"/>
              <p:cNvSpPr txBox="1"/>
              <p:nvPr/>
            </p:nvSpPr>
            <p:spPr>
              <a:xfrm>
                <a:off x="614825" y="2188777"/>
                <a:ext cx="9420300" cy="83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(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𝑚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 − 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fortaa"/>
                        <a:sym typeface="Comfortaa"/>
                      </a:rPr>
                      <m:t>𝜀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)</m:t>
                    </m:r>
                  </m:oMath>
                </a14:m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rappresenta 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la migliore soglia per il cluster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next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(k). Se m &gt; 0</a:t>
                </a:r>
              </a:p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allora viene generata</a:t>
                </a:r>
              </a:p>
              <a:p>
                <a:pPr marL="0" marR="0" lvl="0" indent="-69850" algn="l" rtl="0">
                  <a:spcBef>
                    <a:spcPts val="0"/>
                  </a:spcBef>
                  <a:buSzPts val="1100"/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11" name="Shape 5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5" y="2188777"/>
                <a:ext cx="9420300" cy="839400"/>
              </a:xfrm>
              <a:prstGeom prst="rect">
                <a:avLst/>
              </a:prstGeom>
              <a:blipFill>
                <a:blip r:embed="rId6"/>
                <a:stretch>
                  <a:fillRect l="-194" t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" name="Shape 5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938" y="1920510"/>
            <a:ext cx="2945148" cy="2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950" y="2788150"/>
            <a:ext cx="2891731" cy="3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Shape 514"/>
          <p:cNvSpPr txBox="1"/>
          <p:nvPr/>
        </p:nvSpPr>
        <p:spPr>
          <a:xfrm>
            <a:off x="614825" y="3099900"/>
            <a:ext cx="10097700" cy="93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Tuttavia durante la ricerca può capitare che un minimo per un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ClusterID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, m = </a:t>
            </a: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min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lang="it-IT" dirty="0" err="1">
                <a:latin typeface="Comfortaa"/>
                <a:ea typeface="Comfortaa"/>
                <a:cs typeface="Comfortaa"/>
                <a:sym typeface="Comfortaa"/>
              </a:rPr>
              <a:t>prev</a:t>
            </a: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(k)) allora è necessario effettuare il seguente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 dirty="0">
                <a:latin typeface="Comfortaa"/>
                <a:ea typeface="Comfortaa"/>
                <a:cs typeface="Comfortaa"/>
                <a:sym typeface="Comfortaa"/>
              </a:rPr>
              <a:t>aggiornamento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950" y="4153798"/>
            <a:ext cx="5587030" cy="3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614825" y="4512063"/>
            <a:ext cx="7951800" cy="65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in altre parole quando esistono più RFD sullo stesso LHS è necessario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mantenere quella con RHS minore.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5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lvl="0"/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6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Shape 239"/>
          <p:cNvGraphicFramePr/>
          <p:nvPr>
            <p:extLst>
              <p:ext uri="{D42A27DB-BD31-4B8C-83A1-F6EECF244321}">
                <p14:modId xmlns:p14="http://schemas.microsoft.com/office/powerpoint/2010/main" val="3404472573"/>
              </p:ext>
            </p:extLst>
          </p:nvPr>
        </p:nvGraphicFramePr>
        <p:xfrm>
          <a:off x="5472536" y="1701198"/>
          <a:ext cx="6500875" cy="172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  <a:endParaRPr lang="it-IT" sz="14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Shape 5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390" y="3712978"/>
            <a:ext cx="2891731" cy="3117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472536" y="4172877"/>
                <a:ext cx="40155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t-IT" dirty="0" err="1" smtClean="0">
                    <a:latin typeface="Comfortaa" panose="00000500000000000000" pitchFamily="2" charset="0"/>
                  </a:rPr>
                  <a:t>ReleaseDate</a:t>
                </a:r>
                <a:r>
                  <a:rPr lang="it-IT" dirty="0" smtClean="0">
                    <a:latin typeface="Comfortaa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b="0" dirty="0" err="1" smtClean="0">
                    <a:latin typeface="Comfortaa" panose="00000500000000000000" pitchFamily="2" charset="0"/>
                  </a:rPr>
                  <a:t>ExecutionDate</a:t>
                </a:r>
                <a:r>
                  <a:rPr lang="it-IT" b="0" dirty="0" smtClean="0">
                    <a:latin typeface="Comfortaa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b="0" dirty="0" smtClean="0">
                    <a:latin typeface="Comfortaa" panose="00000500000000000000" pitchFamily="2" charset="0"/>
                  </a:rPr>
                  <a:t> </a:t>
                </a:r>
              </a:p>
              <a:p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36" y="4172877"/>
                <a:ext cx="4015586" cy="523220"/>
              </a:xfrm>
              <a:prstGeom prst="rect">
                <a:avLst/>
              </a:prstGeom>
              <a:blipFill>
                <a:blip r:embed="rId8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36" y="4579103"/>
            <a:ext cx="4380952" cy="265143"/>
          </a:xfrm>
          <a:prstGeom prst="rect">
            <a:avLst/>
          </a:prstGeom>
        </p:spPr>
      </p:pic>
      <p:graphicFrame>
        <p:nvGraphicFramePr>
          <p:cNvPr id="11" name="Shape 107"/>
          <p:cNvGraphicFramePr/>
          <p:nvPr>
            <p:extLst>
              <p:ext uri="{D42A27DB-BD31-4B8C-83A1-F6EECF244321}">
                <p14:modId xmlns:p14="http://schemas.microsoft.com/office/powerpoint/2010/main" val="1701682274"/>
              </p:ext>
            </p:extLst>
          </p:nvPr>
        </p:nvGraphicFramePr>
        <p:xfrm>
          <a:off x="355026" y="1266600"/>
          <a:ext cx="4657331" cy="39644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0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2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65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C6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C7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C8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Rettangolo 13"/>
          <p:cNvSpPr/>
          <p:nvPr/>
        </p:nvSpPr>
        <p:spPr>
          <a:xfrm>
            <a:off x="10982036" y="2059708"/>
            <a:ext cx="991375" cy="341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5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5362577"/>
            <a:ext cx="1993899" cy="149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4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526281" y="470866"/>
            <a:ext cx="9420300" cy="7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it-IT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Shape 494"/>
              <p:cNvSpPr txBox="1"/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Identificazione soglie ottime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 smtClean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</a:schemeClr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=1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</a:schemeClr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</a:p>
              <a:p>
                <a:pPr marL="914400" lvl="1" indent="-317500">
                  <a:lnSpc>
                    <a:spcPct val="150000"/>
                  </a:lnSpc>
                  <a:buSzPts val="1400"/>
                  <a:buFont typeface="Comfortaa"/>
                  <a:buAutoNum type="alphaLcPeriod"/>
                </a:pPr>
                <a:r>
                  <a:rPr lang="it-IT" dirty="0"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𝑛</m:t>
                    </m:r>
                  </m:oMath>
                </a14:m>
                <a:endParaRPr lang="it-IT" dirty="0"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latin typeface="Comfortaa"/>
                    <a:ea typeface="Comfortaa"/>
                    <a:cs typeface="Comfortaa"/>
                    <a:sym typeface="Comfortaa"/>
                  </a:rPr>
                  <a:t>Generazione RFD</a:t>
                </a: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Dataset</a:t>
                </a: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utilizzati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Risultati</a:t>
                </a:r>
              </a:p>
              <a:p>
                <a:pPr marL="914400" lvl="1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lphaL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Considerazioni finali su </a:t>
                </a:r>
                <a:r>
                  <a:rPr lang="it-IT" dirty="0" err="1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testing</a:t>
                </a:r>
                <a:endParaRPr lang="it-IT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457200" lvl="0" indent="-317500" rtl="0">
                  <a:lnSpc>
                    <a:spcPct val="150000"/>
                  </a:lnSpc>
                  <a:spcBef>
                    <a:spcPts val="0"/>
                  </a:spcBef>
                  <a:buClr>
                    <a:schemeClr val="dk1"/>
                  </a:buClr>
                  <a:buSzPts val="1400"/>
                  <a:buFont typeface="Comfortaa"/>
                  <a:buAutoNum type="arabicPeriod"/>
                </a:pPr>
                <a:r>
                  <a:rPr lang="it-IT" dirty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Riflessioni</a:t>
                </a:r>
              </a:p>
            </p:txBody>
          </p:sp>
        </mc:Choice>
        <mc:Fallback xmlns="">
          <p:sp>
            <p:nvSpPr>
              <p:cNvPr id="494" name="Shape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" y="1369900"/>
                <a:ext cx="8615400" cy="42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84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42093" y="5399413"/>
            <a:ext cx="1944783" cy="1458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8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endParaRPr lang="it-IT" sz="4000" i="1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9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Shape 510"/>
              <p:cNvSpPr txBox="1"/>
              <p:nvPr/>
            </p:nvSpPr>
            <p:spPr>
              <a:xfrm>
                <a:off x="614825" y="1135101"/>
                <a:ext cx="9420300" cy="939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Dato un </a:t>
                </a:r>
                <a:r>
                  <a:rPr lang="it-IT" dirty="0" err="1">
                    <a:latin typeface="Comfortaa" panose="00000500000000000000" pitchFamily="2" charset="0"/>
                  </a:rPr>
                  <a:t>clusterID</a:t>
                </a:r>
                <a:r>
                  <a:rPr lang="it-IT" dirty="0">
                    <a:latin typeface="Comfortaa" panose="00000500000000000000" pitchFamily="2" charset="0"/>
                  </a:rPr>
                  <a:t> k &gt; 0 dell'attributo A, se </a:t>
                </a:r>
                <a:r>
                  <a:rPr lang="it-IT" dirty="0" smtClean="0">
                    <a:latin typeface="Comfortaa" panose="00000500000000000000" pitchFamily="2" charset="0"/>
                  </a:rPr>
                  <a:t>esiste trova </a:t>
                </a:r>
                <a:r>
                  <a:rPr lang="it-IT" dirty="0">
                    <a:latin typeface="Comfortaa" panose="00000500000000000000" pitchFamily="2" charset="0"/>
                  </a:rPr>
                  <a:t>le </a:t>
                </a:r>
                <a:r>
                  <a:rPr lang="it-IT" dirty="0" smtClean="0">
                    <a:latin typeface="Comfortaa" panose="00000500000000000000" pitchFamily="2" charset="0"/>
                  </a:rPr>
                  <a:t>coppie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 </a:t>
                </a:r>
                <a:r>
                  <a:rPr lang="it-IT" dirty="0">
                    <a:latin typeface="Comfortaa" panose="00000500000000000000" pitchFamily="2" charset="0"/>
                  </a:rPr>
                  <a:t>non dominanti rispetto all'insieme di </a:t>
                </a:r>
                <a:r>
                  <a:rPr lang="it-IT" dirty="0" err="1" smtClean="0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:r>
                  <a:rPr lang="it-IT" dirty="0" smtClean="0">
                    <a:latin typeface="Comfortaa" panose="00000500000000000000" pitchFamily="2" charset="0"/>
                  </a:rPr>
                  <a:t> S </a:t>
                </a:r>
                <a:r>
                  <a:rPr lang="it-IT" dirty="0">
                    <a:latin typeface="Comfortaa" panose="00000500000000000000" pitchFamily="2" charset="0"/>
                  </a:rPr>
                  <a:t>= </a:t>
                </a:r>
                <a:r>
                  <a:rPr lang="it-IT" dirty="0" err="1">
                    <a:latin typeface="Comfortaa" panose="00000500000000000000" pitchFamily="2" charset="0"/>
                  </a:rPr>
                  <a:t>nonDominating</a:t>
                </a:r>
                <a:r>
                  <a:rPr lang="it-IT" dirty="0">
                    <a:latin typeface="Comfortaa" panose="00000500000000000000" pitchFamily="2" charset="0"/>
                  </a:rPr>
                  <a:t>(k), quindi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rappresentano</a:t>
                </a:r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</a:t>
                </a:r>
              </a:p>
              <a:p>
                <a:r>
                  <a:rPr lang="it-IT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 </a:t>
                </a:r>
                <a:r>
                  <a:rPr lang="it-IT" dirty="0">
                    <a:latin typeface="Comfortaa" panose="00000500000000000000" pitchFamily="2" charset="0"/>
                  </a:rPr>
                  <a:t>le possibili soglie da generare per il cluster </a:t>
                </a:r>
                <a:r>
                  <a:rPr lang="it-IT" dirty="0" err="1">
                    <a:latin typeface="Comfortaa" panose="00000500000000000000" pitchFamily="2" charset="0"/>
                  </a:rPr>
                  <a:t>next</a:t>
                </a:r>
                <a:r>
                  <a:rPr lang="it-IT" dirty="0">
                    <a:latin typeface="Comfortaa" panose="00000500000000000000" pitchFamily="2" charset="0"/>
                  </a:rPr>
                  <a:t>(k</a:t>
                </a:r>
                <a:r>
                  <a:rPr lang="it-IT" dirty="0" smtClean="0">
                    <a:latin typeface="Comfortaa" panose="00000500000000000000" pitchFamily="2" charset="0"/>
                  </a:rPr>
                  <a:t>).</a:t>
                </a:r>
              </a:p>
              <a:p>
                <a:r>
                  <a:rPr lang="it-IT" dirty="0">
                    <a:latin typeface="Comfortaa" panose="00000500000000000000" pitchFamily="2" charset="0"/>
                  </a:rPr>
                  <a:t>In particolare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genera</a:t>
                </a:r>
                <a:endParaRPr lang="it-IT" dirty="0">
                  <a:solidFill>
                    <a:schemeClr val="dk1"/>
                  </a:solidFill>
                  <a:latin typeface="Comfortaa" panose="00000500000000000000" pitchFamily="2" charset="0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it-IT"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6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10" name="Shape 5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5" y="1135101"/>
                <a:ext cx="9420300" cy="939377"/>
              </a:xfrm>
              <a:prstGeom prst="rect">
                <a:avLst/>
              </a:prstGeom>
              <a:blipFill>
                <a:blip r:embed="rId10"/>
                <a:stretch>
                  <a:fillRect l="-194" t="-1299" b="-77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8" y="2154139"/>
            <a:ext cx="3184997" cy="269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608763" y="2503192"/>
                <a:ext cx="21577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Invece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genera</a:t>
                </a:r>
                <a:endParaRPr lang="it-IT" dirty="0">
                  <a:solidFill>
                    <a:schemeClr val="dk1"/>
                  </a:solidFill>
                  <a:latin typeface="Comfortaa" panose="00000500000000000000" pitchFamily="2" charset="0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3" y="2503192"/>
                <a:ext cx="2157770" cy="307777"/>
              </a:xfrm>
              <a:prstGeom prst="rect">
                <a:avLst/>
              </a:prstGeom>
              <a:blipFill>
                <a:blip r:embed="rId12"/>
                <a:stretch>
                  <a:fillRect l="-84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7" y="2890631"/>
            <a:ext cx="3459047" cy="291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26281" y="3239683"/>
                <a:ext cx="3459047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esiste (con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)</a:t>
                </a:r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3239683"/>
                <a:ext cx="3459047" cy="325089"/>
              </a:xfrm>
              <a:prstGeom prst="rect">
                <a:avLst/>
              </a:prstGeom>
              <a:blipFill>
                <a:blip r:embed="rId14"/>
                <a:stretch>
                  <a:fillRect l="-528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526279" y="4103297"/>
                <a:ext cx="1135168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Consideriamo un insieme di pattern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non dominanti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per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4103297"/>
                <a:ext cx="11351683" cy="307777"/>
              </a:xfrm>
              <a:prstGeom prst="rect">
                <a:avLst/>
              </a:prstGeom>
              <a:blipFill>
                <a:blip r:embed="rId15"/>
                <a:stretch>
                  <a:fillRect l="-16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526279" y="3545452"/>
                <a:ext cx="11665721" cy="5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A questo è necessario determinare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per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di cui viene fatto il </a:t>
                </a:r>
                <a:r>
                  <a:rPr lang="it-IT" dirty="0" err="1">
                    <a:latin typeface="Comfortaa" panose="00000500000000000000" pitchFamily="2" charset="0"/>
                  </a:rPr>
                  <a:t>dicovery</a:t>
                </a:r>
                <a:r>
                  <a:rPr lang="it-IT" dirty="0">
                    <a:latin typeface="Comfortaa" panose="00000500000000000000" pitchFamily="2" charset="0"/>
                  </a:rPr>
                  <a:t> secondo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per </a:t>
                </a:r>
                <a:r>
                  <a:rPr lang="it-IT" dirty="0">
                    <a:latin typeface="Comfortaa" panose="00000500000000000000" pitchFamily="2" charset="0"/>
                  </a:rPr>
                  <a:t>un dato sotto-pattern di </a:t>
                </a:r>
                <a:r>
                  <a:rPr lang="it-IT" dirty="0" smtClean="0">
                    <a:latin typeface="Comfortaa" panose="00000500000000000000" pitchFamily="2" charset="0"/>
                  </a:rPr>
                  <a:t>distanza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. In </a:t>
                </a:r>
                <a:r>
                  <a:rPr lang="it-IT" dirty="0">
                    <a:latin typeface="Comfortaa" panose="00000500000000000000" pitchFamily="2" charset="0"/>
                  </a:rPr>
                  <a:t>particolare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 rappresenta il risultato della proiezione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dirty="0">
                  <a:latin typeface="Comfortaa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3545452"/>
                <a:ext cx="11665721" cy="557845"/>
              </a:xfrm>
              <a:prstGeom prst="rect">
                <a:avLst/>
              </a:prstGeom>
              <a:blipFill>
                <a:blip r:embed="rId16"/>
                <a:stretch>
                  <a:fillRect l="-157" t="-2198"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526279" y="4440959"/>
                <a:ext cx="6126292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Se esiste, trova il minimo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del pattern di </a:t>
                </a:r>
                <a:r>
                  <a:rPr lang="it-IT" dirty="0" err="1">
                    <a:latin typeface="Comfortaa" panose="00000500000000000000" pitchFamily="2" charset="0"/>
                  </a:rPr>
                  <a:t>tuple</a:t>
                </a:r>
                <a:r>
                  <a:rPr lang="it-IT" dirty="0">
                    <a:latin typeface="Comfortaa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tale che</a:t>
                </a: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4440959"/>
                <a:ext cx="6126292" cy="325089"/>
              </a:xfrm>
              <a:prstGeom prst="rect">
                <a:avLst/>
              </a:prstGeom>
              <a:blipFill>
                <a:blip r:embed="rId17"/>
                <a:stretch>
                  <a:fillRect l="-299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5" y="4772139"/>
            <a:ext cx="3459049" cy="2271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4093554" y="4731844"/>
            <a:ext cx="1016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mfortaa" panose="00000500000000000000" pitchFamily="2" charset="0"/>
              </a:rPr>
              <a:t>e</a:t>
            </a:r>
            <a:r>
              <a:rPr lang="it-IT" dirty="0" smtClean="0">
                <a:latin typeface="Comfortaa" panose="00000500000000000000" pitchFamily="2" charset="0"/>
              </a:rPr>
              <a:t> genera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79" y="4826296"/>
            <a:ext cx="1062182" cy="152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526279" y="5060239"/>
                <a:ext cx="7647903" cy="540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omfortaa" panose="00000500000000000000" pitchFamily="2" charset="0"/>
                  </a:rPr>
                  <a:t>In altre parole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è il minimo valore fra tutti quelli </a:t>
                </a:r>
                <a:r>
                  <a:rPr lang="it-IT" dirty="0" smtClean="0">
                    <a:latin typeface="Comfortaa" panose="00000500000000000000" pitchFamily="2" charset="0"/>
                  </a:rPr>
                  <a:t>dominati </a:t>
                </a:r>
                <a:r>
                  <a:rPr lang="it-IT" dirty="0">
                    <a:latin typeface="Comfortaa" panose="00000500000000000000" pitchFamily="2" charset="0"/>
                  </a:rPr>
                  <a:t>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 smtClean="0">
                    <a:latin typeface="Comfortaa" panose="00000500000000000000" pitchFamily="2" charset="0"/>
                  </a:rPr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5060239"/>
                <a:ext cx="7647903" cy="540533"/>
              </a:xfrm>
              <a:prstGeom prst="rect">
                <a:avLst/>
              </a:prstGeom>
              <a:blipFill>
                <a:blip r:embed="rId20"/>
                <a:stretch>
                  <a:fillRect l="-239" t="-2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Shape 5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42093" y="5399413"/>
            <a:ext cx="1944783" cy="145858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/>
          <p:nvPr/>
        </p:nvSpPr>
        <p:spPr>
          <a:xfrm>
            <a:off x="4200526" y="-72999"/>
            <a:ext cx="8343900" cy="6930900"/>
          </a:xfrm>
          <a:prstGeom prst="rect">
            <a:avLst/>
          </a:prstGeom>
          <a:blipFill rotWithShape="1">
            <a:blip r:embed="rId7">
              <a:alphaModFix amt="9000"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Shape 509"/>
              <p:cNvSpPr txBox="1"/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Caso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</m:ctrlPr>
                      </m:dPr>
                      <m:e>
                        <m:r>
                          <a:rPr lang="it-IT" sz="4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omfortaa"/>
                            <a:cs typeface="Comfortaa"/>
                            <a:sym typeface="Comfortaa"/>
                          </a:rPr>
                          <m:t>𝑋</m:t>
                        </m:r>
                      </m:e>
                    </m:d>
                    <m:r>
                      <a:rPr lang="it-IT" sz="4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omfortaa"/>
                        <a:cs typeface="Comfortaa"/>
                        <a:sym typeface="Comfortaa"/>
                      </a:rPr>
                      <m:t>=2</m:t>
                    </m:r>
                  </m:oMath>
                </a14:m>
                <a:r>
                  <a:rPr lang="it-IT" sz="4000" dirty="0" smtClean="0">
                    <a:solidFill>
                      <a:schemeClr val="dk1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: Esempio</a:t>
                </a:r>
                <a:endParaRPr lang="it-IT" sz="4000" dirty="0">
                  <a:solidFill>
                    <a:schemeClr val="dk1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 xmlns="">
          <p:sp>
            <p:nvSpPr>
              <p:cNvPr id="509" name="Shape 5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1" y="427091"/>
                <a:ext cx="9420300" cy="708000"/>
              </a:xfrm>
              <a:prstGeom prst="rect">
                <a:avLst/>
              </a:prstGeom>
              <a:blipFill>
                <a:blip r:embed="rId8"/>
                <a:stretch>
                  <a:fillRect l="-2264"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Shape 107"/>
          <p:cNvGraphicFramePr/>
          <p:nvPr>
            <p:extLst>
              <p:ext uri="{D42A27DB-BD31-4B8C-83A1-F6EECF244321}">
                <p14:modId xmlns:p14="http://schemas.microsoft.com/office/powerpoint/2010/main" val="1837614601"/>
              </p:ext>
            </p:extLst>
          </p:nvPr>
        </p:nvGraphicFramePr>
        <p:xfrm>
          <a:off x="355026" y="1266600"/>
          <a:ext cx="4657331" cy="39644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000" b="1" i="0" u="none" strike="noStrike" cap="none" dirty="0" err="1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1" i="0" u="none" strike="noStrike" cap="none">
                          <a:solidFill>
                            <a:srgbClr val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2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65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C6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6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C7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6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chemeClr val="l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C8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6824" marR="6824" marT="6824" marB="0" anchor="ctr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6824" marR="6824" marT="6824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6824" marR="6824" marT="6824" marB="0" anchor="ctr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Shape 248"/>
          <p:cNvGraphicFramePr/>
          <p:nvPr>
            <p:extLst>
              <p:ext uri="{D42A27DB-BD31-4B8C-83A1-F6EECF244321}">
                <p14:modId xmlns:p14="http://schemas.microsoft.com/office/powerpoint/2010/main" val="2417320817"/>
              </p:ext>
            </p:extLst>
          </p:nvPr>
        </p:nvGraphicFramePr>
        <p:xfrm>
          <a:off x="5436164" y="1266600"/>
          <a:ext cx="6500875" cy="1728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ndara"/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ClusterID</a:t>
                      </a:r>
                      <a:endParaRPr lang="it-IT" sz="1400" b="1" i="0" u="none" strike="noStrike" cap="none" dirty="0">
                        <a:solidFill>
                          <a:sysClr val="windowText" lastClr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400" b="1" i="0" u="none" strike="noStrike" cap="none">
                        <a:solidFill>
                          <a:sysClr val="windowText" lastClr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 dirty="0" err="1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IDCheck</a:t>
                      </a:r>
                      <a:endParaRPr lang="it-IT" sz="1400" b="1" i="0" u="none" strike="noStrike" cap="none" dirty="0">
                        <a:solidFill>
                          <a:sysClr val="windowText" lastClr="000000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Patient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PrescriptionDate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1" i="0" u="none" strike="noStrike" cap="none">
                          <a:solidFill>
                            <a:sysClr val="windowText" lastClr="00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ReleaseDate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it-IT" sz="1400" b="0" i="0" u="none" strike="noStrike" cap="none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Immagin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95" y="3307159"/>
            <a:ext cx="3184997" cy="269391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64" y="3705448"/>
            <a:ext cx="3459047" cy="291048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95" y="4652500"/>
            <a:ext cx="6060723" cy="248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/>
              <p:cNvSpPr/>
              <p:nvPr/>
            </p:nvSpPr>
            <p:spPr>
              <a:xfrm>
                <a:off x="5436164" y="4164217"/>
                <a:ext cx="52050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IDCheck,PrescriptionDate;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>
                    <a:latin typeface="Comfortaa" panose="00000500000000000000" pitchFamily="2" charset="0"/>
                  </a:rPr>
                  <a:t>ExecutionDate;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>
                    <a:latin typeface="Comfortaa" panose="00000500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ttango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64" y="4164217"/>
                <a:ext cx="5205015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/>
          <p:cNvSpPr/>
          <p:nvPr/>
        </p:nvSpPr>
        <p:spPr>
          <a:xfrm>
            <a:off x="7518400" y="1597891"/>
            <a:ext cx="1034473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9559636" y="2634882"/>
            <a:ext cx="1366982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9559636" y="1635181"/>
            <a:ext cx="1366982" cy="3155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4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2155,98"/>
  <p:tag name="LATEXADDIN" val="\documentclass{article}&#10;\usepackage{amsmath}&#10;\pagestyle{empty}&#10;\begin{document}&#10;&#10;$ReleaseDate_{(\leq 0)} \rightarrow ExecutionDate_{(\leq 3)}$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578,553"/>
  <p:tag name="LATEXADDIN" val="\documentclass{article}&#10;\usepackage{amsmath}&#10;\pagestyle{empty}&#10;\begin{document}&#10;&#10;$(m_{1},\dots,m_{i-1},m_{i+1},\dots,m_{n})$ &#10;&#10;&#10;\end{document}"/>
  <p:tag name="IGUANATEXSIZE" val="14"/>
  <p:tag name="IGUANATEXCURSOR" val="12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425,9468"/>
  <p:tag name="LATEXADDIN" val="\documentclass{article}&#10;\usepackage{amsmath}&#10;\pagestyle{empty}&#10;\begin{document}&#10; $m_{j}&lt;p_{j}$&#10;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pagestyle{empty}&#10;\begin{document}&#10;&#10; $m_{i-\epsilon} \geq p_{i}$ con $p_{i}=t_{l}[X_{i}]$&#10;&#10;&#10;\end{document}"/>
  <p:tag name="IGUANATEXSIZE" val="20"/>
  <p:tag name="IGUANATEXCURSOR" val="13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026,247"/>
  <p:tag name="LATEXADDIN" val="\documentclass{article}&#10;\usepackage{amsmath}&#10;\pagestyle{empty}&#10;\begin{document}&#10;&#10;$\alpha_{k} \geq p_{i}$ per ogni $k \in [0,j-1]$ e $k \neq i$&#10;&#10;&#10;\end{document}"/>
  <p:tag name="IGUANATEXSIZE" val="20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6,472"/>
  <p:tag name="LATEXADDIN" val="\documentclass{article}&#10;\usepackage{amsmath}&#10;\pagestyle{empty}&#10;\begin{document}&#10;&#10;&#10;$m_{k'} \geq p_{k'}$ per ogni $k' \in [j+1,n]$ e $k' \neq i$&#10;&#10;\end{document}"/>
  <p:tag name="IGUANATEXSIZE" val="20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784,777"/>
  <p:tag name="LATEXADDIN" val="\documentclass{article}&#10;\usepackage{amsmath}&#10;\pagestyle{empty}&#10;\begin{document}&#10;&#10;&#10;$(\alpha_{1},\dots,\alpha_{i-1},m_{i-\epsilon},\alpha_{i+1},\dots,\alpha_{n})$ &#10;&#10;\end{document}"/>
  <p:tag name="IGUANATEXSIZE" val="20"/>
  <p:tag name="IGUANATEXCURSOR" val="16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784,777"/>
  <p:tag name="LATEXADDIN" val="\documentclass{article}&#10;\usepackage{amsmath}&#10;\pagestyle{empty}&#10;\begin{document}&#10;&#10;&#10;$(\alpha_{1},\dots,\alpha_{i-1},m_{i-\epsilon},\alpha_{i+1},\dots,\alpha_{n})$ &#10;&#10;\end{document}"/>
  <p:tag name="IGUANATEXSIZE" val="20"/>
  <p:tag name="IGUANATEXCURSOR" val="16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2306"/>
  <p:tag name="ORIGINALWIDTH" val="4005,999"/>
  <p:tag name="LATEXADDIN" val="\documentclass{article}&#10;\usepackage{amsmath}&#10;\pagestyle{empty}&#10;\begin{document}&#10;&#10;&#10;$ X_{1_{(\leq \alpha_{1})}},\dots,X_{i-1_{(\leq \alpha_{i-1})}},X_{i_{(\leq m_{i-\epsilon})}},X_{i+1_{(\leq \alpha_{i+1})}},\dots,X_{n_{(\leq \alpha_{n})}} \rightarrow A_{(\leq next(k))}$&#10;&#10;\end{document}"/>
  <p:tag name="IGUANATEXSIZE" val="20"/>
  <p:tag name="IGUANATEXCURSOR" val="2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578,553"/>
  <p:tag name="LATEXADDIN" val="\documentclass{article}&#10;\usepackage{amsmath}&#10;\pagestyle{empty}&#10;\begin{document}&#10;&#10;$(m_{1},\dots,m_{i-1},m_{i+1},\dots,m_{n})$ &#10;&#10;&#10;\end{document}"/>
  <p:tag name="IGUANATEXSIZE" val="14"/>
  <p:tag name="IGUANATEXCURSOR" val="12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702,287"/>
  <p:tag name="LATEXADDIN" val="\documentclass{article}&#10;\usepackage{amsmath}&#10;\pagestyle{empty}&#10;\begin{document}&#10;&#10;$X_{1_{(\leq m_{1}-\epsilon)}} X_{2_{(\leq \alpha_{2})}}\rightarrow A_{(\leq next(k))}$&#10;&#10;&#10;\end{document}"/>
  <p:tag name="IGUANATEXSIZE" val="20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425,9468"/>
  <p:tag name="LATEXADDIN" val="\documentclass{article}&#10;\usepackage{amsmath}&#10;\pagestyle{empty}&#10;\begin{document}&#10; $m_{j}&lt;p_{j}$&#10;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pagestyle{empty}&#10;\begin{document}&#10;&#10; $m_{i-\epsilon} \geq p_{i}$ con $p_{i}=t_{l}[X_{i}]$&#10;&#10;&#10;\end{document}"/>
  <p:tag name="IGUANATEXSIZE" val="20"/>
  <p:tag name="IGUANATEXCURSOR" val="13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2026,247"/>
  <p:tag name="LATEXADDIN" val="\documentclass{article}&#10;\usepackage{amsmath}&#10;\pagestyle{empty}&#10;\begin{document}&#10;&#10;$\alpha_{k} \geq p_{i}$ per ogni $k \in [0,j-1]$ e $k \neq i$&#10;&#10;&#10;\end{document}"/>
  <p:tag name="IGUANATEXSIZE" val="20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032,246"/>
  <p:tag name="LATEXADDIN" val="\documentclass{article}&#10;\usepackage{amsmath}&#10;\pagestyle{empty}&#10;\begin{document}&#10;&#10;$\exists m_{k'} \geq p_{k'}$ con $k' \in [j+1,n]$ e $k' \neq i$&#10;&#10;&#10;\end{document}"/>
  <p:tag name="IGUANATEXSIZE" val="20"/>
  <p:tag name="IGUANATEXCURSOR" val="14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702,287"/>
  <p:tag name="LATEXADDIN" val="\documentclass{article}&#10;\usepackage{amsmath}&#10;\pagestyle{empty}&#10;\begin{document}&#10;&#10;$ X_{1_{(\leq \alpha_{2})}} X_{2_{(\leq m_{2}-\epsilon)}}\rightarrow A_{(\leq next(k))}$&#10;&#10;&#10;\end{document}"/>
  <p:tag name="IGUANATEXSIZE" val="20"/>
  <p:tag name="IGUANATEXCURSOR" val="1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1975,253"/>
  <p:tag name="LATEXADDIN" val="\documentclass{article}&#10;\usepackage{amsmath}&#10;\pagestyle{empty}&#10;\begin{document}&#10;&#10;$m_{j}&lt;p_{j}$, e $m_{i-\epsilon} \geq p_{i}$ con $p_{i}=t_{l}[X_{i}]$&#10;&#10;&#10;\end{document}"/>
  <p:tag name="IGUANATEXSIZE" val="20"/>
  <p:tag name="IGUANATEXCURSOR" val="15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635,1707"/>
  <p:tag name="LATEXADDIN" val="\documentclass{article}&#10;\usepackage{amsmath}&#10;\pagestyle{empty}&#10;\begin{document}&#10;$\alpha_{j}= p_{j} -\epsilon$.&#10;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702,287"/>
  <p:tag name="LATEXADDIN" val="\documentclass{article}&#10;\usepackage{amsmath}&#10;\pagestyle{empty}&#10;\begin{document}&#10;&#10;$X_{1_{(\leq m_{1}-\epsilon)}} X_{2_{(\leq \alpha_{2})}}\rightarrow A_{(\leq next(k))}$&#10;&#10;&#10;\end{document}"/>
  <p:tag name="IGUANATEXSIZE" val="20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702,287"/>
  <p:tag name="LATEXADDIN" val="\documentclass{article}&#10;\usepackage{amsmath}&#10;\pagestyle{empty}&#10;\begin{document}&#10;&#10;$ X_{1_{(\leq \alpha_{2})}} X_{2_{(\leq m_{2}-\epsilon)}}\rightarrow A_{(\leq next(k))}$&#10;&#10;&#10;\end{document}"/>
  <p:tag name="IGUANATEXSIZE" val="20"/>
  <p:tag name="IGUANATEXCURSOR" val="1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3223,097"/>
  <p:tag name="LATEXADDIN" val="\documentclass{article}&#10;\usepackage{amsmath}&#10;\pagestyle{empty}&#10;\begin{document}&#10;&#10;$ IDCheck_{(\leq 0)},PrescriptionDate_{(\leq 4)}\rightarrow ExecutionDate_{(\leq 3)}$&#10;&#10;&#10;\end{document}"/>
  <p:tag name="IGUANATEXSIZE" val="20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2306"/>
  <p:tag name="ORIGINALWIDTH" val="4005,999"/>
  <p:tag name="LATEXADDIN" val="\documentclass{article}&#10;\usepackage{amsmath}&#10;\pagestyle{empty}&#10;\begin{document}&#10;&#10;&#10;$ X_{1_{(\leq \alpha_{1})}},\dots,X_{i-1_{(\leq \alpha_{i-1})}},X_{i_{(\leq m_{i-\epsilon})}},X_{i+1_{(\leq \alpha_{i+1})}},\dots,X_{n_{(\leq \alpha_{n})}} \rightarrow A_{(\leq next(k))}$&#10;&#10;\end{document}"/>
  <p:tag name="IGUANATEXSIZE" val="20"/>
  <p:tag name="IGUANATEXCURSOR" val="2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1128</Words>
  <Application>Microsoft Office PowerPoint</Application>
  <PresentationFormat>Widescreen</PresentationFormat>
  <Paragraphs>546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Comfortaa</vt:lpstr>
      <vt:lpstr>Cambria Math</vt:lpstr>
      <vt:lpstr>Candara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Giovanni Leo</cp:lastModifiedBy>
  <cp:revision>29</cp:revision>
  <dcterms:modified xsi:type="dcterms:W3CDTF">2017-12-10T20:13:23Z</dcterms:modified>
</cp:coreProperties>
</file>