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ndara" panose="020E050203030302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Comfortaa" panose="00000500000000000000" pitchFamily="2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E6026-579E-4132-9B2E-D130C4F9CABD}">
  <a:tblStyle styleId="{EFEE6026-579E-4132-9B2E-D130C4F9CAB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4F81BD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4F81BD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75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26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0CE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36.xml"/><Relationship Id="rId11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tags" Target="../tags/tag5.xml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308" y="952501"/>
            <a:ext cx="787400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4300" y="533400"/>
            <a:ext cx="640080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3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algoritmo per l’inferenza di dipendenze funzionali rilassate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6700" y="4558310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Primo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Prof. Vincenzo Deufemia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66700" y="2706175"/>
            <a:ext cx="5448300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Candidati: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025" y="5394008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Dott.ssa Loredana Caruccio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dipendenze funzionali rilassate (RFD)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sono una generalizzazione di quelle canoniche.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Introduzione concetto di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similarità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075" y="3762037"/>
            <a:ext cx="3674249" cy="4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Scoperta RFD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La scoperta delle RFD è la ricerca di tutte le tuple che, essendo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simili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sugli attributi del lato sinistro (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LHS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) della dipendenza, sono simili anche sugli attributi sulla parte destra (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RHS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).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624" y="4017052"/>
            <a:ext cx="3570751" cy="11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1575" y="33306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625" y="1501901"/>
            <a:ext cx="2976349" cy="1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3150" y="1827113"/>
            <a:ext cx="4658600" cy="11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Calcolo matrice delle distanze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Calcolo matrice delle distanze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26275" y="1682275"/>
            <a:ext cx="5667900" cy="11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Il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primo passo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per l’algoritmo sarà il calcolo della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per ogni coppia di pattern del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dataset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dato in input.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250" y="2719200"/>
            <a:ext cx="4699325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26275" y="1682275"/>
            <a:ext cx="5667900" cy="232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l'eterogeneità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dei campi abbiamo bisogno di più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Interi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: Distanza euclidea monodimensionale.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Stringhe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: Distanza di Levenshtein.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Date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: Distanza in giorni.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250" y="2719200"/>
            <a:ext cx="4699325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344110" y="20350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4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Robert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Claire Green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Jason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John Stewart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 J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1" name="Shape 231"/>
          <p:cNvGraphicFramePr/>
          <p:nvPr/>
        </p:nvGraphicFramePr>
        <p:xfrm>
          <a:off x="5637010" y="9675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4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344100" y="1602050"/>
            <a:ext cx="1057200" cy="3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Dataset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637000" y="552925"/>
            <a:ext cx="2299200" cy="3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Pseudocodice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2000">
              <a:schemeClr val="lt1"/>
            </a:gs>
            <a:gs pos="100000">
              <a:srgbClr val="D0CE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291012" y="332570"/>
            <a:ext cx="384810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72565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Verifica di Ammissibilità di pattern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t="13753" b="13746"/>
          <a:stretch/>
        </p:blipFill>
        <p:spPr>
          <a:xfrm>
            <a:off x="4914900" y="1600200"/>
            <a:ext cx="2600400" cy="2600400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602830" y="372354"/>
            <a:ext cx="522446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37335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Ricerca di pattern minimali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4900" y="1600200"/>
            <a:ext cx="2600325" cy="2600325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Introduzione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Minimality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Minimality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749" y="124850"/>
            <a:ext cx="5180050" cy="6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738850" y="1482138"/>
            <a:ext cx="5369700" cy="6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Ricerca di pattern di pattern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ammissibili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minimali</a:t>
            </a:r>
            <a:r>
              <a:rPr lang="it-IT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738850" y="2442075"/>
            <a:ext cx="5209200" cy="8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it-IT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Ammissibile: </a:t>
            </a: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sotto-pattern S_k è ammissibile se quest'ultimo non domina rispetto a tutti gli altri nell'insieme C_i.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658600" y="3624000"/>
            <a:ext cx="5369700" cy="8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Minimale</a:t>
            </a: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Un sotto-pattern S_k è minimale se esiste almeno un sotto-pattern di S_k che non è ammissibile.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Minimality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38850" y="1482225"/>
            <a:ext cx="5261400" cy="38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1800" b="1">
                <a:latin typeface="Comfortaa"/>
                <a:ea typeface="Comfortaa"/>
                <a:cs typeface="Comfortaa"/>
                <a:sym typeface="Comfortaa"/>
              </a:rPr>
              <a:t>Input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Per ogni RHS un certo numero di insiemi C</a:t>
            </a: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(con </a:t>
            </a: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i = 1,...,n).</a:t>
            </a:r>
          </a:p>
          <a:p>
            <a:pPr marL="0" lvl="0" indent="0">
              <a:spcBef>
                <a:spcPts val="0"/>
              </a:spcBef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Ogni insieme C</a:t>
            </a: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è composto da pattern Pj (con j =1,...,h) sugli attributi (A1,...,An).</a:t>
            </a:r>
          </a:p>
          <a:p>
            <a:pPr marL="0" lvl="0" indent="0">
              <a:spcBef>
                <a:spcPts val="0"/>
              </a:spcBef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                       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sz="1800" b="1">
                <a:latin typeface="Comfortaa"/>
                <a:ea typeface="Comfortaa"/>
                <a:cs typeface="Comfortaa"/>
                <a:sym typeface="Comfortaa"/>
              </a:rPr>
              <a:t>Inizializzazione.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it-IT"/>
              <a:t>Per ogni Pj in Ci calcola la differenza tra Pj e Py (con y = 1,...,h e y0).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750" y="124850"/>
            <a:ext cx="5261287" cy="650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rot="10800000" flipH="1">
            <a:off x="3277775" y="2368850"/>
            <a:ext cx="3925500" cy="13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CreateDifferencePatterns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38850" y="1482217"/>
            <a:ext cx="5369700" cy="59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Insieme C5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1357288" y="22145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</a:p>
                  </a:txBody>
                  <a:tcPr marL="9525" marR="9525" marT="9525" marB="0" anchor="ctr"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5150347" y="4424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10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6" name="Shape 296"/>
          <p:cNvSpPr txBox="1"/>
          <p:nvPr/>
        </p:nvSpPr>
        <p:spPr>
          <a:xfrm>
            <a:off x="2117725" y="4769800"/>
            <a:ext cx="1842300" cy="53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/>
              <a:t>Con Pj = pattern7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Lattice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80375" y="1213488"/>
            <a:ext cx="6405600" cy="1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Dato un generico insieme $S$ di $n$ elementi {A,B,C }, il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Lattice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è una struttura dati ad albero che ha come radice l'insieme vuoto e come suoi figli i singoli attributi A,B,C. Iterativamente ad ogni livello $i$ dell'albero, si avranno tutte le possibili combinazioni di $n$ elementi di classe $i$.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3286582" y="2307413"/>
            <a:ext cx="4880062" cy="4338087"/>
            <a:chOff x="1996811" y="1899728"/>
            <a:chExt cx="5280309" cy="4338087"/>
          </a:xfrm>
        </p:grpSpPr>
        <p:sp>
          <p:nvSpPr>
            <p:cNvPr id="306" name="Shape 306"/>
            <p:cNvSpPr/>
            <p:nvPr/>
          </p:nvSpPr>
          <p:spPr>
            <a:xfrm>
              <a:off x="1996811" y="4330205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71307" y="4308230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6413120" y="4330205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BC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1996856" y="3021559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4271298" y="3021571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6413003" y="3021559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4168709" y="5594915"/>
              <a:ext cx="10692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4199308" y="1899728"/>
              <a:ext cx="1008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cxnSp>
          <p:nvCxnSpPr>
            <p:cNvPr id="314" name="Shape 314"/>
            <p:cNvCxnSpPr>
              <a:stCxn id="312" idx="2"/>
              <a:endCxn id="306" idx="4"/>
            </p:cNvCxnSpPr>
            <p:nvPr/>
          </p:nvCxnSpPr>
          <p:spPr>
            <a:xfrm rot="10800000">
              <a:off x="2428709" y="4973165"/>
              <a:ext cx="1740000" cy="943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>
              <a:stCxn id="312" idx="0"/>
              <a:endCxn id="307" idx="4"/>
            </p:cNvCxnSpPr>
            <p:nvPr/>
          </p:nvCxnSpPr>
          <p:spPr>
            <a:xfrm rot="10800000">
              <a:off x="4703309" y="4951115"/>
              <a:ext cx="0" cy="643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>
              <a:stCxn id="312" idx="6"/>
              <a:endCxn id="308" idx="4"/>
            </p:cNvCxnSpPr>
            <p:nvPr/>
          </p:nvCxnSpPr>
          <p:spPr>
            <a:xfrm rot="10800000" flipH="1">
              <a:off x="5237909" y="4973165"/>
              <a:ext cx="1607100" cy="943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Shape 317"/>
            <p:cNvCxnSpPr>
              <a:stCxn id="306" idx="0"/>
              <a:endCxn id="309" idx="4"/>
            </p:cNvCxnSpPr>
            <p:nvPr/>
          </p:nvCxnSpPr>
          <p:spPr>
            <a:xfrm rot="10800000">
              <a:off x="2428811" y="3664505"/>
              <a:ext cx="0" cy="665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>
              <a:stCxn id="306" idx="7"/>
              <a:endCxn id="311" idx="3"/>
            </p:cNvCxnSpPr>
            <p:nvPr/>
          </p:nvCxnSpPr>
          <p:spPr>
            <a:xfrm rot="10800000" flipH="1">
              <a:off x="2734281" y="3570256"/>
              <a:ext cx="3805200" cy="854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>
              <a:stCxn id="307" idx="0"/>
              <a:endCxn id="310" idx="4"/>
            </p:cNvCxnSpPr>
            <p:nvPr/>
          </p:nvCxnSpPr>
          <p:spPr>
            <a:xfrm rot="10800000">
              <a:off x="4703307" y="3664430"/>
              <a:ext cx="0" cy="643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>
              <a:stCxn id="308" idx="0"/>
              <a:endCxn id="311" idx="4"/>
            </p:cNvCxnSpPr>
            <p:nvPr/>
          </p:nvCxnSpPr>
          <p:spPr>
            <a:xfrm rot="10800000">
              <a:off x="6845120" y="3664505"/>
              <a:ext cx="0" cy="665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>
              <a:stCxn id="308" idx="1"/>
              <a:endCxn id="310" idx="5"/>
            </p:cNvCxnSpPr>
            <p:nvPr/>
          </p:nvCxnSpPr>
          <p:spPr>
            <a:xfrm rot="10800000">
              <a:off x="5008750" y="3570256"/>
              <a:ext cx="1530900" cy="854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>
              <a:stCxn id="309" idx="0"/>
              <a:endCxn id="313" idx="3"/>
            </p:cNvCxnSpPr>
            <p:nvPr/>
          </p:nvCxnSpPr>
          <p:spPr>
            <a:xfrm rot="10800000" flipH="1">
              <a:off x="2428856" y="2448559"/>
              <a:ext cx="1918200" cy="57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>
              <a:stCxn id="310" idx="0"/>
              <a:endCxn id="313" idx="4"/>
            </p:cNvCxnSpPr>
            <p:nvPr/>
          </p:nvCxnSpPr>
          <p:spPr>
            <a:xfrm rot="10800000">
              <a:off x="4703298" y="2542771"/>
              <a:ext cx="0" cy="47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>
              <a:stCxn id="311" idx="0"/>
              <a:endCxn id="313" idx="5"/>
            </p:cNvCxnSpPr>
            <p:nvPr/>
          </p:nvCxnSpPr>
          <p:spPr>
            <a:xfrm rot="10800000">
              <a:off x="5059703" y="2448559"/>
              <a:ext cx="1785300" cy="57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5" name="Shape 325"/>
          <p:cNvCxnSpPr>
            <a:stCxn id="307" idx="1"/>
            <a:endCxn id="309" idx="5"/>
          </p:cNvCxnSpPr>
          <p:nvPr/>
        </p:nvCxnSpPr>
        <p:spPr>
          <a:xfrm rot="10800000">
            <a:off x="3968110" y="3977866"/>
            <a:ext cx="1537500" cy="83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Ottimalità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22750" y="1526400"/>
            <a:ext cx="6770400" cy="38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>
                <a:latin typeface="Comfortaa"/>
                <a:ea typeface="Comfortaa"/>
                <a:cs typeface="Comfortaa"/>
                <a:sym typeface="Comfortaa"/>
              </a:rPr>
              <a:t>Verifica di Minimalità: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Con |S_k| =1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Con |S_k| &gt; 1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775" y="2660113"/>
            <a:ext cx="5017502" cy="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5775" y="3965625"/>
            <a:ext cx="5564523" cy="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5775" y="4590675"/>
            <a:ext cx="4639097" cy="4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Miglioramento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738850" y="1482225"/>
            <a:ext cx="6770400" cy="38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>
                <a:latin typeface="Comfortaa"/>
                <a:ea typeface="Comfortaa"/>
                <a:cs typeface="Comfortaa"/>
                <a:sym typeface="Comfortaa"/>
              </a:rPr>
              <a:t>Il Pruning:</a:t>
            </a:r>
          </a:p>
          <a:p>
            <a:pPr marL="0" lvl="0" indent="0">
              <a:spcBef>
                <a:spcPts val="0"/>
              </a:spcBef>
              <a:buNone/>
            </a:pPr>
            <a:endParaRPr sz="24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Il Pruning è una tecnica che riduce le dimensioni degli alberi decisionali rimuovendo sezioni che non riconducono all'ottimo.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Condizioni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Tutti i valori di S_k &gt; 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Tutti i valori di S_k &lt; 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Pruning: esempio</a:t>
            </a:r>
          </a:p>
        </p:txBody>
      </p:sp>
      <p:graphicFrame>
        <p:nvGraphicFramePr>
          <p:cNvPr id="352" name="Shape 352"/>
          <p:cNvGraphicFramePr/>
          <p:nvPr/>
        </p:nvGraphicFramePr>
        <p:xfrm>
          <a:off x="6704898" y="6434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10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3" name="Shape 353"/>
          <p:cNvGrpSpPr/>
          <p:nvPr/>
        </p:nvGrpSpPr>
        <p:grpSpPr>
          <a:xfrm>
            <a:off x="1028975" y="1753625"/>
            <a:ext cx="6988808" cy="4714850"/>
            <a:chOff x="1017280" y="2071690"/>
            <a:chExt cx="7562008" cy="4714850"/>
          </a:xfrm>
        </p:grpSpPr>
        <p:sp>
          <p:nvSpPr>
            <p:cNvPr id="354" name="Shape 354"/>
            <p:cNvSpPr/>
            <p:nvPr/>
          </p:nvSpPr>
          <p:spPr>
            <a:xfrm>
              <a:off x="221707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3486389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4950817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ACD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1728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19083" y="414339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604950" y="414339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BC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874942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AD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630369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BD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7622588" y="4143390"/>
              <a:ext cx="956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2422117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3708013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4993882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79778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3844428" y="6143640"/>
              <a:ext cx="1377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ABCD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86241" y="2071690"/>
              <a:ext cx="1260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∅</a:t>
              </a:r>
            </a:p>
          </p:txBody>
        </p:sp>
        <p:cxnSp>
          <p:nvCxnSpPr>
            <p:cNvPr id="369" name="Shape 369"/>
            <p:cNvCxnSpPr>
              <a:stCxn id="367" idx="2"/>
              <a:endCxn id="354" idx="4"/>
            </p:cNvCxnSpPr>
            <p:nvPr/>
          </p:nvCxnSpPr>
          <p:spPr>
            <a:xfrm rot="10800000">
              <a:off x="2755128" y="5929290"/>
              <a:ext cx="1089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Shape 370"/>
            <p:cNvCxnSpPr>
              <a:stCxn id="367" idx="1"/>
              <a:endCxn id="355" idx="4"/>
            </p:cNvCxnSpPr>
            <p:nvPr/>
          </p:nvCxnSpPr>
          <p:spPr>
            <a:xfrm rot="10800000" flipH="1">
              <a:off x="4046129" y="5929390"/>
              <a:ext cx="3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Shape 371"/>
            <p:cNvCxnSpPr>
              <a:stCxn id="367" idx="7"/>
              <a:endCxn id="356" idx="4"/>
            </p:cNvCxnSpPr>
            <p:nvPr/>
          </p:nvCxnSpPr>
          <p:spPr>
            <a:xfrm rot="10800000" flipH="1">
              <a:off x="5020027" y="5929390"/>
              <a:ext cx="493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>
              <a:stCxn id="367" idx="6"/>
              <a:endCxn id="373" idx="4"/>
            </p:cNvCxnSpPr>
            <p:nvPr/>
          </p:nvCxnSpPr>
          <p:spPr>
            <a:xfrm rot="10800000" flipH="1">
              <a:off x="5221728" y="5929290"/>
              <a:ext cx="16026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>
              <a:stCxn id="354" idx="1"/>
              <a:endCxn id="357" idx="4"/>
            </p:cNvCxnSpPr>
            <p:nvPr/>
          </p:nvCxnSpPr>
          <p:spPr>
            <a:xfrm rot="10800000">
              <a:off x="1512120" y="4786240"/>
              <a:ext cx="862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Shape 375"/>
            <p:cNvCxnSpPr>
              <a:stCxn id="354" idx="0"/>
              <a:endCxn id="358" idx="4"/>
            </p:cNvCxnSpPr>
            <p:nvPr/>
          </p:nvCxnSpPr>
          <p:spPr>
            <a:xfrm rot="10800000" flipH="1">
              <a:off x="2754973" y="4786290"/>
              <a:ext cx="510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Shape 376"/>
            <p:cNvCxnSpPr>
              <a:stCxn id="354" idx="7"/>
              <a:endCxn id="359" idx="4"/>
            </p:cNvCxnSpPr>
            <p:nvPr/>
          </p:nvCxnSpPr>
          <p:spPr>
            <a:xfrm rot="10800000" flipH="1">
              <a:off x="3135326" y="4786240"/>
              <a:ext cx="9567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Shape 377"/>
            <p:cNvCxnSpPr>
              <a:stCxn id="355" idx="1"/>
              <a:endCxn id="357" idx="5"/>
            </p:cNvCxnSpPr>
            <p:nvPr/>
          </p:nvCxnSpPr>
          <p:spPr>
            <a:xfrm rot="10800000">
              <a:off x="1862029" y="4692040"/>
              <a:ext cx="17892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>
              <a:stCxn id="355" idx="0"/>
              <a:endCxn id="360" idx="3"/>
            </p:cNvCxnSpPr>
            <p:nvPr/>
          </p:nvCxnSpPr>
          <p:spPr>
            <a:xfrm rot="10800000" flipH="1">
              <a:off x="4049189" y="4692090"/>
              <a:ext cx="970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Shape 379"/>
            <p:cNvCxnSpPr>
              <a:stCxn id="355" idx="7"/>
              <a:endCxn id="361" idx="3"/>
            </p:cNvCxnSpPr>
            <p:nvPr/>
          </p:nvCxnSpPr>
          <p:spPr>
            <a:xfrm rot="10800000" flipH="1">
              <a:off x="4447148" y="4692040"/>
              <a:ext cx="2001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Shape 380"/>
            <p:cNvCxnSpPr>
              <a:stCxn id="356" idx="1"/>
              <a:endCxn id="358" idx="5"/>
            </p:cNvCxnSpPr>
            <p:nvPr/>
          </p:nvCxnSpPr>
          <p:spPr>
            <a:xfrm rot="10800000">
              <a:off x="3150057" y="4692040"/>
              <a:ext cx="1965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>
              <a:stCxn id="356" idx="0"/>
              <a:endCxn id="360" idx="4"/>
            </p:cNvCxnSpPr>
            <p:nvPr/>
          </p:nvCxnSpPr>
          <p:spPr>
            <a:xfrm rot="10800000">
              <a:off x="5369917" y="4786290"/>
              <a:ext cx="1437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>
              <a:stCxn id="356" idx="7"/>
              <a:endCxn id="362" idx="3"/>
            </p:cNvCxnSpPr>
            <p:nvPr/>
          </p:nvCxnSpPr>
          <p:spPr>
            <a:xfrm rot="10800000" flipH="1">
              <a:off x="5911577" y="4692040"/>
              <a:ext cx="18513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Shape 383"/>
            <p:cNvCxnSpPr>
              <a:stCxn id="373" idx="1"/>
              <a:endCxn id="359" idx="5"/>
            </p:cNvCxnSpPr>
            <p:nvPr/>
          </p:nvCxnSpPr>
          <p:spPr>
            <a:xfrm rot="10800000">
              <a:off x="4436160" y="4692040"/>
              <a:ext cx="20079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Shape 384"/>
            <p:cNvCxnSpPr>
              <a:stCxn id="373" idx="0"/>
              <a:endCxn id="361" idx="4"/>
            </p:cNvCxnSpPr>
            <p:nvPr/>
          </p:nvCxnSpPr>
          <p:spPr>
            <a:xfrm rot="10800000">
              <a:off x="6798313" y="4786290"/>
              <a:ext cx="261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Shape 385"/>
            <p:cNvCxnSpPr>
              <a:stCxn id="373" idx="7"/>
              <a:endCxn id="362" idx="4"/>
            </p:cNvCxnSpPr>
            <p:nvPr/>
          </p:nvCxnSpPr>
          <p:spPr>
            <a:xfrm rot="10800000" flipH="1">
              <a:off x="7204766" y="4786240"/>
              <a:ext cx="8961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Shape 386"/>
            <p:cNvCxnSpPr>
              <a:stCxn id="357" idx="0"/>
              <a:endCxn id="363" idx="3"/>
            </p:cNvCxnSpPr>
            <p:nvPr/>
          </p:nvCxnSpPr>
          <p:spPr>
            <a:xfrm rot="10800000" flipH="1">
              <a:off x="1512130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Shape 387"/>
            <p:cNvCxnSpPr>
              <a:stCxn id="357" idx="7"/>
              <a:endCxn id="364" idx="3"/>
            </p:cNvCxnSpPr>
            <p:nvPr/>
          </p:nvCxnSpPr>
          <p:spPr>
            <a:xfrm rot="10800000" flipH="1">
              <a:off x="1862042" y="3477640"/>
              <a:ext cx="1988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Shape 388"/>
            <p:cNvCxnSpPr>
              <a:stCxn id="358" idx="0"/>
              <a:endCxn id="363" idx="4"/>
            </p:cNvCxnSpPr>
            <p:nvPr/>
          </p:nvCxnSpPr>
          <p:spPr>
            <a:xfrm rot="10800000" flipH="1">
              <a:off x="2805983" y="3571890"/>
              <a:ext cx="1029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Shape 389"/>
            <p:cNvCxnSpPr>
              <a:stCxn id="358" idx="7"/>
              <a:endCxn id="365" idx="3"/>
            </p:cNvCxnSpPr>
            <p:nvPr/>
          </p:nvCxnSpPr>
          <p:spPr>
            <a:xfrm rot="10800000" flipH="1">
              <a:off x="3150273" y="3477640"/>
              <a:ext cx="19863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Shape 390"/>
            <p:cNvCxnSpPr>
              <a:stCxn id="359" idx="0"/>
              <a:endCxn id="364" idx="4"/>
            </p:cNvCxnSpPr>
            <p:nvPr/>
          </p:nvCxnSpPr>
          <p:spPr>
            <a:xfrm rot="10800000" flipH="1">
              <a:off x="4091850" y="3571890"/>
              <a:ext cx="1032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Shape 391"/>
            <p:cNvCxnSpPr>
              <a:stCxn id="359" idx="7"/>
              <a:endCxn id="365" idx="4"/>
            </p:cNvCxnSpPr>
            <p:nvPr/>
          </p:nvCxnSpPr>
          <p:spPr>
            <a:xfrm rot="10800000" flipH="1">
              <a:off x="4436140" y="3571840"/>
              <a:ext cx="10446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Shape 392"/>
            <p:cNvCxnSpPr>
              <a:stCxn id="360" idx="1"/>
              <a:endCxn id="363" idx="5"/>
            </p:cNvCxnSpPr>
            <p:nvPr/>
          </p:nvCxnSpPr>
          <p:spPr>
            <a:xfrm rot="10800000">
              <a:off x="3253480" y="3477640"/>
              <a:ext cx="1766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Shape 393"/>
            <p:cNvCxnSpPr>
              <a:stCxn id="360" idx="0"/>
              <a:endCxn id="366" idx="3"/>
            </p:cNvCxnSpPr>
            <p:nvPr/>
          </p:nvCxnSpPr>
          <p:spPr>
            <a:xfrm rot="10800000" flipH="1">
              <a:off x="5369792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Shape 394"/>
            <p:cNvCxnSpPr>
              <a:stCxn id="361" idx="1"/>
              <a:endCxn id="364" idx="5"/>
            </p:cNvCxnSpPr>
            <p:nvPr/>
          </p:nvCxnSpPr>
          <p:spPr>
            <a:xfrm rot="10800000">
              <a:off x="4539428" y="3477640"/>
              <a:ext cx="19092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Shape 395"/>
            <p:cNvCxnSpPr>
              <a:stCxn id="361" idx="0"/>
              <a:endCxn id="366" idx="4"/>
            </p:cNvCxnSpPr>
            <p:nvPr/>
          </p:nvCxnSpPr>
          <p:spPr>
            <a:xfrm rot="10800000">
              <a:off x="6766740" y="3571890"/>
              <a:ext cx="318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Shape 396"/>
            <p:cNvCxnSpPr>
              <a:stCxn id="362" idx="1"/>
              <a:endCxn id="365" idx="5"/>
            </p:cNvCxnSpPr>
            <p:nvPr/>
          </p:nvCxnSpPr>
          <p:spPr>
            <a:xfrm rot="10800000">
              <a:off x="5824994" y="3477640"/>
              <a:ext cx="19377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Shape 397"/>
            <p:cNvCxnSpPr>
              <a:stCxn id="362" idx="0"/>
              <a:endCxn id="366" idx="5"/>
            </p:cNvCxnSpPr>
            <p:nvPr/>
          </p:nvCxnSpPr>
          <p:spPr>
            <a:xfrm rot="10800000">
              <a:off x="7110938" y="3477690"/>
              <a:ext cx="9900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Shape 398"/>
            <p:cNvCxnSpPr>
              <a:stCxn id="363" idx="0"/>
              <a:endCxn id="368" idx="2"/>
            </p:cNvCxnSpPr>
            <p:nvPr/>
          </p:nvCxnSpPr>
          <p:spPr>
            <a:xfrm rot="10800000" flipH="1">
              <a:off x="2909017" y="2393140"/>
              <a:ext cx="1377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Shape 399"/>
            <p:cNvCxnSpPr>
              <a:stCxn id="364" idx="0"/>
              <a:endCxn id="368" idx="3"/>
            </p:cNvCxnSpPr>
            <p:nvPr/>
          </p:nvCxnSpPr>
          <p:spPr>
            <a:xfrm rot="10800000" flipH="1">
              <a:off x="4194913" y="2620540"/>
              <a:ext cx="276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Shape 400"/>
            <p:cNvCxnSpPr>
              <a:stCxn id="365" idx="0"/>
              <a:endCxn id="368" idx="5"/>
            </p:cNvCxnSpPr>
            <p:nvPr/>
          </p:nvCxnSpPr>
          <p:spPr>
            <a:xfrm rot="10800000">
              <a:off x="5361982" y="2620540"/>
              <a:ext cx="118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Shape 401"/>
            <p:cNvCxnSpPr>
              <a:stCxn id="366" idx="0"/>
              <a:endCxn id="368" idx="6"/>
            </p:cNvCxnSpPr>
            <p:nvPr/>
          </p:nvCxnSpPr>
          <p:spPr>
            <a:xfrm rot="10800000">
              <a:off x="5546578" y="2393140"/>
              <a:ext cx="12201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Shape 373"/>
            <p:cNvSpPr/>
            <p:nvPr/>
          </p:nvSpPr>
          <p:spPr>
            <a:xfrm>
              <a:off x="628651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BC</a:t>
              </a: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8" name="Shape 408"/>
          <p:cNvGraphicFramePr/>
          <p:nvPr/>
        </p:nvGraphicFramePr>
        <p:xfrm>
          <a:off x="6374985" y="380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10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" name="Shape 409"/>
          <p:cNvSpPr txBox="1"/>
          <p:nvPr/>
        </p:nvSpPr>
        <p:spPr>
          <a:xfrm>
            <a:off x="9624605" y="4889856"/>
            <a:ext cx="17859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= {D, AC}</a:t>
            </a:r>
          </a:p>
        </p:txBody>
      </p:sp>
      <p:sp>
        <p:nvSpPr>
          <p:cNvPr id="410" name="Shape 410"/>
          <p:cNvSpPr/>
          <p:nvPr/>
        </p:nvSpPr>
        <p:spPr>
          <a:xfrm>
            <a:off x="8445972" y="5044795"/>
            <a:ext cx="714300" cy="4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Pruning: esempio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765775" y="1724375"/>
            <a:ext cx="6988808" cy="4714850"/>
            <a:chOff x="1017280" y="2071690"/>
            <a:chExt cx="7562008" cy="4714850"/>
          </a:xfrm>
        </p:grpSpPr>
        <p:sp>
          <p:nvSpPr>
            <p:cNvPr id="413" name="Shape 413"/>
            <p:cNvSpPr/>
            <p:nvPr/>
          </p:nvSpPr>
          <p:spPr>
            <a:xfrm>
              <a:off x="221707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3486389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950817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ACD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101728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2319083" y="4143390"/>
              <a:ext cx="973800" cy="642900"/>
            </a:xfrm>
            <a:prstGeom prst="ellipse">
              <a:avLst/>
            </a:prstGeom>
            <a:solidFill>
              <a:srgbClr val="F1C23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3604950" y="414339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BC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4874942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AD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630369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BD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7622588" y="4143390"/>
              <a:ext cx="956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2422117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708013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4993882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6279778" y="2928940"/>
              <a:ext cx="973800" cy="642900"/>
            </a:xfrm>
            <a:prstGeom prst="ellipse">
              <a:avLst/>
            </a:prstGeom>
            <a:solidFill>
              <a:srgbClr val="92D05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844428" y="6143640"/>
              <a:ext cx="1377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ABCD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4286241" y="2071690"/>
              <a:ext cx="1260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∅</a:t>
              </a:r>
            </a:p>
          </p:txBody>
        </p:sp>
        <p:cxnSp>
          <p:nvCxnSpPr>
            <p:cNvPr id="428" name="Shape 428"/>
            <p:cNvCxnSpPr>
              <a:stCxn id="426" idx="2"/>
              <a:endCxn id="413" idx="4"/>
            </p:cNvCxnSpPr>
            <p:nvPr/>
          </p:nvCxnSpPr>
          <p:spPr>
            <a:xfrm rot="10800000">
              <a:off x="2755128" y="5929290"/>
              <a:ext cx="1089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Shape 429"/>
            <p:cNvCxnSpPr>
              <a:stCxn id="426" idx="1"/>
              <a:endCxn id="414" idx="4"/>
            </p:cNvCxnSpPr>
            <p:nvPr/>
          </p:nvCxnSpPr>
          <p:spPr>
            <a:xfrm rot="10800000" flipH="1">
              <a:off x="4046129" y="5929390"/>
              <a:ext cx="3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Shape 430"/>
            <p:cNvCxnSpPr>
              <a:stCxn id="426" idx="7"/>
              <a:endCxn id="415" idx="4"/>
            </p:cNvCxnSpPr>
            <p:nvPr/>
          </p:nvCxnSpPr>
          <p:spPr>
            <a:xfrm rot="10800000" flipH="1">
              <a:off x="5020027" y="5929390"/>
              <a:ext cx="493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Shape 431"/>
            <p:cNvCxnSpPr>
              <a:stCxn id="426" idx="6"/>
              <a:endCxn id="432" idx="4"/>
            </p:cNvCxnSpPr>
            <p:nvPr/>
          </p:nvCxnSpPr>
          <p:spPr>
            <a:xfrm rot="10800000" flipH="1">
              <a:off x="5221728" y="5929290"/>
              <a:ext cx="16026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Shape 433"/>
            <p:cNvCxnSpPr>
              <a:stCxn id="413" idx="1"/>
              <a:endCxn id="416" idx="4"/>
            </p:cNvCxnSpPr>
            <p:nvPr/>
          </p:nvCxnSpPr>
          <p:spPr>
            <a:xfrm rot="10800000">
              <a:off x="1512120" y="4786240"/>
              <a:ext cx="862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Shape 434"/>
            <p:cNvCxnSpPr>
              <a:stCxn id="413" idx="0"/>
              <a:endCxn id="417" idx="4"/>
            </p:cNvCxnSpPr>
            <p:nvPr/>
          </p:nvCxnSpPr>
          <p:spPr>
            <a:xfrm rot="10800000" flipH="1">
              <a:off x="2754973" y="4786290"/>
              <a:ext cx="510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Shape 435"/>
            <p:cNvCxnSpPr>
              <a:stCxn id="413" idx="7"/>
              <a:endCxn id="418" idx="4"/>
            </p:cNvCxnSpPr>
            <p:nvPr/>
          </p:nvCxnSpPr>
          <p:spPr>
            <a:xfrm rot="10800000" flipH="1">
              <a:off x="3135326" y="4786240"/>
              <a:ext cx="9567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Shape 436"/>
            <p:cNvCxnSpPr>
              <a:stCxn id="414" idx="1"/>
              <a:endCxn id="416" idx="5"/>
            </p:cNvCxnSpPr>
            <p:nvPr/>
          </p:nvCxnSpPr>
          <p:spPr>
            <a:xfrm rot="10800000">
              <a:off x="1862029" y="4692040"/>
              <a:ext cx="17892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Shape 437"/>
            <p:cNvCxnSpPr>
              <a:stCxn id="414" idx="0"/>
              <a:endCxn id="419" idx="3"/>
            </p:cNvCxnSpPr>
            <p:nvPr/>
          </p:nvCxnSpPr>
          <p:spPr>
            <a:xfrm rot="10800000" flipH="1">
              <a:off x="4049189" y="4692090"/>
              <a:ext cx="970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Shape 438"/>
            <p:cNvCxnSpPr>
              <a:stCxn id="414" idx="7"/>
              <a:endCxn id="420" idx="3"/>
            </p:cNvCxnSpPr>
            <p:nvPr/>
          </p:nvCxnSpPr>
          <p:spPr>
            <a:xfrm rot="10800000" flipH="1">
              <a:off x="4447148" y="4692040"/>
              <a:ext cx="2001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Shape 439"/>
            <p:cNvCxnSpPr>
              <a:stCxn id="415" idx="1"/>
              <a:endCxn id="417" idx="5"/>
            </p:cNvCxnSpPr>
            <p:nvPr/>
          </p:nvCxnSpPr>
          <p:spPr>
            <a:xfrm rot="10800000">
              <a:off x="3150057" y="4692040"/>
              <a:ext cx="1965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Shape 440"/>
            <p:cNvCxnSpPr>
              <a:stCxn id="415" idx="0"/>
              <a:endCxn id="419" idx="4"/>
            </p:cNvCxnSpPr>
            <p:nvPr/>
          </p:nvCxnSpPr>
          <p:spPr>
            <a:xfrm rot="10800000">
              <a:off x="5369917" y="4786290"/>
              <a:ext cx="1437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Shape 441"/>
            <p:cNvCxnSpPr>
              <a:stCxn id="415" idx="7"/>
              <a:endCxn id="421" idx="3"/>
            </p:cNvCxnSpPr>
            <p:nvPr/>
          </p:nvCxnSpPr>
          <p:spPr>
            <a:xfrm rot="10800000" flipH="1">
              <a:off x="5911577" y="4692040"/>
              <a:ext cx="18513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Shape 442"/>
            <p:cNvCxnSpPr>
              <a:stCxn id="432" idx="1"/>
              <a:endCxn id="418" idx="5"/>
            </p:cNvCxnSpPr>
            <p:nvPr/>
          </p:nvCxnSpPr>
          <p:spPr>
            <a:xfrm rot="10800000">
              <a:off x="4436160" y="4692040"/>
              <a:ext cx="20079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Shape 443"/>
            <p:cNvCxnSpPr>
              <a:stCxn id="432" idx="0"/>
              <a:endCxn id="420" idx="4"/>
            </p:cNvCxnSpPr>
            <p:nvPr/>
          </p:nvCxnSpPr>
          <p:spPr>
            <a:xfrm rot="10800000">
              <a:off x="6798313" y="4786290"/>
              <a:ext cx="261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Shape 444"/>
            <p:cNvCxnSpPr>
              <a:stCxn id="432" idx="7"/>
              <a:endCxn id="421" idx="4"/>
            </p:cNvCxnSpPr>
            <p:nvPr/>
          </p:nvCxnSpPr>
          <p:spPr>
            <a:xfrm rot="10800000" flipH="1">
              <a:off x="7204766" y="4786240"/>
              <a:ext cx="8961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Shape 445"/>
            <p:cNvCxnSpPr>
              <a:stCxn id="416" idx="0"/>
              <a:endCxn id="422" idx="3"/>
            </p:cNvCxnSpPr>
            <p:nvPr/>
          </p:nvCxnSpPr>
          <p:spPr>
            <a:xfrm rot="10800000" flipH="1">
              <a:off x="1512130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Shape 446"/>
            <p:cNvCxnSpPr>
              <a:stCxn id="416" idx="7"/>
              <a:endCxn id="423" idx="3"/>
            </p:cNvCxnSpPr>
            <p:nvPr/>
          </p:nvCxnSpPr>
          <p:spPr>
            <a:xfrm rot="10800000" flipH="1">
              <a:off x="1862042" y="3477640"/>
              <a:ext cx="1988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Shape 447"/>
            <p:cNvCxnSpPr>
              <a:stCxn id="417" idx="0"/>
              <a:endCxn id="422" idx="4"/>
            </p:cNvCxnSpPr>
            <p:nvPr/>
          </p:nvCxnSpPr>
          <p:spPr>
            <a:xfrm rot="10800000" flipH="1">
              <a:off x="2805983" y="3571890"/>
              <a:ext cx="1029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Shape 448"/>
            <p:cNvCxnSpPr>
              <a:stCxn id="417" idx="7"/>
              <a:endCxn id="424" idx="3"/>
            </p:cNvCxnSpPr>
            <p:nvPr/>
          </p:nvCxnSpPr>
          <p:spPr>
            <a:xfrm rot="10800000" flipH="1">
              <a:off x="3150273" y="3477640"/>
              <a:ext cx="19863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Shape 449"/>
            <p:cNvCxnSpPr>
              <a:stCxn id="418" idx="0"/>
              <a:endCxn id="423" idx="4"/>
            </p:cNvCxnSpPr>
            <p:nvPr/>
          </p:nvCxnSpPr>
          <p:spPr>
            <a:xfrm rot="10800000" flipH="1">
              <a:off x="4091850" y="3571890"/>
              <a:ext cx="1032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Shape 450"/>
            <p:cNvCxnSpPr>
              <a:stCxn id="418" idx="7"/>
              <a:endCxn id="424" idx="4"/>
            </p:cNvCxnSpPr>
            <p:nvPr/>
          </p:nvCxnSpPr>
          <p:spPr>
            <a:xfrm rot="10800000" flipH="1">
              <a:off x="4436140" y="3571840"/>
              <a:ext cx="10446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>
              <a:stCxn id="419" idx="1"/>
              <a:endCxn id="422" idx="5"/>
            </p:cNvCxnSpPr>
            <p:nvPr/>
          </p:nvCxnSpPr>
          <p:spPr>
            <a:xfrm rot="10800000">
              <a:off x="3253480" y="3477640"/>
              <a:ext cx="1766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Shape 452"/>
            <p:cNvCxnSpPr>
              <a:stCxn id="419" idx="0"/>
              <a:endCxn id="425" idx="3"/>
            </p:cNvCxnSpPr>
            <p:nvPr/>
          </p:nvCxnSpPr>
          <p:spPr>
            <a:xfrm rot="10800000" flipH="1">
              <a:off x="5369792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Shape 453"/>
            <p:cNvCxnSpPr>
              <a:stCxn id="420" idx="1"/>
              <a:endCxn id="423" idx="5"/>
            </p:cNvCxnSpPr>
            <p:nvPr/>
          </p:nvCxnSpPr>
          <p:spPr>
            <a:xfrm rot="10800000">
              <a:off x="4539428" y="3477640"/>
              <a:ext cx="19092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Shape 454"/>
            <p:cNvCxnSpPr>
              <a:stCxn id="420" idx="0"/>
              <a:endCxn id="425" idx="4"/>
            </p:cNvCxnSpPr>
            <p:nvPr/>
          </p:nvCxnSpPr>
          <p:spPr>
            <a:xfrm rot="10800000">
              <a:off x="6766740" y="3571890"/>
              <a:ext cx="318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Shape 455"/>
            <p:cNvCxnSpPr>
              <a:stCxn id="421" idx="1"/>
              <a:endCxn id="424" idx="5"/>
            </p:cNvCxnSpPr>
            <p:nvPr/>
          </p:nvCxnSpPr>
          <p:spPr>
            <a:xfrm rot="10800000">
              <a:off x="5824994" y="3477640"/>
              <a:ext cx="19377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Shape 456"/>
            <p:cNvCxnSpPr>
              <a:stCxn id="421" idx="0"/>
              <a:endCxn id="425" idx="5"/>
            </p:cNvCxnSpPr>
            <p:nvPr/>
          </p:nvCxnSpPr>
          <p:spPr>
            <a:xfrm rot="10800000">
              <a:off x="7110938" y="3477690"/>
              <a:ext cx="9900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Shape 457"/>
            <p:cNvCxnSpPr>
              <a:stCxn id="422" idx="0"/>
              <a:endCxn id="427" idx="2"/>
            </p:cNvCxnSpPr>
            <p:nvPr/>
          </p:nvCxnSpPr>
          <p:spPr>
            <a:xfrm rot="10800000" flipH="1">
              <a:off x="2909017" y="2393140"/>
              <a:ext cx="1377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Shape 458"/>
            <p:cNvCxnSpPr>
              <a:stCxn id="423" idx="0"/>
              <a:endCxn id="427" idx="3"/>
            </p:cNvCxnSpPr>
            <p:nvPr/>
          </p:nvCxnSpPr>
          <p:spPr>
            <a:xfrm rot="10800000" flipH="1">
              <a:off x="4194913" y="2620540"/>
              <a:ext cx="276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Shape 459"/>
            <p:cNvCxnSpPr>
              <a:stCxn id="424" idx="0"/>
              <a:endCxn id="427" idx="5"/>
            </p:cNvCxnSpPr>
            <p:nvPr/>
          </p:nvCxnSpPr>
          <p:spPr>
            <a:xfrm rot="10800000">
              <a:off x="5361982" y="2620540"/>
              <a:ext cx="118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Shape 460"/>
            <p:cNvCxnSpPr>
              <a:stCxn id="425" idx="0"/>
              <a:endCxn id="427" idx="6"/>
            </p:cNvCxnSpPr>
            <p:nvPr/>
          </p:nvCxnSpPr>
          <p:spPr>
            <a:xfrm rot="10800000">
              <a:off x="5546578" y="2393140"/>
              <a:ext cx="12201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2" name="Shape 432"/>
            <p:cNvSpPr/>
            <p:nvPr/>
          </p:nvSpPr>
          <p:spPr>
            <a:xfrm>
              <a:off x="628651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BC</a:t>
              </a: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</p:grpSp>
      <p:sp>
        <p:nvSpPr>
          <p:cNvPr id="461" name="Shape 461"/>
          <p:cNvSpPr/>
          <p:nvPr/>
        </p:nvSpPr>
        <p:spPr>
          <a:xfrm>
            <a:off x="3784495" y="5860235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351995" y="50090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4718095" y="50090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898982" y="50090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351995" y="383174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539070" y="39085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053145" y="39085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Output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38850" y="1482225"/>
            <a:ext cx="6770400" cy="16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L’output del Minimality Test sarà dunque per ogni insieme Ci i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pattern minimali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appena trovati.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6" name="Shape 4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825" y="2430275"/>
            <a:ext cx="2854456" cy="192435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2328425" y="4782975"/>
            <a:ext cx="3783300" cy="5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4000"/>
              <a:t>Rfd Generation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4147386" y="315037"/>
            <a:ext cx="522446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04950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di soglie ottime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4648" y="1600200"/>
            <a:ext cx="2575537" cy="2600325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b="0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b="0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soglie ottime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Shape 502"/>
              <p:cNvSpPr txBox="1"/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L'idea generale è quella di trovare i più grandi pattern di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che non dominano i sotto-pattern minimali in un determinato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insieme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rappresentano soglie ottime per il cluster successivo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−1)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Per ogni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sotto-pattern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)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minimale ammissibile, l'obiettivo di questa fase è quello di generare soglie ottime.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 particolare una volta trovato un minimo per un cluster, è necessario generare le RFD per il cluster successivo, consideriamo un minimo per un determinato cluster </a:t>
                </a:r>
                <a:r>
                  <a:rPr lang="it-IT" sz="1600" dirty="0" err="1">
                    <a:solidFill>
                      <a:schemeClr val="dk1"/>
                    </a:solidFill>
                  </a:rPr>
                  <a:t>C_i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 una dipendenza valida per il cluster successivo non dovrà raggiungere tale minimo altrimenti la dipendenza verrebbe violata.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Infatti la regola generale che indica la validità di una dipendenza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</a:rPr>
                  <a:t>X →Y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che: presa una qualsiasi coppia dell'istanza </a:t>
                </a:r>
                <a:r>
                  <a:rPr lang="it-IT" sz="1600" i="1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se questa è simile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X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allora deve essere simile anche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Possiamo distinguere 3 casi.</a:t>
                </a:r>
              </a:p>
              <a:p>
                <a:pPr marL="0" lvl="0" indent="0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2" name="Shape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blipFill>
                <a:blip r:embed="rId5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5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0" name="Shape 510"/>
          <p:cNvSpPr txBox="1"/>
          <p:nvPr/>
        </p:nvSpPr>
        <p:spPr>
          <a:xfrm>
            <a:off x="614825" y="1135102"/>
            <a:ext cx="9420300" cy="83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Consideriamo un unico attributo candidato per X. Dato un clusterID k &gt; 0 dell'attributo A, se esiste trova il minimo valore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 tale che: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Shape 511"/>
              <p:cNvSpPr txBox="1"/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(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𝑚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− 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fortaa"/>
                        <a:sym typeface="Comfortaa"/>
                      </a:rPr>
                      <m:t>𝜀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la migliore soglia per il cluster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next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(k). Se m &gt; 0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allora viene generata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1" name="Shape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blipFill>
                <a:blip r:embed="rId6"/>
                <a:stretch>
                  <a:fillRect l="-194"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" name="Shape 5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938" y="1920510"/>
            <a:ext cx="2945148" cy="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950" y="2788150"/>
            <a:ext cx="2891731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614825" y="3099900"/>
            <a:ext cx="10097700" cy="9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Tuttavia durante la ricerca può capitare che un minimo per un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ClusterID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, m = 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min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prev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(k)) allora è necessario effettuare il seguente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aggiornamento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950" y="4153798"/>
            <a:ext cx="5587030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14825" y="4512063"/>
            <a:ext cx="7951800" cy="65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in altre parole quando esistono più RFD sullo stesso LHS è necessario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mantenere quella con RHS minore.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5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6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Shape 239"/>
          <p:cNvGraphicFramePr/>
          <p:nvPr>
            <p:extLst>
              <p:ext uri="{D42A27DB-BD31-4B8C-83A1-F6EECF244321}">
                <p14:modId xmlns:p14="http://schemas.microsoft.com/office/powerpoint/2010/main" val="1221210950"/>
              </p:ext>
            </p:extLst>
          </p:nvPr>
        </p:nvGraphicFramePr>
        <p:xfrm>
          <a:off x="5472536" y="1701198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Shape 5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390" y="3712978"/>
            <a:ext cx="2891731" cy="3117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err="1" smtClean="0">
                    <a:latin typeface="Comfortaa" panose="00000500000000000000" pitchFamily="2" charset="0"/>
                  </a:rPr>
                  <a:t>ReleaseDate</a:t>
                </a:r>
                <a:r>
                  <a:rPr lang="it-IT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0" dirty="0" err="1" smtClean="0">
                    <a:latin typeface="Comfortaa" panose="00000500000000000000" pitchFamily="2" charset="0"/>
                  </a:rPr>
                  <a:t>ExecutionDate</a:t>
                </a:r>
                <a:r>
                  <a:rPr lang="it-IT" b="0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b="0" dirty="0" smtClean="0">
                    <a:latin typeface="Comfortaa" panose="00000500000000000000" pitchFamily="2" charset="0"/>
                  </a:rPr>
                  <a:t> </a:t>
                </a:r>
              </a:p>
              <a:p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blipFill>
                <a:blip r:embed="rId8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36" y="4579103"/>
            <a:ext cx="4380952" cy="265143"/>
          </a:xfrm>
          <a:prstGeom prst="rect">
            <a:avLst/>
          </a:prstGeom>
        </p:spPr>
      </p:pic>
      <p:graphicFrame>
        <p:nvGraphicFramePr>
          <p:cNvPr id="11" name="Shape 107"/>
          <p:cNvGraphicFramePr/>
          <p:nvPr>
            <p:extLst>
              <p:ext uri="{D42A27DB-BD31-4B8C-83A1-F6EECF244321}">
                <p14:modId xmlns:p14="http://schemas.microsoft.com/office/powerpoint/2010/main" val="1701682274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5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8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9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Shape 510"/>
              <p:cNvSpPr txBox="1"/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>
                    <a:latin typeface="Comfortaa" panose="00000500000000000000" pitchFamily="2" charset="0"/>
                  </a:rPr>
                  <a:t>clusterID</a:t>
                </a:r>
                <a:r>
                  <a:rPr lang="it-IT" dirty="0">
                    <a:latin typeface="Comfortaa" panose="00000500000000000000" pitchFamily="2" charset="0"/>
                  </a:rPr>
                  <a:t> k &gt; 0 dell'attributo A, se </a:t>
                </a:r>
                <a:r>
                  <a:rPr lang="it-IT" dirty="0" smtClean="0">
                    <a:latin typeface="Comfortaa" panose="00000500000000000000" pitchFamily="2" charset="0"/>
                  </a:rPr>
                  <a:t>esiste trova </a:t>
                </a:r>
                <a:r>
                  <a:rPr lang="it-IT" dirty="0">
                    <a:latin typeface="Comfortaa" panose="00000500000000000000" pitchFamily="2" charset="0"/>
                  </a:rPr>
                  <a:t>le </a:t>
                </a:r>
                <a:r>
                  <a:rPr lang="it-IT" dirty="0" smtClean="0">
                    <a:latin typeface="Comfortaa" panose="00000500000000000000" pitchFamily="2" charset="0"/>
                  </a:rPr>
                  <a:t>coppie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 </a:t>
                </a:r>
                <a:r>
                  <a:rPr lang="it-IT" dirty="0">
                    <a:latin typeface="Comfortaa" panose="00000500000000000000" pitchFamily="2" charset="0"/>
                  </a:rPr>
                  <a:t>non dominanti rispetto all'insieme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 S </a:t>
                </a:r>
                <a:r>
                  <a:rPr lang="it-IT" dirty="0">
                    <a:latin typeface="Comfortaa" panose="00000500000000000000" pitchFamily="2" charset="0"/>
                  </a:rPr>
                  <a:t>= </a:t>
                </a:r>
                <a:r>
                  <a:rPr lang="it-IT" dirty="0" err="1">
                    <a:latin typeface="Comfortaa" panose="00000500000000000000" pitchFamily="2" charset="0"/>
                  </a:rPr>
                  <a:t>nonDominating</a:t>
                </a:r>
                <a:r>
                  <a:rPr lang="it-IT" dirty="0">
                    <a:latin typeface="Comfortaa" panose="00000500000000000000" pitchFamily="2" charset="0"/>
                  </a:rPr>
                  <a:t>(k), quindi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rappresentano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</a:t>
                </a:r>
              </a:p>
              <a:p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le possibili soglie da generare per il cluster </a:t>
                </a:r>
                <a:r>
                  <a:rPr lang="it-IT" dirty="0" err="1">
                    <a:latin typeface="Comfortaa" panose="00000500000000000000" pitchFamily="2" charset="0"/>
                  </a:rPr>
                  <a:t>next</a:t>
                </a:r>
                <a:r>
                  <a:rPr lang="it-IT" dirty="0">
                    <a:latin typeface="Comfortaa" panose="00000500000000000000" pitchFamily="2" charset="0"/>
                  </a:rPr>
                  <a:t>(k</a:t>
                </a:r>
                <a:r>
                  <a:rPr lang="it-IT" dirty="0" smtClean="0">
                    <a:latin typeface="Comfortaa" panose="00000500000000000000" pitchFamily="2" charset="0"/>
                  </a:rPr>
                  <a:t>).</a:t>
                </a:r>
              </a:p>
              <a:p>
                <a:r>
                  <a:rPr lang="it-IT" dirty="0">
                    <a:latin typeface="Comfortaa" panose="00000500000000000000" pitchFamily="2" charset="0"/>
                  </a:rPr>
                  <a:t>In particolare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0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blipFill>
                <a:blip r:embed="rId10"/>
                <a:stretch>
                  <a:fillRect l="-194" t="-1299" b="-7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" y="2154139"/>
            <a:ext cx="3184997" cy="269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Invece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  <a:blipFill>
                <a:blip r:embed="rId12"/>
                <a:stretch>
                  <a:fillRect l="-84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7" y="2890631"/>
            <a:ext cx="3459047" cy="29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esiste (con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)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blipFill>
                <a:blip r:embed="rId14"/>
                <a:stretch>
                  <a:fillRect l="-528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Consideriamo un insieme di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non dominanti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  <a:blipFill>
                <a:blip r:embed="rId15"/>
                <a:stretch>
                  <a:fillRect l="-16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A questo è necessario determinare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per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di cui viene fatto il </a:t>
                </a:r>
                <a:r>
                  <a:rPr lang="it-IT" dirty="0" err="1">
                    <a:latin typeface="Comfortaa" panose="00000500000000000000" pitchFamily="2" charset="0"/>
                  </a:rPr>
                  <a:t>dicovery</a:t>
                </a:r>
                <a:r>
                  <a:rPr lang="it-IT" dirty="0">
                    <a:latin typeface="Comfortaa" panose="00000500000000000000" pitchFamily="2" charset="0"/>
                  </a:rPr>
                  <a:t> secondo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:r>
                  <a:rPr lang="it-IT" dirty="0">
                    <a:latin typeface="Comfortaa" panose="00000500000000000000" pitchFamily="2" charset="0"/>
                  </a:rPr>
                  <a:t>un dato sotto-pattern di </a:t>
                </a:r>
                <a:r>
                  <a:rPr lang="it-IT" dirty="0" smtClean="0">
                    <a:latin typeface="Comfortaa" panose="00000500000000000000" pitchFamily="2" charset="0"/>
                  </a:rPr>
                  <a:t>distanza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. In </a:t>
                </a:r>
                <a:r>
                  <a:rPr lang="it-IT" dirty="0">
                    <a:latin typeface="Comfortaa" panose="00000500000000000000" pitchFamily="2" charset="0"/>
                  </a:rPr>
                  <a:t>particolare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rappresenta il risultato della proiezione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  <a:blipFill>
                <a:blip r:embed="rId16"/>
                <a:stretch>
                  <a:fillRect l="-157" t="-2198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esiste,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del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tale che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  <a:blipFill>
                <a:blip r:embed="rId17"/>
                <a:stretch>
                  <a:fillRect l="-299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5" y="4772139"/>
            <a:ext cx="3459049" cy="2271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093554" y="4731844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e</a:t>
            </a:r>
            <a:r>
              <a:rPr lang="it-IT" dirty="0" smtClean="0">
                <a:latin typeface="Comfortaa" panose="00000500000000000000" pitchFamily="2" charset="0"/>
              </a:rPr>
              <a:t> genera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79" y="4826296"/>
            <a:ext cx="1062182" cy="152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 altre parole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è il minimo valore fra tutti quelli </a:t>
                </a:r>
                <a:r>
                  <a:rPr lang="it-IT" dirty="0" smtClean="0">
                    <a:latin typeface="Comfortaa" panose="00000500000000000000" pitchFamily="2" charset="0"/>
                  </a:rPr>
                  <a:t>dominati </a:t>
                </a:r>
                <a:r>
                  <a:rPr lang="it-IT" dirty="0">
                    <a:latin typeface="Comfortaa" panose="00000500000000000000" pitchFamily="2" charset="0"/>
                  </a:rPr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  <a:blipFill>
                <a:blip r:embed="rId20"/>
                <a:stretch>
                  <a:fillRect l="-239" t="-2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Progettazione base di dati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Progettazione base di dati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613" y="1942941"/>
            <a:ext cx="3895727" cy="259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526275" y="1682275"/>
            <a:ext cx="5719500" cy="297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L’evoluzione delle reti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ha incrementato i dati provenienti da innumerevoli fonti.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Questo flusso di dati “sporchi” rende la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progettazione di basi di dati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difficoltosa nel garantire servizi come la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 qualità dei dati.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Servizi come questo si ottengono riducendo le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   inconsistenze.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Ridurre 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anomalie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individuando vincoli di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integrità tra dati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Utilizzo di strumenti come 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dipendenze funzionali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per la ricerca di vincoli di integrità.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75" y="2674875"/>
            <a:ext cx="4690075" cy="26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Il problema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Vogliamo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creare un algoritmo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che automatizzi il processo di ricerca delle anomalie attraverso 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321" y="2681325"/>
            <a:ext cx="4348349" cy="2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Dipendenze funzionali canoniche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Scoperta RFD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Dipendenze funzionali canoniche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26275" y="1662950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Una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dipendenza funzionale (FD)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è un vincolo di integrità che descrive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legami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tra attributi di una relazione.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75" y="3104950"/>
            <a:ext cx="4978351" cy="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2155,98"/>
  <p:tag name="LATEXADDIN" val="\documentclass{article}&#10;\usepackage{amsmath}&#10;\pagestyle{empty}&#10;\begin{document}&#10;&#10;$ReleaseDate_{(\leq 0)} \rightarrow ExecutionDate_{(\leq 3)}$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1975,253"/>
  <p:tag name="LATEXADDIN" val="\documentclass{article}&#10;\usepackage{amsmath}&#10;\pagestyle{empty}&#10;\begin{document}&#10;&#10;$m_{j}&lt;p_{j}$, e $m_{i-\epsilon} \geq p_{i}$ con $p_{i}=t_{l}[X_{i}]$&#10;&#10;&#10;\end{document}"/>
  <p:tag name="IGUANATEXSIZE" val="20"/>
  <p:tag name="IGUANATEXCURSOR" val="15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1277</Words>
  <Application>Microsoft Office PowerPoint</Application>
  <PresentationFormat>Widescreen</PresentationFormat>
  <Paragraphs>587</Paragraphs>
  <Slides>36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Calibri</vt:lpstr>
      <vt:lpstr>Candara</vt:lpstr>
      <vt:lpstr>Cambria Math</vt:lpstr>
      <vt:lpstr>Arial</vt:lpstr>
      <vt:lpstr>Comfortaa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Leo</cp:lastModifiedBy>
  <cp:revision>8</cp:revision>
  <dcterms:modified xsi:type="dcterms:W3CDTF">2017-12-07T22:46:30Z</dcterms:modified>
</cp:coreProperties>
</file>