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1.xml" ContentType="application/vnd.openxmlformats-officedocument.presentationml.tags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7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8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39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1" r:id="rId36"/>
    <p:sldId id="302" r:id="rId37"/>
    <p:sldId id="290" r:id="rId38"/>
    <p:sldId id="292" r:id="rId39"/>
    <p:sldId id="304" r:id="rId40"/>
    <p:sldId id="306" r:id="rId41"/>
    <p:sldId id="303" r:id="rId42"/>
    <p:sldId id="295" r:id="rId43"/>
    <p:sldId id="296" r:id="rId44"/>
    <p:sldId id="297" r:id="rId45"/>
    <p:sldId id="298" r:id="rId46"/>
    <p:sldId id="299" r:id="rId47"/>
    <p:sldId id="305" r:id="rId48"/>
    <p:sldId id="300" r:id="rId49"/>
    <p:sldId id="301" r:id="rId50"/>
  </p:sldIdLst>
  <p:sldSz cx="12192000" cy="6858000"/>
  <p:notesSz cx="6858000" cy="9144000"/>
  <p:embeddedFontLst>
    <p:embeddedFont>
      <p:font typeface="Candara" panose="020E0502030303020204" pitchFamily="34" charset="0"/>
      <p:regular r:id="rId52"/>
      <p:bold r:id="rId53"/>
      <p:italic r:id="rId54"/>
      <p:boldItalic r:id="rId55"/>
    </p:embeddedFont>
    <p:embeddedFont>
      <p:font typeface="Cambria Math" panose="02040503050406030204" pitchFamily="18" charset="0"/>
      <p:regular r:id="rId56"/>
    </p:embeddedFont>
    <p:embeddedFont>
      <p:font typeface="Comfortaa" panose="00000500000000000000" pitchFamily="2" charset="0"/>
      <p:regular r:id="rId57"/>
      <p:bold r:id="rId58"/>
    </p:embeddedFont>
    <p:embeddedFont>
      <p:font typeface="Calibri" panose="020F0502020204030204" pitchFamily="34" charset="0"/>
      <p:regular r:id="rId59"/>
      <p:bold r:id="rId60"/>
      <p:italic r:id="rId61"/>
      <p:boldItalic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EE6026-579E-4132-9B2E-D130C4F9CABD}">
  <a:tblStyle styleId="{EFEE6026-579E-4132-9B2E-D130C4F9CABD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4F81BD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4F81BD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4F81BD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4F81BD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4F81BD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4F81BD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rgbClr val="4F81BD">
              <a:alpha val="20000"/>
            </a:srgb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4F81BD">
              <a:alpha val="20000"/>
            </a:srgb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rgbClr val="4F81BD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rgbClr val="4F81BD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Stile con tema 1 - Color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871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4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10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80" name="Shape 4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97" name="Shape 4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80757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0378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72664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12914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6256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039990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73676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083959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669644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011789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011658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669685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425382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393433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5968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it-IT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lang="it-IT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olo e testo vertical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it-IT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lang="it-IT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1_Titolo e testo verticale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it-IT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lang="it-IT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olo e contenut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it-IT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lang="it-IT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Intestazione sezion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it-IT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lang="it-IT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e contenuti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it-IT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lang="it-IT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nfronto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it-IT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lang="it-IT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titolo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it-IT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lang="it-IT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uota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it-IT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lang="it-IT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uto con didascalia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it-IT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lang="it-IT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magine con didascalia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it-IT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lang="it-IT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D0CEC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it-IT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lang="it-IT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jp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.png"/><Relationship Id="rId9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0.png"/><Relationship Id="rId5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tags" Target="../tags/tag4.xml"/><Relationship Id="rId7" Type="http://schemas.openxmlformats.org/officeDocument/2006/relationships/image" Target="../media/image2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tags" Target="../tags/tag3.xml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tags" Target="../tags/tag2.xml"/><Relationship Id="rId6" Type="http://schemas.openxmlformats.org/officeDocument/2006/relationships/notesSlide" Target="../notesSlides/notesSlide37.xml"/><Relationship Id="rId11" Type="http://schemas.openxmlformats.org/officeDocument/2006/relationships/image" Target="../media/image34.png"/><Relationship Id="rId5" Type="http://schemas.openxmlformats.org/officeDocument/2006/relationships/slideLayout" Target="../slideLayouts/slideLayout2.xml"/><Relationship Id="rId15" Type="http://schemas.openxmlformats.org/officeDocument/2006/relationships/image" Target="../media/image38.png"/><Relationship Id="rId10" Type="http://schemas.openxmlformats.org/officeDocument/2006/relationships/image" Target="../media/image330.png"/><Relationship Id="rId19" Type="http://schemas.openxmlformats.org/officeDocument/2006/relationships/image" Target="../media/image42.png"/><Relationship Id="rId4" Type="http://schemas.openxmlformats.org/officeDocument/2006/relationships/tags" Target="../tags/tag5.xml"/><Relationship Id="rId9" Type="http://schemas.openxmlformats.org/officeDocument/2006/relationships/image" Target="../media/image320.png"/><Relationship Id="rId1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tags" Target="../tags/tag8.xml"/><Relationship Id="rId7" Type="http://schemas.openxmlformats.org/officeDocument/2006/relationships/image" Target="../media/image1.png"/><Relationship Id="rId12" Type="http://schemas.openxmlformats.org/officeDocument/2006/relationships/image" Target="../media/image46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2.png"/><Relationship Id="rId11" Type="http://schemas.openxmlformats.org/officeDocument/2006/relationships/image" Target="../media/image45.png"/><Relationship Id="rId5" Type="http://schemas.openxmlformats.org/officeDocument/2006/relationships/notesSlide" Target="../notesSlides/notesSlide38.xml"/><Relationship Id="rId10" Type="http://schemas.openxmlformats.org/officeDocument/2006/relationships/image" Target="../media/image36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3" Type="http://schemas.openxmlformats.org/officeDocument/2006/relationships/tags" Target="../tags/tag11.xml"/><Relationship Id="rId21" Type="http://schemas.openxmlformats.org/officeDocument/2006/relationships/image" Target="../media/image55.png"/><Relationship Id="rId7" Type="http://schemas.openxmlformats.org/officeDocument/2006/relationships/tags" Target="../tags/tag15.xml"/><Relationship Id="rId12" Type="http://schemas.openxmlformats.org/officeDocument/2006/relationships/image" Target="../media/image1.png"/><Relationship Id="rId17" Type="http://schemas.openxmlformats.org/officeDocument/2006/relationships/image" Target="../media/image51.png"/><Relationship Id="rId2" Type="http://schemas.openxmlformats.org/officeDocument/2006/relationships/tags" Target="../tags/tag10.xml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image" Target="../media/image2.png"/><Relationship Id="rId24" Type="http://schemas.openxmlformats.org/officeDocument/2006/relationships/image" Target="../media/image42.png"/><Relationship Id="rId5" Type="http://schemas.openxmlformats.org/officeDocument/2006/relationships/tags" Target="../tags/tag13.xml"/><Relationship Id="rId15" Type="http://schemas.openxmlformats.org/officeDocument/2006/relationships/image" Target="../media/image49.png"/><Relationship Id="rId23" Type="http://schemas.openxmlformats.org/officeDocument/2006/relationships/image" Target="../media/image57.png"/><Relationship Id="rId10" Type="http://schemas.openxmlformats.org/officeDocument/2006/relationships/notesSlide" Target="../notesSlides/notesSlide39.xml"/><Relationship Id="rId19" Type="http://schemas.openxmlformats.org/officeDocument/2006/relationships/image" Target="../media/image53.png"/><Relationship Id="rId4" Type="http://schemas.openxmlformats.org/officeDocument/2006/relationships/tags" Target="../tags/tag12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48.png"/><Relationship Id="rId22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image" Target="../media/image48.png"/><Relationship Id="rId18" Type="http://schemas.openxmlformats.org/officeDocument/2006/relationships/image" Target="../media/image52.png"/><Relationship Id="rId3" Type="http://schemas.openxmlformats.org/officeDocument/2006/relationships/tags" Target="../tags/tag19.xml"/><Relationship Id="rId21" Type="http://schemas.openxmlformats.org/officeDocument/2006/relationships/image" Target="../media/image55.png"/><Relationship Id="rId7" Type="http://schemas.openxmlformats.org/officeDocument/2006/relationships/tags" Target="../tags/tag23.xml"/><Relationship Id="rId12" Type="http://schemas.openxmlformats.org/officeDocument/2006/relationships/image" Target="../media/image1.png"/><Relationship Id="rId17" Type="http://schemas.openxmlformats.org/officeDocument/2006/relationships/image" Target="../media/image51.png"/><Relationship Id="rId2" Type="http://schemas.openxmlformats.org/officeDocument/2006/relationships/tags" Target="../tags/tag18.xml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image" Target="../media/image2.png"/><Relationship Id="rId24" Type="http://schemas.openxmlformats.org/officeDocument/2006/relationships/image" Target="../media/image47.png"/><Relationship Id="rId5" Type="http://schemas.openxmlformats.org/officeDocument/2006/relationships/tags" Target="../tags/tag21.xml"/><Relationship Id="rId15" Type="http://schemas.openxmlformats.org/officeDocument/2006/relationships/image" Target="../media/image49.png"/><Relationship Id="rId23" Type="http://schemas.openxmlformats.org/officeDocument/2006/relationships/image" Target="../media/image58.png"/><Relationship Id="rId10" Type="http://schemas.openxmlformats.org/officeDocument/2006/relationships/notesSlide" Target="../notesSlides/notesSlide40.xml"/><Relationship Id="rId19" Type="http://schemas.openxmlformats.org/officeDocument/2006/relationships/image" Target="../media/image53.png"/><Relationship Id="rId4" Type="http://schemas.openxmlformats.org/officeDocument/2006/relationships/tags" Target="../tags/tag20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57.png"/><Relationship Id="rId22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3.jpg"/><Relationship Id="rId4" Type="http://schemas.openxmlformats.org/officeDocument/2006/relationships/image" Target="../media/image6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6308" y="952501"/>
            <a:ext cx="7874000" cy="5905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114300" y="533400"/>
            <a:ext cx="6400800" cy="175432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36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Un algoritmo per l’inferenza di dipendenze funzionali rilassate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266700" y="4558310"/>
            <a:ext cx="5448300" cy="707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Primo relatore: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Prof. Vincenzo Deufemia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266700" y="2706175"/>
            <a:ext cx="5448300" cy="138499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2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Candidati: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Luigi Durso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Raffaele Ceruso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Giovanni Leo 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200025" y="5394008"/>
            <a:ext cx="5448300" cy="707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Secondo relatore: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Dott.ssa Loredana Caruccio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x="526281" y="470866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Dipendenze funzionali rilassate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526275" y="1682275"/>
            <a:ext cx="5667900" cy="189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Le </a:t>
            </a:r>
            <a:r>
              <a:rPr lang="it-IT" b="1">
                <a:latin typeface="Comfortaa"/>
                <a:ea typeface="Comfortaa"/>
                <a:cs typeface="Comfortaa"/>
                <a:sym typeface="Comfortaa"/>
              </a:rPr>
              <a:t>dipendenze funzionali rilassate (RFD)</a:t>
            </a: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 sono una generalizzazione di quelle canoniche.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Introduzione concetto di </a:t>
            </a:r>
            <a:r>
              <a:rPr lang="it-IT" b="1">
                <a:latin typeface="Comfortaa"/>
                <a:ea typeface="Comfortaa"/>
                <a:cs typeface="Comfortaa"/>
                <a:sym typeface="Comfortaa"/>
              </a:rPr>
              <a:t>similarità</a:t>
            </a: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.</a:t>
            </a:r>
          </a:p>
        </p:txBody>
      </p:sp>
      <p:pic>
        <p:nvPicPr>
          <p:cNvPr id="167" name="Shape 1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4168" y="2565225"/>
            <a:ext cx="3949249" cy="282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6075" y="3762037"/>
            <a:ext cx="3674249" cy="43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Shape 1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 txBox="1"/>
          <p:nvPr/>
        </p:nvSpPr>
        <p:spPr>
          <a:xfrm>
            <a:off x="526281" y="470866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Scoperta RFD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526275" y="1682275"/>
            <a:ext cx="5667900" cy="189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La scoperta delle RFD è la ricerca di tutte le tuple che, essendo </a:t>
            </a:r>
            <a:r>
              <a:rPr lang="it-IT" b="1">
                <a:latin typeface="Comfortaa"/>
                <a:ea typeface="Comfortaa"/>
                <a:cs typeface="Comfortaa"/>
                <a:sym typeface="Comfortaa"/>
              </a:rPr>
              <a:t>simili </a:t>
            </a: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sugli attributi del lato sinistro (</a:t>
            </a:r>
            <a:r>
              <a:rPr lang="it-IT" b="1">
                <a:latin typeface="Comfortaa"/>
                <a:ea typeface="Comfortaa"/>
                <a:cs typeface="Comfortaa"/>
                <a:sym typeface="Comfortaa"/>
              </a:rPr>
              <a:t>LHS</a:t>
            </a: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) della dipendenza, sono simili anche sugli attributi sulla parte destra (</a:t>
            </a:r>
            <a:r>
              <a:rPr lang="it-IT" b="1">
                <a:latin typeface="Comfortaa"/>
                <a:ea typeface="Comfortaa"/>
                <a:cs typeface="Comfortaa"/>
                <a:sym typeface="Comfortaa"/>
              </a:rPr>
              <a:t>RHS</a:t>
            </a: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).</a:t>
            </a:r>
          </a:p>
        </p:txBody>
      </p:sp>
      <p:pic>
        <p:nvPicPr>
          <p:cNvPr id="177" name="Shape 1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4168" y="2565225"/>
            <a:ext cx="3949249" cy="282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Shape 1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Shape 184"/>
          <p:cNvSpPr txBox="1"/>
          <p:nvPr/>
        </p:nvSpPr>
        <p:spPr>
          <a:xfrm>
            <a:off x="526281" y="470866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Indice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526275" y="1369900"/>
            <a:ext cx="8615400" cy="328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Comfortaa"/>
              <a:buAutoNum type="arabicPeriod"/>
            </a:pPr>
            <a:r>
              <a:rPr lang="it-IT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Descrizione del problema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Comfortaa"/>
              <a:buAutoNum type="arabicPeriod"/>
            </a:pPr>
            <a:r>
              <a:rPr lang="it-IT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Nozioni preliminari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AutoNum type="arabicPeriod"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Tecnologie utilizzate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Comfortaa"/>
              <a:buAutoNum type="arabicPeriod"/>
            </a:pPr>
            <a:r>
              <a:rPr lang="it-IT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Matrice delle distanze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buClr>
                <a:srgbClr val="999999"/>
              </a:buClr>
              <a:buSzPts val="1400"/>
              <a:buFont typeface="Comfortaa"/>
              <a:buAutoNum type="arabicPeriod"/>
            </a:pPr>
            <a:r>
              <a:rPr lang="it-IT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Feasibility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Shape 1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/>
          <p:nvPr/>
        </p:nvSpPr>
        <p:spPr>
          <a:xfrm>
            <a:off x="526281" y="470866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Tecnologie utilizzate</a:t>
            </a:r>
          </a:p>
        </p:txBody>
      </p:sp>
      <p:pic>
        <p:nvPicPr>
          <p:cNvPr id="193" name="Shape 1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5624" y="4017052"/>
            <a:ext cx="3570751" cy="117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Shape 19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41575" y="3330675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Shape 19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65625" y="1501901"/>
            <a:ext cx="2976349" cy="18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Shape 19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83150" y="1827113"/>
            <a:ext cx="4658600" cy="117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Shape 2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Shape 203"/>
          <p:cNvSpPr txBox="1"/>
          <p:nvPr/>
        </p:nvSpPr>
        <p:spPr>
          <a:xfrm>
            <a:off x="526281" y="470866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Indice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526275" y="1369900"/>
            <a:ext cx="8615400" cy="328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Comfortaa"/>
              <a:buAutoNum type="arabicPeriod"/>
            </a:pPr>
            <a:r>
              <a:rPr lang="it-IT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Descrizione del problema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Comfortaa"/>
              <a:buAutoNum type="arabicPeriod"/>
            </a:pPr>
            <a:r>
              <a:rPr lang="it-IT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Nozioni preliminari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Comfortaa"/>
              <a:buAutoNum type="arabicPeriod"/>
            </a:pPr>
            <a:r>
              <a:rPr lang="it-IT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Tecnologie utilizzate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AutoNum type="arabicPeriod"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Matrice delle distanze</a:t>
            </a: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AutoNum type="alphaLcPeriod"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Calcolo matrice delle distanze</a:t>
            </a: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AutoNum type="alphaLcPeriod"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Funzioni di distanza</a:t>
            </a: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AutoNum type="alphaLcPeriod"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Esempio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buClr>
                <a:srgbClr val="999999"/>
              </a:buClr>
              <a:buSzPts val="1400"/>
              <a:buFont typeface="Comfortaa"/>
              <a:buAutoNum type="arabicPeriod"/>
            </a:pPr>
            <a:r>
              <a:rPr lang="it-IT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Feasibility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Shape 2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Shape 211"/>
          <p:cNvSpPr txBox="1"/>
          <p:nvPr/>
        </p:nvSpPr>
        <p:spPr>
          <a:xfrm>
            <a:off x="526281" y="470866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Calcolo matrice delle distanze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526275" y="1682275"/>
            <a:ext cx="5667900" cy="117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Il </a:t>
            </a:r>
            <a:r>
              <a:rPr lang="it-IT" b="1">
                <a:latin typeface="Comfortaa"/>
                <a:ea typeface="Comfortaa"/>
                <a:cs typeface="Comfortaa"/>
                <a:sym typeface="Comfortaa"/>
              </a:rPr>
              <a:t>primo passo</a:t>
            </a: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 per l’algoritmo sarà il calcolo della </a:t>
            </a:r>
            <a:r>
              <a:rPr lang="it-IT" b="1">
                <a:latin typeface="Comfortaa"/>
                <a:ea typeface="Comfortaa"/>
                <a:cs typeface="Comfortaa"/>
                <a:sym typeface="Comfortaa"/>
              </a:rPr>
              <a:t>matrice delle distanze</a:t>
            </a: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 per ogni coppia di pattern del </a:t>
            </a:r>
            <a:r>
              <a:rPr lang="it-IT" b="1">
                <a:latin typeface="Comfortaa"/>
                <a:ea typeface="Comfortaa"/>
                <a:cs typeface="Comfortaa"/>
                <a:sym typeface="Comfortaa"/>
              </a:rPr>
              <a:t>dataset </a:t>
            </a: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dato in input.</a:t>
            </a:r>
          </a:p>
        </p:txBody>
      </p:sp>
      <p:pic>
        <p:nvPicPr>
          <p:cNvPr id="213" name="Shape 2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47250" y="2719200"/>
            <a:ext cx="4699325" cy="264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Shape 2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526281" y="470866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Funzioni di distanza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526275" y="1682275"/>
            <a:ext cx="5667900" cy="232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Data </a:t>
            </a:r>
            <a:r>
              <a:rPr lang="it-IT" b="1">
                <a:latin typeface="Comfortaa"/>
                <a:ea typeface="Comfortaa"/>
                <a:cs typeface="Comfortaa"/>
                <a:sym typeface="Comfortaa"/>
              </a:rPr>
              <a:t>l'eterogeneità </a:t>
            </a: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dei campi abbiamo bisogno di più </a:t>
            </a:r>
            <a:r>
              <a:rPr lang="it-IT" b="1">
                <a:latin typeface="Comfortaa"/>
                <a:ea typeface="Comfortaa"/>
                <a:cs typeface="Comfortaa"/>
                <a:sym typeface="Comfortaa"/>
              </a:rPr>
              <a:t>funzioni di distanza</a:t>
            </a: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.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 b="1">
                <a:latin typeface="Comfortaa"/>
                <a:ea typeface="Comfortaa"/>
                <a:cs typeface="Comfortaa"/>
                <a:sym typeface="Comfortaa"/>
              </a:rPr>
              <a:t>Interi</a:t>
            </a: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: Distanza euclidea monodimensionale.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 b="1">
                <a:latin typeface="Comfortaa"/>
                <a:ea typeface="Comfortaa"/>
                <a:cs typeface="Comfortaa"/>
                <a:sym typeface="Comfortaa"/>
              </a:rPr>
              <a:t>Stringhe</a:t>
            </a: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: Distanza di Levenshtein.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 b="1">
                <a:latin typeface="Comfortaa"/>
                <a:ea typeface="Comfortaa"/>
                <a:cs typeface="Comfortaa"/>
                <a:sym typeface="Comfortaa"/>
              </a:rPr>
              <a:t>Date</a:t>
            </a: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: Distanza in giorni.</a:t>
            </a:r>
          </a:p>
        </p:txBody>
      </p:sp>
      <p:pic>
        <p:nvPicPr>
          <p:cNvPr id="222" name="Shape 2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47250" y="2719200"/>
            <a:ext cx="4699325" cy="264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Shape 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26281" y="470866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Esempio</a:t>
            </a:r>
          </a:p>
        </p:txBody>
      </p:sp>
      <p:graphicFrame>
        <p:nvGraphicFramePr>
          <p:cNvPr id="230" name="Shape 230"/>
          <p:cNvGraphicFramePr/>
          <p:nvPr/>
        </p:nvGraphicFramePr>
        <p:xfrm>
          <a:off x="344110" y="2035001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{EFEE6026-579E-4132-9B2E-D130C4F9CABD}</a:tableStyleId>
              </a:tblPr>
              <a:tblGrid>
                <a:gridCol w="41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6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8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TID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IDCheck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Patient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PrescriptionDate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ExecutionDate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ReleaseDate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Robert Smith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2017-07-02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2017-07-15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2017-07-18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Claire Green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2017-07-03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2017-07-16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2017-07-20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Jason Smith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2017-07-02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2017-07-16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2017-07-20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John Stewart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2017-07-05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2017-07-19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2017-07-19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J Smith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2017-07-08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2017-07-19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2017-07-21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W J Smith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2017-07-12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2017-07-21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2017-07-24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31" name="Shape 231"/>
          <p:cNvGraphicFramePr/>
          <p:nvPr/>
        </p:nvGraphicFramePr>
        <p:xfrm>
          <a:off x="5637010" y="96754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{EFEE6026-579E-4132-9B2E-D130C4F9CABD}</a:tableStyleId>
              </a:tblPr>
              <a:tblGrid>
                <a:gridCol w="42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9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7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PID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IDCheck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Patient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PrescriptionDate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ExecutionDate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ReleaseDate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1,2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1,3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1,4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1,5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1,6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2,3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2,4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2,5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2,6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3,4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3,5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3,6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4,5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4,6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5,6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200" i="0" u="none" strike="noStrike" cap="none">
                          <a:solidFill>
                            <a:srgbClr val="0000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232" name="Shape 232"/>
          <p:cNvSpPr txBox="1"/>
          <p:nvPr/>
        </p:nvSpPr>
        <p:spPr>
          <a:xfrm>
            <a:off x="344100" y="1602050"/>
            <a:ext cx="1057200" cy="34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Dataset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5637000" y="552925"/>
            <a:ext cx="2299200" cy="34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Matrice delle distanze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Shape 2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Shape 240"/>
          <p:cNvSpPr txBox="1"/>
          <p:nvPr/>
        </p:nvSpPr>
        <p:spPr>
          <a:xfrm>
            <a:off x="526281" y="470866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Indice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526275" y="1369900"/>
            <a:ext cx="8615400" cy="328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Comfortaa"/>
              <a:buAutoNum type="arabicPeriod"/>
            </a:pPr>
            <a:r>
              <a:rPr lang="it-IT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Descrizione del problema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Comfortaa"/>
              <a:buAutoNum type="arabicPeriod"/>
            </a:pPr>
            <a:r>
              <a:rPr lang="it-IT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Nozioni preliminari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Comfortaa"/>
              <a:buAutoNum type="arabicPeriod"/>
            </a:pPr>
            <a:r>
              <a:rPr lang="it-IT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Tecnologie utilizzate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Comfortaa"/>
              <a:buAutoNum type="arabicPeriod"/>
            </a:pPr>
            <a:r>
              <a:rPr lang="it-IT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Matrice delle distanze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AutoNum type="arabicPeriod"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Feasibility</a:t>
            </a: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AutoNum type="alphaLcPeriod"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Pseudocodice</a:t>
            </a: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buSzPts val="1400"/>
              <a:buFont typeface="Comfortaa"/>
              <a:buAutoNum type="alphaLcPeriod"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Esempio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Shape 2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Shape 247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2000">
              <a:schemeClr val="lt1"/>
            </a:gs>
            <a:gs pos="100000">
              <a:srgbClr val="D0CEC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/>
          <p:nvPr/>
        </p:nvSpPr>
        <p:spPr>
          <a:xfrm>
            <a:off x="4200526" y="-72999"/>
            <a:ext cx="8343900" cy="69310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4291012" y="332570"/>
            <a:ext cx="3848100" cy="83099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4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Luigi Durso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1725656" y="4654691"/>
            <a:ext cx="9420224" cy="707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Verifica di Ammissibilità di pattern</a:t>
            </a:r>
          </a:p>
        </p:txBody>
      </p:sp>
      <p:pic>
        <p:nvPicPr>
          <p:cNvPr id="97" name="Shape 97"/>
          <p:cNvPicPr preferRelativeResize="0"/>
          <p:nvPr/>
        </p:nvPicPr>
        <p:blipFill rotWithShape="1">
          <a:blip r:embed="rId5">
            <a:alphaModFix/>
          </a:blip>
          <a:srcRect t="13753" b="13746"/>
          <a:stretch/>
        </p:blipFill>
        <p:spPr>
          <a:xfrm>
            <a:off x="4914900" y="1600200"/>
            <a:ext cx="2600400" cy="2600400"/>
          </a:xfrm>
          <a:prstGeom prst="ellipse">
            <a:avLst/>
          </a:prstGeom>
          <a:noFill/>
          <a:ln w="190500" cap="rnd" cmpd="sng">
            <a:solidFill>
              <a:srgbClr val="C8C6BD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algn="bl" rotWithShape="0">
              <a:srgbClr val="000000"/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Shape 2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Shape 253"/>
          <p:cNvSpPr/>
          <p:nvPr/>
        </p:nvSpPr>
        <p:spPr>
          <a:xfrm>
            <a:off x="4200526" y="-72999"/>
            <a:ext cx="8343900" cy="69310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 txBox="1"/>
          <p:nvPr/>
        </p:nvSpPr>
        <p:spPr>
          <a:xfrm>
            <a:off x="3602830" y="372354"/>
            <a:ext cx="5224463" cy="83099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4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Raffaele Ceruso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2373356" y="4654691"/>
            <a:ext cx="9420224" cy="707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Ricerca di pattern minimali</a:t>
            </a:r>
          </a:p>
        </p:txBody>
      </p:sp>
      <p:pic>
        <p:nvPicPr>
          <p:cNvPr id="256" name="Shape 25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14900" y="1600200"/>
            <a:ext cx="2600325" cy="2600325"/>
          </a:xfrm>
          <a:prstGeom prst="ellipse">
            <a:avLst/>
          </a:prstGeom>
          <a:noFill/>
          <a:ln w="190500" cap="rnd" cmpd="sng">
            <a:solidFill>
              <a:srgbClr val="C8C6BD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algn="bl" rotWithShape="0">
              <a:srgbClr val="000000"/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Shape 2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Shape 263"/>
          <p:cNvSpPr txBox="1"/>
          <p:nvPr/>
        </p:nvSpPr>
        <p:spPr>
          <a:xfrm>
            <a:off x="526281" y="470866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Indice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526275" y="1369900"/>
            <a:ext cx="8615400" cy="328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Comfortaa"/>
              <a:buAutoNum type="arabicPeriod"/>
            </a:pPr>
            <a:r>
              <a:rPr lang="it-IT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Introduzione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Comfortaa"/>
              <a:buAutoNum type="arabicPeriod"/>
            </a:pPr>
            <a:r>
              <a:rPr lang="it-IT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Descrizione del problema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Comfortaa"/>
              <a:buAutoNum type="arabicPeriod"/>
            </a:pPr>
            <a:r>
              <a:rPr lang="it-IT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Nozioni preliminari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Comfortaa"/>
              <a:buAutoNum type="arabicPeriod"/>
            </a:pPr>
            <a:r>
              <a:rPr lang="it-IT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Tecnologie utilizzate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Comfortaa"/>
              <a:buAutoNum type="arabicPeriod"/>
            </a:pPr>
            <a:r>
              <a:rPr lang="it-IT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Matrice delle distanze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Comfortaa"/>
              <a:buAutoNum type="arabicPeriod"/>
            </a:pPr>
            <a:r>
              <a:rPr lang="it-IT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Feasibility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buSzPts val="1400"/>
              <a:buFont typeface="Comfortaa"/>
              <a:buAutoNum type="arabicPeriod"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Minimality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Shape 2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Shape 270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Shape 271"/>
          <p:cNvSpPr txBox="1"/>
          <p:nvPr/>
        </p:nvSpPr>
        <p:spPr>
          <a:xfrm>
            <a:off x="526281" y="427091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Minimality</a:t>
            </a:r>
          </a:p>
        </p:txBody>
      </p:sp>
      <p:pic>
        <p:nvPicPr>
          <p:cNvPr id="272" name="Shape 2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6749" y="124850"/>
            <a:ext cx="5180050" cy="640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 txBox="1"/>
          <p:nvPr/>
        </p:nvSpPr>
        <p:spPr>
          <a:xfrm>
            <a:off x="738850" y="1482138"/>
            <a:ext cx="5369700" cy="61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Ricerca di pattern di pattern </a:t>
            </a:r>
            <a:r>
              <a:rPr lang="it-IT" b="1">
                <a:latin typeface="Comfortaa"/>
                <a:ea typeface="Comfortaa"/>
                <a:cs typeface="Comfortaa"/>
                <a:sym typeface="Comfortaa"/>
              </a:rPr>
              <a:t>ammissibili</a:t>
            </a: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 e </a:t>
            </a:r>
            <a:r>
              <a:rPr lang="it-IT" b="1">
                <a:latin typeface="Comfortaa"/>
                <a:ea typeface="Comfortaa"/>
                <a:cs typeface="Comfortaa"/>
                <a:sym typeface="Comfortaa"/>
              </a:rPr>
              <a:t>minimali</a:t>
            </a:r>
            <a:r>
              <a:rPr lang="it-IT"/>
              <a:t>.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 txBox="1"/>
          <p:nvPr/>
        </p:nvSpPr>
        <p:spPr>
          <a:xfrm>
            <a:off x="738850" y="2442075"/>
            <a:ext cx="5209200" cy="81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lr>
                <a:schemeClr val="dk1"/>
              </a:buClr>
              <a:buSzPts val="1400"/>
              <a:buChar char="-"/>
            </a:pPr>
            <a:r>
              <a:rPr lang="it-IT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Ammissibile: </a:t>
            </a:r>
            <a:r>
              <a:rPr lang="it-IT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Un sotto-pattern S_k è ammissibile se quest'ultimo non domina rispetto a tutti gli altri nell'insieme C_i.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 txBox="1"/>
          <p:nvPr/>
        </p:nvSpPr>
        <p:spPr>
          <a:xfrm>
            <a:off x="658600" y="3624000"/>
            <a:ext cx="5369700" cy="81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lr>
                <a:schemeClr val="dk1"/>
              </a:buClr>
              <a:buSzPts val="1400"/>
              <a:buChar char="-"/>
            </a:pPr>
            <a:r>
              <a:rPr lang="it-IT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it-IT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Minimale</a:t>
            </a:r>
            <a:r>
              <a:rPr lang="it-IT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: Un sotto-pattern S_k è minimale se esiste almeno un sotto-pattern di S_k che non è ammissibile.</a:t>
            </a:r>
          </a:p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Shape 2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Shape 281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Shape 282"/>
          <p:cNvSpPr txBox="1"/>
          <p:nvPr/>
        </p:nvSpPr>
        <p:spPr>
          <a:xfrm>
            <a:off x="526281" y="427091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Minimality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738850" y="1482225"/>
            <a:ext cx="5261400" cy="380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it-IT" sz="1800" b="1">
                <a:latin typeface="Comfortaa"/>
                <a:ea typeface="Comfortaa"/>
                <a:cs typeface="Comfortaa"/>
                <a:sym typeface="Comfortaa"/>
              </a:rPr>
              <a:t>Input</a:t>
            </a:r>
          </a:p>
          <a:p>
            <a:pPr marL="0" lvl="0" indent="0">
              <a:spcBef>
                <a:spcPts val="0"/>
              </a:spcBef>
              <a:buNone/>
            </a:pP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Per ogni RHS un certo numero di insiemi C</a:t>
            </a:r>
            <a:r>
              <a:rPr lang="it-IT" sz="1000">
                <a:latin typeface="Comfortaa"/>
                <a:ea typeface="Comfortaa"/>
                <a:cs typeface="Comfortaa"/>
                <a:sym typeface="Comfortaa"/>
              </a:rPr>
              <a:t>i </a:t>
            </a: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(con </a:t>
            </a:r>
            <a:r>
              <a:rPr lang="it-IT" sz="1000">
                <a:latin typeface="Comfortaa"/>
                <a:ea typeface="Comfortaa"/>
                <a:cs typeface="Comfortaa"/>
                <a:sym typeface="Comfortaa"/>
              </a:rPr>
              <a:t>i = 1,...,n).</a:t>
            </a:r>
          </a:p>
          <a:p>
            <a:pPr marL="0" lvl="0" indent="0">
              <a:spcBef>
                <a:spcPts val="0"/>
              </a:spcBef>
              <a:buNone/>
            </a:pP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Ogni insieme C</a:t>
            </a:r>
            <a:r>
              <a:rPr lang="it-IT" sz="1000">
                <a:latin typeface="Comfortaa"/>
                <a:ea typeface="Comfortaa"/>
                <a:cs typeface="Comfortaa"/>
                <a:sym typeface="Comfortaa"/>
              </a:rPr>
              <a:t>i</a:t>
            </a: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 è composto da pattern Pj (con j =1,...,h) sugli attributi (A1,...,An).</a:t>
            </a:r>
          </a:p>
          <a:p>
            <a:pPr marL="0" lvl="0" indent="0">
              <a:spcBef>
                <a:spcPts val="0"/>
              </a:spcBef>
              <a:buNone/>
            </a:pP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>
              <a:spcBef>
                <a:spcPts val="0"/>
              </a:spcBef>
              <a:buNone/>
            </a:pP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>
              <a:spcBef>
                <a:spcPts val="0"/>
              </a:spcBef>
              <a:buNone/>
            </a:pP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>
              <a:spcBef>
                <a:spcPts val="0"/>
              </a:spcBef>
              <a:buNone/>
            </a:pP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it-IT" sz="1000">
                <a:latin typeface="Comfortaa"/>
                <a:ea typeface="Comfortaa"/>
                <a:cs typeface="Comfortaa"/>
                <a:sym typeface="Comfortaa"/>
              </a:rPr>
              <a:t>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                         </a:t>
            </a:r>
            <a:r>
              <a:rPr lang="it-IT" sz="1800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it-IT" sz="1800" b="1">
                <a:latin typeface="Comfortaa"/>
                <a:ea typeface="Comfortaa"/>
                <a:cs typeface="Comfortaa"/>
                <a:sym typeface="Comfortaa"/>
              </a:rPr>
              <a:t>Inizializzazione.</a:t>
            </a:r>
          </a:p>
          <a:p>
            <a:pPr marL="0" lvl="0" indent="0" rtl="0">
              <a:spcBef>
                <a:spcPts val="0"/>
              </a:spcBef>
              <a:buNone/>
            </a:pP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it-IT"/>
              <a:t>Per ogni Pj in Ci calcola la differenza tra Pj e Py (con y = 1,...,h e y0).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84" name="Shape 2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6750" y="124850"/>
            <a:ext cx="5261287" cy="6505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5" name="Shape 285"/>
          <p:cNvCxnSpPr/>
          <p:nvPr/>
        </p:nvCxnSpPr>
        <p:spPr>
          <a:xfrm rot="10800000" flipH="1">
            <a:off x="3277775" y="2368850"/>
            <a:ext cx="3925500" cy="132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Shape 2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Shape 291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526281" y="427091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CreateDifferencePatterns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738850" y="1482217"/>
            <a:ext cx="5369700" cy="59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it-IT" b="1">
                <a:latin typeface="Comfortaa"/>
                <a:ea typeface="Comfortaa"/>
                <a:cs typeface="Comfortaa"/>
                <a:sym typeface="Comfortaa"/>
              </a:rPr>
              <a:t>Insieme C5</a:t>
            </a:r>
          </a:p>
        </p:txBody>
      </p:sp>
      <p:graphicFrame>
        <p:nvGraphicFramePr>
          <p:cNvPr id="294" name="Shape 294"/>
          <p:cNvGraphicFramePr/>
          <p:nvPr/>
        </p:nvGraphicFramePr>
        <p:xfrm>
          <a:off x="1357288" y="221455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{EFEE6026-579E-4132-9B2E-D130C4F9CABD}</a:tableStyleId>
              </a:tblPr>
              <a:tblGrid>
                <a:gridCol w="50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0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7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0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5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1" i="0" u="none" strike="noStrike" cap="non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ndara"/>
                        <a:buNone/>
                      </a:pPr>
                      <a:r>
                        <a:rPr lang="it-IT" sz="1400" b="1" i="0" u="none" strike="noStrike" cap="non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ClusterID</a:t>
                      </a:r>
                    </a:p>
                  </a:txBody>
                  <a:tcPr marL="9525" marR="9525" marT="9525" marB="0" anchor="ctr">
                    <a:lnR w="28575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endParaRPr sz="1400" b="1" i="0" u="none" strike="noStrike" cap="none">
                        <a:solidFill>
                          <a:srgbClr val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1" i="0" u="none" strike="noStrike" cap="non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IDCheck</a:t>
                      </a:r>
                    </a:p>
                  </a:txBody>
                  <a:tcPr marL="9525" marR="9525" marT="9525" marB="0" anchor="ctr">
                    <a:lnL w="28575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1" i="0" u="none" strike="noStrike" cap="non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Patient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1" i="0" u="none" strike="noStrike" cap="non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PrescriptionDate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1" i="0" u="none" strike="noStrike" cap="non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ReleaseDate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700"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C5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R w="28575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28575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28575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70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28575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28575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70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28575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28575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70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28575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28575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95" name="Shape 295"/>
          <p:cNvGraphicFramePr/>
          <p:nvPr/>
        </p:nvGraphicFramePr>
        <p:xfrm>
          <a:off x="5150347" y="442409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{EFEE6026-579E-4132-9B2E-D130C4F9CABD}</a:tableStyleId>
              </a:tblPr>
              <a:tblGrid>
                <a:gridCol w="105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7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0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5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1" i="0" u="none" strike="noStrike" cap="non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IDCheck</a:t>
                      </a:r>
                    </a:p>
                  </a:txBody>
                  <a:tcPr marL="9525" marR="9525" marT="9525" marB="0" anchor="ctr">
                    <a:lnL w="28575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1" i="0" u="none" strike="noStrike" cap="non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Patient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1" i="0" u="none" strike="noStrike" cap="non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PrescriptionDate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1" i="0" u="none" strike="noStrike" cap="non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ReleaseDate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28575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-3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28575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28575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-3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6" name="Shape 296"/>
          <p:cNvSpPr txBox="1"/>
          <p:nvPr/>
        </p:nvSpPr>
        <p:spPr>
          <a:xfrm>
            <a:off x="2117725" y="4769800"/>
            <a:ext cx="1842300" cy="538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it-IT"/>
              <a:t>Con Pj = pattern7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Shape 3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Shape 302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Shape 303"/>
          <p:cNvSpPr txBox="1"/>
          <p:nvPr/>
        </p:nvSpPr>
        <p:spPr>
          <a:xfrm>
            <a:off x="526281" y="427091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Lattice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680375" y="1213488"/>
            <a:ext cx="6405600" cy="13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Dato un generico insieme $S$ di $n$ elementi {A,B,C }, il </a:t>
            </a:r>
            <a:r>
              <a:rPr lang="it-IT" b="1">
                <a:latin typeface="Comfortaa"/>
                <a:ea typeface="Comfortaa"/>
                <a:cs typeface="Comfortaa"/>
                <a:sym typeface="Comfortaa"/>
              </a:rPr>
              <a:t>Lattice</a:t>
            </a: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 è una struttura dati ad albero che ha come radice l'insieme vuoto e come suoi figli i singoli attributi A,B,C. Iterativamente ad ogni livello $i$ dell'albero, si avranno tutte le possibili combinazioni di $n$ elementi di classe $i$.</a:t>
            </a:r>
          </a:p>
        </p:txBody>
      </p:sp>
      <p:grpSp>
        <p:nvGrpSpPr>
          <p:cNvPr id="305" name="Shape 305"/>
          <p:cNvGrpSpPr/>
          <p:nvPr/>
        </p:nvGrpSpPr>
        <p:grpSpPr>
          <a:xfrm>
            <a:off x="3286582" y="2307413"/>
            <a:ext cx="4880062" cy="4338087"/>
            <a:chOff x="1996811" y="1899728"/>
            <a:chExt cx="5280309" cy="4338087"/>
          </a:xfrm>
        </p:grpSpPr>
        <p:sp>
          <p:nvSpPr>
            <p:cNvPr id="306" name="Shape 306"/>
            <p:cNvSpPr/>
            <p:nvPr/>
          </p:nvSpPr>
          <p:spPr>
            <a:xfrm>
              <a:off x="1996811" y="4330205"/>
              <a:ext cx="864000" cy="6429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it-IT" sz="2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lang="it-IT" sz="2000"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307" name="Shape 307"/>
            <p:cNvSpPr/>
            <p:nvPr/>
          </p:nvSpPr>
          <p:spPr>
            <a:xfrm>
              <a:off x="4271307" y="4308230"/>
              <a:ext cx="864000" cy="6429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it-IT" sz="2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lang="it-IT" sz="2000"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308" name="Shape 308"/>
            <p:cNvSpPr/>
            <p:nvPr/>
          </p:nvSpPr>
          <p:spPr>
            <a:xfrm>
              <a:off x="6413120" y="4330205"/>
              <a:ext cx="864000" cy="6429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it-IT" sz="2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BC</a:t>
              </a:r>
            </a:p>
          </p:txBody>
        </p:sp>
        <p:sp>
          <p:nvSpPr>
            <p:cNvPr id="309" name="Shape 309"/>
            <p:cNvSpPr/>
            <p:nvPr/>
          </p:nvSpPr>
          <p:spPr>
            <a:xfrm>
              <a:off x="1996856" y="3021559"/>
              <a:ext cx="864000" cy="6429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it-IT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310" name="Shape 310"/>
            <p:cNvSpPr/>
            <p:nvPr/>
          </p:nvSpPr>
          <p:spPr>
            <a:xfrm>
              <a:off x="4271298" y="3021571"/>
              <a:ext cx="864000" cy="6429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it-IT" sz="1800"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311" name="Shape 311"/>
            <p:cNvSpPr/>
            <p:nvPr/>
          </p:nvSpPr>
          <p:spPr>
            <a:xfrm>
              <a:off x="6413003" y="3021559"/>
              <a:ext cx="864000" cy="6429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it-IT" sz="1800"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312" name="Shape 312"/>
            <p:cNvSpPr/>
            <p:nvPr/>
          </p:nvSpPr>
          <p:spPr>
            <a:xfrm>
              <a:off x="4168709" y="5594915"/>
              <a:ext cx="1069200" cy="6429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it-IT" sz="2400">
                  <a:latin typeface="Calibri"/>
                  <a:ea typeface="Calibri"/>
                  <a:cs typeface="Calibri"/>
                  <a:sym typeface="Calibri"/>
                </a:rPr>
                <a:t>ABC</a:t>
              </a:r>
            </a:p>
          </p:txBody>
        </p:sp>
        <p:sp>
          <p:nvSpPr>
            <p:cNvPr id="313" name="Shape 313"/>
            <p:cNvSpPr/>
            <p:nvPr/>
          </p:nvSpPr>
          <p:spPr>
            <a:xfrm>
              <a:off x="4199308" y="1899728"/>
              <a:ext cx="1008000" cy="6429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it-IT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ABC</a:t>
              </a:r>
            </a:p>
          </p:txBody>
        </p:sp>
        <p:cxnSp>
          <p:nvCxnSpPr>
            <p:cNvPr id="314" name="Shape 314"/>
            <p:cNvCxnSpPr>
              <a:stCxn id="312" idx="2"/>
              <a:endCxn id="306" idx="4"/>
            </p:cNvCxnSpPr>
            <p:nvPr/>
          </p:nvCxnSpPr>
          <p:spPr>
            <a:xfrm rot="10800000">
              <a:off x="2428709" y="4973165"/>
              <a:ext cx="1740000" cy="9432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5" name="Shape 315"/>
            <p:cNvCxnSpPr>
              <a:stCxn id="312" idx="0"/>
              <a:endCxn id="307" idx="4"/>
            </p:cNvCxnSpPr>
            <p:nvPr/>
          </p:nvCxnSpPr>
          <p:spPr>
            <a:xfrm rot="10800000">
              <a:off x="4703309" y="4951115"/>
              <a:ext cx="0" cy="643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6" name="Shape 316"/>
            <p:cNvCxnSpPr>
              <a:stCxn id="312" idx="6"/>
              <a:endCxn id="308" idx="4"/>
            </p:cNvCxnSpPr>
            <p:nvPr/>
          </p:nvCxnSpPr>
          <p:spPr>
            <a:xfrm rot="10800000" flipH="1">
              <a:off x="5237909" y="4973165"/>
              <a:ext cx="1607100" cy="9432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" name="Shape 317"/>
            <p:cNvCxnSpPr>
              <a:stCxn id="306" idx="0"/>
              <a:endCxn id="309" idx="4"/>
            </p:cNvCxnSpPr>
            <p:nvPr/>
          </p:nvCxnSpPr>
          <p:spPr>
            <a:xfrm rot="10800000">
              <a:off x="2428811" y="3664505"/>
              <a:ext cx="0" cy="6657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" name="Shape 318"/>
            <p:cNvCxnSpPr>
              <a:stCxn id="306" idx="7"/>
              <a:endCxn id="311" idx="3"/>
            </p:cNvCxnSpPr>
            <p:nvPr/>
          </p:nvCxnSpPr>
          <p:spPr>
            <a:xfrm rot="10800000" flipH="1">
              <a:off x="2734281" y="3570256"/>
              <a:ext cx="3805200" cy="8541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9" name="Shape 319"/>
            <p:cNvCxnSpPr>
              <a:stCxn id="307" idx="0"/>
              <a:endCxn id="310" idx="4"/>
            </p:cNvCxnSpPr>
            <p:nvPr/>
          </p:nvCxnSpPr>
          <p:spPr>
            <a:xfrm rot="10800000">
              <a:off x="4703307" y="3664430"/>
              <a:ext cx="0" cy="643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0" name="Shape 320"/>
            <p:cNvCxnSpPr>
              <a:stCxn id="308" idx="0"/>
              <a:endCxn id="311" idx="4"/>
            </p:cNvCxnSpPr>
            <p:nvPr/>
          </p:nvCxnSpPr>
          <p:spPr>
            <a:xfrm rot="10800000">
              <a:off x="6845120" y="3664505"/>
              <a:ext cx="0" cy="6657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1" name="Shape 321"/>
            <p:cNvCxnSpPr>
              <a:stCxn id="308" idx="1"/>
              <a:endCxn id="310" idx="5"/>
            </p:cNvCxnSpPr>
            <p:nvPr/>
          </p:nvCxnSpPr>
          <p:spPr>
            <a:xfrm rot="10800000">
              <a:off x="5008750" y="3570256"/>
              <a:ext cx="1530900" cy="8541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2" name="Shape 322"/>
            <p:cNvCxnSpPr>
              <a:stCxn id="309" idx="0"/>
              <a:endCxn id="313" idx="3"/>
            </p:cNvCxnSpPr>
            <p:nvPr/>
          </p:nvCxnSpPr>
          <p:spPr>
            <a:xfrm rot="10800000" flipH="1">
              <a:off x="2428856" y="2448559"/>
              <a:ext cx="1918200" cy="573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3" name="Shape 323"/>
            <p:cNvCxnSpPr>
              <a:stCxn id="310" idx="0"/>
              <a:endCxn id="313" idx="4"/>
            </p:cNvCxnSpPr>
            <p:nvPr/>
          </p:nvCxnSpPr>
          <p:spPr>
            <a:xfrm rot="10800000">
              <a:off x="4703298" y="2542771"/>
              <a:ext cx="0" cy="478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4" name="Shape 324"/>
            <p:cNvCxnSpPr>
              <a:stCxn id="311" idx="0"/>
              <a:endCxn id="313" idx="5"/>
            </p:cNvCxnSpPr>
            <p:nvPr/>
          </p:nvCxnSpPr>
          <p:spPr>
            <a:xfrm rot="10800000">
              <a:off x="5059703" y="2448559"/>
              <a:ext cx="1785300" cy="573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25" name="Shape 325"/>
          <p:cNvCxnSpPr>
            <a:stCxn id="307" idx="1"/>
            <a:endCxn id="309" idx="5"/>
          </p:cNvCxnSpPr>
          <p:nvPr/>
        </p:nvCxnSpPr>
        <p:spPr>
          <a:xfrm rot="10800000">
            <a:off x="3968110" y="3977866"/>
            <a:ext cx="1537500" cy="832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Shape 3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Shape 331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526281" y="427091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Ottimalità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722750" y="1526400"/>
            <a:ext cx="6770400" cy="380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it-IT" sz="2400" b="1">
                <a:latin typeface="Comfortaa"/>
                <a:ea typeface="Comfortaa"/>
                <a:cs typeface="Comfortaa"/>
                <a:sym typeface="Comfortaa"/>
              </a:rPr>
              <a:t>Verifica di Minimalità:</a:t>
            </a:r>
          </a:p>
          <a:p>
            <a:pPr marL="0" lvl="0" indent="0">
              <a:spcBef>
                <a:spcPts val="0"/>
              </a:spcBef>
              <a:buNone/>
            </a:pP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Con |S_k| =1</a:t>
            </a:r>
          </a:p>
          <a:p>
            <a:pPr marL="0" lvl="0" indent="0">
              <a:spcBef>
                <a:spcPts val="0"/>
              </a:spcBef>
              <a:buNone/>
            </a:pP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17500" rtl="0">
              <a:spcBef>
                <a:spcPts val="0"/>
              </a:spcBef>
              <a:buSzPts val="1400"/>
              <a:buFont typeface="Comfortaa"/>
              <a:buChar char="●"/>
            </a:pP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>
              <a:spcBef>
                <a:spcPts val="0"/>
              </a:spcBef>
              <a:buNone/>
            </a:pP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Con |S_k| &gt; 1</a:t>
            </a:r>
          </a:p>
          <a:p>
            <a:pPr marL="0" lvl="0" indent="0">
              <a:spcBef>
                <a:spcPts val="0"/>
              </a:spcBef>
              <a:buNone/>
            </a:pP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17500" rtl="0">
              <a:spcBef>
                <a:spcPts val="0"/>
              </a:spcBef>
              <a:buSzPts val="1400"/>
              <a:buFont typeface="Comfortaa"/>
              <a:buChar char="●"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 </a:t>
            </a:r>
          </a:p>
          <a:p>
            <a:pPr marL="0" lvl="0" indent="0" rtl="0">
              <a:spcBef>
                <a:spcPts val="0"/>
              </a:spcBef>
              <a:buNone/>
            </a:pP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17500" rtl="0">
              <a:spcBef>
                <a:spcPts val="0"/>
              </a:spcBef>
              <a:buSzPts val="1400"/>
              <a:buFont typeface="Comfortaa"/>
              <a:buChar char="●"/>
            </a:pP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34" name="Shape 3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5775" y="2660113"/>
            <a:ext cx="5017502" cy="40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Shape 3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05775" y="3965625"/>
            <a:ext cx="5564523" cy="40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Shape 3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05775" y="4590675"/>
            <a:ext cx="4639097" cy="40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Shape 3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Shape 342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Shape 343"/>
          <p:cNvSpPr txBox="1"/>
          <p:nvPr/>
        </p:nvSpPr>
        <p:spPr>
          <a:xfrm>
            <a:off x="526281" y="427091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Miglioramento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738850" y="1482225"/>
            <a:ext cx="6770400" cy="380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it-IT" sz="2400" b="1">
                <a:latin typeface="Comfortaa"/>
                <a:ea typeface="Comfortaa"/>
                <a:cs typeface="Comfortaa"/>
                <a:sym typeface="Comfortaa"/>
              </a:rPr>
              <a:t>Il Pruning:</a:t>
            </a:r>
          </a:p>
          <a:p>
            <a:pPr marL="0" lvl="0" indent="0">
              <a:spcBef>
                <a:spcPts val="0"/>
              </a:spcBef>
              <a:buNone/>
            </a:pPr>
            <a:endParaRPr sz="2400" b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Il Pruning è una tecnica che riduce le dimensioni degli alberi decisionali rimuovendo sezioni che non riconducono all'ottimo.</a:t>
            </a:r>
          </a:p>
          <a:p>
            <a:pPr marL="0" lvl="0" indent="0">
              <a:spcBef>
                <a:spcPts val="0"/>
              </a:spcBef>
              <a:buNone/>
            </a:pP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it-IT" b="1">
                <a:latin typeface="Comfortaa"/>
                <a:ea typeface="Comfortaa"/>
                <a:cs typeface="Comfortaa"/>
                <a:sym typeface="Comfortaa"/>
              </a:rPr>
              <a:t>Condizioni</a:t>
            </a:r>
          </a:p>
          <a:p>
            <a:pPr marL="0" lvl="0" indent="0" rtl="0">
              <a:spcBef>
                <a:spcPts val="0"/>
              </a:spcBef>
              <a:buNone/>
            </a:pP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17500" rtl="0">
              <a:spcBef>
                <a:spcPts val="0"/>
              </a:spcBef>
              <a:buSzPts val="1400"/>
              <a:buFont typeface="Comfortaa"/>
              <a:buChar char="●"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Tutti i valori di S_k &gt; 0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 </a:t>
            </a:r>
          </a:p>
          <a:p>
            <a:pPr marL="457200" lvl="0" indent="-317500" rtl="0">
              <a:spcBef>
                <a:spcPts val="0"/>
              </a:spcBef>
              <a:buSzPts val="1400"/>
              <a:buFont typeface="Comfortaa"/>
              <a:buChar char="●"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Tutti i valori di S_k &lt; 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Shape 3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Shape 350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Shape 351"/>
          <p:cNvSpPr txBox="1"/>
          <p:nvPr/>
        </p:nvSpPr>
        <p:spPr>
          <a:xfrm>
            <a:off x="526281" y="427091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Pruning: esempio</a:t>
            </a:r>
          </a:p>
        </p:txBody>
      </p:sp>
      <p:graphicFrame>
        <p:nvGraphicFramePr>
          <p:cNvPr id="352" name="Shape 352"/>
          <p:cNvGraphicFramePr/>
          <p:nvPr/>
        </p:nvGraphicFramePr>
        <p:xfrm>
          <a:off x="6704898" y="64342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{EFEE6026-579E-4132-9B2E-D130C4F9CABD}</a:tableStyleId>
              </a:tblPr>
              <a:tblGrid>
                <a:gridCol w="105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7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0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5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1" i="0" u="none" strike="noStrike" cap="non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A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1" i="0" u="none" strike="noStrike" cap="non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B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1" i="0" u="none" strike="noStrike" cap="non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C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1" i="0" u="none" strike="noStrike" cap="non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D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1" i="0" u="none" strike="noStrike" cap="non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IDCheck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1" i="0" u="none" strike="noStrike" cap="non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Patient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1" i="0" u="none" strike="noStrike" cap="non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PrescriptionDate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1" i="0" u="none" strike="noStrike" cap="non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ReleaseDate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-3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-3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53" name="Shape 353"/>
          <p:cNvGrpSpPr/>
          <p:nvPr/>
        </p:nvGrpSpPr>
        <p:grpSpPr>
          <a:xfrm>
            <a:off x="1028975" y="1753625"/>
            <a:ext cx="6988808" cy="4714850"/>
            <a:chOff x="1017280" y="2071690"/>
            <a:chExt cx="7562008" cy="4714850"/>
          </a:xfrm>
        </p:grpSpPr>
        <p:sp>
          <p:nvSpPr>
            <p:cNvPr id="354" name="Shape 354"/>
            <p:cNvSpPr/>
            <p:nvPr/>
          </p:nvSpPr>
          <p:spPr>
            <a:xfrm>
              <a:off x="2217073" y="5286390"/>
              <a:ext cx="1075800" cy="6429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it-IT" sz="2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ABC</a:t>
              </a:r>
            </a:p>
          </p:txBody>
        </p:sp>
        <p:sp>
          <p:nvSpPr>
            <p:cNvPr id="355" name="Shape 355"/>
            <p:cNvSpPr/>
            <p:nvPr/>
          </p:nvSpPr>
          <p:spPr>
            <a:xfrm>
              <a:off x="3486389" y="5286390"/>
              <a:ext cx="1125600" cy="6429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it-IT" sz="2400">
                  <a:latin typeface="Calibri"/>
                  <a:ea typeface="Calibri"/>
                  <a:cs typeface="Calibri"/>
                  <a:sym typeface="Calibri"/>
                </a:rPr>
                <a:t>ABD</a:t>
              </a:r>
            </a:p>
          </p:txBody>
        </p:sp>
        <p:sp>
          <p:nvSpPr>
            <p:cNvPr id="356" name="Shape 356"/>
            <p:cNvSpPr/>
            <p:nvPr/>
          </p:nvSpPr>
          <p:spPr>
            <a:xfrm>
              <a:off x="4950817" y="5286390"/>
              <a:ext cx="1125600" cy="6429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it-IT" sz="2400">
                  <a:latin typeface="Calibri"/>
                  <a:ea typeface="Calibri"/>
                  <a:cs typeface="Calibri"/>
                  <a:sym typeface="Calibri"/>
                </a:rPr>
                <a:t>ACD</a:t>
              </a:r>
            </a:p>
          </p:txBody>
        </p:sp>
        <p:sp>
          <p:nvSpPr>
            <p:cNvPr id="357" name="Shape 357"/>
            <p:cNvSpPr/>
            <p:nvPr/>
          </p:nvSpPr>
          <p:spPr>
            <a:xfrm>
              <a:off x="1017280" y="4143390"/>
              <a:ext cx="989700" cy="6429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it-IT" sz="2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AB</a:t>
              </a:r>
            </a:p>
          </p:txBody>
        </p:sp>
        <p:sp>
          <p:nvSpPr>
            <p:cNvPr id="358" name="Shape 358"/>
            <p:cNvSpPr/>
            <p:nvPr/>
          </p:nvSpPr>
          <p:spPr>
            <a:xfrm>
              <a:off x="2319083" y="4143390"/>
              <a:ext cx="973800" cy="6429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it-IT" sz="2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AC</a:t>
              </a:r>
            </a:p>
          </p:txBody>
        </p:sp>
        <p:sp>
          <p:nvSpPr>
            <p:cNvPr id="359" name="Shape 359"/>
            <p:cNvSpPr/>
            <p:nvPr/>
          </p:nvSpPr>
          <p:spPr>
            <a:xfrm>
              <a:off x="3604950" y="4143390"/>
              <a:ext cx="973800" cy="6429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it-IT" sz="2000">
                  <a:latin typeface="Calibri"/>
                  <a:ea typeface="Calibri"/>
                  <a:cs typeface="Calibri"/>
                  <a:sym typeface="Calibri"/>
                </a:rPr>
                <a:t>BC</a:t>
              </a:r>
            </a:p>
          </p:txBody>
        </p:sp>
        <p:sp>
          <p:nvSpPr>
            <p:cNvPr id="360" name="Shape 360"/>
            <p:cNvSpPr/>
            <p:nvPr/>
          </p:nvSpPr>
          <p:spPr>
            <a:xfrm>
              <a:off x="4874942" y="4143390"/>
              <a:ext cx="989700" cy="6429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it-IT" sz="2000">
                  <a:latin typeface="Calibri"/>
                  <a:ea typeface="Calibri"/>
                  <a:cs typeface="Calibri"/>
                  <a:sym typeface="Calibri"/>
                </a:rPr>
                <a:t>AD</a:t>
              </a:r>
            </a:p>
          </p:txBody>
        </p:sp>
        <p:sp>
          <p:nvSpPr>
            <p:cNvPr id="361" name="Shape 361"/>
            <p:cNvSpPr/>
            <p:nvPr/>
          </p:nvSpPr>
          <p:spPr>
            <a:xfrm>
              <a:off x="6303690" y="4143390"/>
              <a:ext cx="989700" cy="6429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it-IT" sz="2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BD</a:t>
              </a:r>
            </a:p>
          </p:txBody>
        </p:sp>
        <p:sp>
          <p:nvSpPr>
            <p:cNvPr id="362" name="Shape 362"/>
            <p:cNvSpPr/>
            <p:nvPr/>
          </p:nvSpPr>
          <p:spPr>
            <a:xfrm>
              <a:off x="7622588" y="4143390"/>
              <a:ext cx="956700" cy="6429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it-IT" sz="2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CD</a:t>
              </a:r>
            </a:p>
          </p:txBody>
        </p:sp>
        <p:sp>
          <p:nvSpPr>
            <p:cNvPr id="363" name="Shape 363"/>
            <p:cNvSpPr/>
            <p:nvPr/>
          </p:nvSpPr>
          <p:spPr>
            <a:xfrm>
              <a:off x="2422117" y="2928940"/>
              <a:ext cx="973800" cy="6429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it-IT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364" name="Shape 364"/>
            <p:cNvSpPr/>
            <p:nvPr/>
          </p:nvSpPr>
          <p:spPr>
            <a:xfrm>
              <a:off x="3708013" y="2928940"/>
              <a:ext cx="973800" cy="6429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it-IT" sz="1800"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365" name="Shape 365"/>
            <p:cNvSpPr/>
            <p:nvPr/>
          </p:nvSpPr>
          <p:spPr>
            <a:xfrm>
              <a:off x="4993882" y="2928940"/>
              <a:ext cx="973800" cy="6429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it-IT" sz="1800"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366" name="Shape 366"/>
            <p:cNvSpPr/>
            <p:nvPr/>
          </p:nvSpPr>
          <p:spPr>
            <a:xfrm>
              <a:off x="6279778" y="2928940"/>
              <a:ext cx="973800" cy="6429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it-IT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</a:p>
          </p:txBody>
        </p:sp>
        <p:sp>
          <p:nvSpPr>
            <p:cNvPr id="367" name="Shape 367"/>
            <p:cNvSpPr/>
            <p:nvPr/>
          </p:nvSpPr>
          <p:spPr>
            <a:xfrm>
              <a:off x="3844428" y="6143640"/>
              <a:ext cx="1377300" cy="6429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it-IT" sz="2400">
                  <a:latin typeface="Calibri"/>
                  <a:ea typeface="Calibri"/>
                  <a:cs typeface="Calibri"/>
                  <a:sym typeface="Calibri"/>
                </a:rPr>
                <a:t>ABCD</a:t>
              </a:r>
            </a:p>
          </p:txBody>
        </p:sp>
        <p:sp>
          <p:nvSpPr>
            <p:cNvPr id="368" name="Shape 368"/>
            <p:cNvSpPr/>
            <p:nvPr/>
          </p:nvSpPr>
          <p:spPr>
            <a:xfrm>
              <a:off x="4286241" y="2071690"/>
              <a:ext cx="1260300" cy="6429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rPr lang="it-IT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∅</a:t>
              </a:r>
            </a:p>
          </p:txBody>
        </p:sp>
        <p:cxnSp>
          <p:nvCxnSpPr>
            <p:cNvPr id="369" name="Shape 369"/>
            <p:cNvCxnSpPr>
              <a:stCxn id="367" idx="2"/>
              <a:endCxn id="354" idx="4"/>
            </p:cNvCxnSpPr>
            <p:nvPr/>
          </p:nvCxnSpPr>
          <p:spPr>
            <a:xfrm rot="10800000">
              <a:off x="2755128" y="5929290"/>
              <a:ext cx="1089300" cy="5358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0" name="Shape 370"/>
            <p:cNvCxnSpPr>
              <a:stCxn id="367" idx="1"/>
              <a:endCxn id="355" idx="4"/>
            </p:cNvCxnSpPr>
            <p:nvPr/>
          </p:nvCxnSpPr>
          <p:spPr>
            <a:xfrm rot="10800000" flipH="1">
              <a:off x="4046129" y="5929390"/>
              <a:ext cx="3000" cy="3084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1" name="Shape 371"/>
            <p:cNvCxnSpPr>
              <a:stCxn id="367" idx="7"/>
              <a:endCxn id="356" idx="4"/>
            </p:cNvCxnSpPr>
            <p:nvPr/>
          </p:nvCxnSpPr>
          <p:spPr>
            <a:xfrm rot="10800000" flipH="1">
              <a:off x="5020027" y="5929390"/>
              <a:ext cx="493800" cy="3084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2" name="Shape 372"/>
            <p:cNvCxnSpPr>
              <a:stCxn id="367" idx="6"/>
              <a:endCxn id="373" idx="4"/>
            </p:cNvCxnSpPr>
            <p:nvPr/>
          </p:nvCxnSpPr>
          <p:spPr>
            <a:xfrm rot="10800000" flipH="1">
              <a:off x="5221728" y="5929290"/>
              <a:ext cx="1602600" cy="5358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Shape 374"/>
            <p:cNvCxnSpPr>
              <a:stCxn id="354" idx="1"/>
              <a:endCxn id="357" idx="4"/>
            </p:cNvCxnSpPr>
            <p:nvPr/>
          </p:nvCxnSpPr>
          <p:spPr>
            <a:xfrm rot="10800000">
              <a:off x="1512120" y="4786240"/>
              <a:ext cx="862500" cy="5943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Shape 375"/>
            <p:cNvCxnSpPr>
              <a:stCxn id="354" idx="0"/>
              <a:endCxn id="358" idx="4"/>
            </p:cNvCxnSpPr>
            <p:nvPr/>
          </p:nvCxnSpPr>
          <p:spPr>
            <a:xfrm rot="10800000" flipH="1">
              <a:off x="2754973" y="4786290"/>
              <a:ext cx="51000" cy="5001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6" name="Shape 376"/>
            <p:cNvCxnSpPr>
              <a:stCxn id="354" idx="7"/>
              <a:endCxn id="359" idx="4"/>
            </p:cNvCxnSpPr>
            <p:nvPr/>
          </p:nvCxnSpPr>
          <p:spPr>
            <a:xfrm rot="10800000" flipH="1">
              <a:off x="3135326" y="4786240"/>
              <a:ext cx="956700" cy="5943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7" name="Shape 377"/>
            <p:cNvCxnSpPr>
              <a:stCxn id="355" idx="1"/>
              <a:endCxn id="357" idx="5"/>
            </p:cNvCxnSpPr>
            <p:nvPr/>
          </p:nvCxnSpPr>
          <p:spPr>
            <a:xfrm rot="10800000">
              <a:off x="1862029" y="4692040"/>
              <a:ext cx="1789200" cy="6885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" name="Shape 378"/>
            <p:cNvCxnSpPr>
              <a:stCxn id="355" idx="0"/>
              <a:endCxn id="360" idx="3"/>
            </p:cNvCxnSpPr>
            <p:nvPr/>
          </p:nvCxnSpPr>
          <p:spPr>
            <a:xfrm rot="10800000" flipH="1">
              <a:off x="4049189" y="4692090"/>
              <a:ext cx="970500" cy="5943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9" name="Shape 379"/>
            <p:cNvCxnSpPr>
              <a:stCxn id="355" idx="7"/>
              <a:endCxn id="361" idx="3"/>
            </p:cNvCxnSpPr>
            <p:nvPr/>
          </p:nvCxnSpPr>
          <p:spPr>
            <a:xfrm rot="10800000" flipH="1">
              <a:off x="4447148" y="4692040"/>
              <a:ext cx="2001600" cy="6885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0" name="Shape 380"/>
            <p:cNvCxnSpPr>
              <a:stCxn id="356" idx="1"/>
              <a:endCxn id="358" idx="5"/>
            </p:cNvCxnSpPr>
            <p:nvPr/>
          </p:nvCxnSpPr>
          <p:spPr>
            <a:xfrm rot="10800000">
              <a:off x="3150057" y="4692040"/>
              <a:ext cx="1965600" cy="6885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1" name="Shape 381"/>
            <p:cNvCxnSpPr>
              <a:stCxn id="356" idx="0"/>
              <a:endCxn id="360" idx="4"/>
            </p:cNvCxnSpPr>
            <p:nvPr/>
          </p:nvCxnSpPr>
          <p:spPr>
            <a:xfrm rot="10800000">
              <a:off x="5369917" y="4786290"/>
              <a:ext cx="143700" cy="5001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2" name="Shape 382"/>
            <p:cNvCxnSpPr>
              <a:stCxn id="356" idx="7"/>
              <a:endCxn id="362" idx="3"/>
            </p:cNvCxnSpPr>
            <p:nvPr/>
          </p:nvCxnSpPr>
          <p:spPr>
            <a:xfrm rot="10800000" flipH="1">
              <a:off x="5911577" y="4692040"/>
              <a:ext cx="1851300" cy="6885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3" name="Shape 383"/>
            <p:cNvCxnSpPr>
              <a:stCxn id="373" idx="1"/>
              <a:endCxn id="359" idx="5"/>
            </p:cNvCxnSpPr>
            <p:nvPr/>
          </p:nvCxnSpPr>
          <p:spPr>
            <a:xfrm rot="10800000">
              <a:off x="4436160" y="4692040"/>
              <a:ext cx="2007900" cy="6885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Shape 384"/>
            <p:cNvCxnSpPr>
              <a:stCxn id="373" idx="0"/>
              <a:endCxn id="361" idx="4"/>
            </p:cNvCxnSpPr>
            <p:nvPr/>
          </p:nvCxnSpPr>
          <p:spPr>
            <a:xfrm rot="10800000">
              <a:off x="6798313" y="4786290"/>
              <a:ext cx="26100" cy="5001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5" name="Shape 385"/>
            <p:cNvCxnSpPr>
              <a:stCxn id="373" idx="7"/>
              <a:endCxn id="362" idx="4"/>
            </p:cNvCxnSpPr>
            <p:nvPr/>
          </p:nvCxnSpPr>
          <p:spPr>
            <a:xfrm rot="10800000" flipH="1">
              <a:off x="7204766" y="4786240"/>
              <a:ext cx="896100" cy="5943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6" name="Shape 386"/>
            <p:cNvCxnSpPr>
              <a:stCxn id="357" idx="0"/>
              <a:endCxn id="363" idx="3"/>
            </p:cNvCxnSpPr>
            <p:nvPr/>
          </p:nvCxnSpPr>
          <p:spPr>
            <a:xfrm rot="10800000" flipH="1">
              <a:off x="1512130" y="3477690"/>
              <a:ext cx="1052700" cy="6657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7" name="Shape 387"/>
            <p:cNvCxnSpPr>
              <a:stCxn id="357" idx="7"/>
              <a:endCxn id="364" idx="3"/>
            </p:cNvCxnSpPr>
            <p:nvPr/>
          </p:nvCxnSpPr>
          <p:spPr>
            <a:xfrm rot="10800000" flipH="1">
              <a:off x="1862042" y="3477640"/>
              <a:ext cx="1988400" cy="7599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8" name="Shape 388"/>
            <p:cNvCxnSpPr>
              <a:stCxn id="358" idx="0"/>
              <a:endCxn id="363" idx="4"/>
            </p:cNvCxnSpPr>
            <p:nvPr/>
          </p:nvCxnSpPr>
          <p:spPr>
            <a:xfrm rot="10800000" flipH="1">
              <a:off x="2805983" y="3571890"/>
              <a:ext cx="102900" cy="5715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9" name="Shape 389"/>
            <p:cNvCxnSpPr>
              <a:stCxn id="358" idx="7"/>
              <a:endCxn id="365" idx="3"/>
            </p:cNvCxnSpPr>
            <p:nvPr/>
          </p:nvCxnSpPr>
          <p:spPr>
            <a:xfrm rot="10800000" flipH="1">
              <a:off x="3150273" y="3477640"/>
              <a:ext cx="1986300" cy="7599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Shape 390"/>
            <p:cNvCxnSpPr>
              <a:stCxn id="359" idx="0"/>
              <a:endCxn id="364" idx="4"/>
            </p:cNvCxnSpPr>
            <p:nvPr/>
          </p:nvCxnSpPr>
          <p:spPr>
            <a:xfrm rot="10800000" flipH="1">
              <a:off x="4091850" y="3571890"/>
              <a:ext cx="103200" cy="5715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1" name="Shape 391"/>
            <p:cNvCxnSpPr>
              <a:stCxn id="359" idx="7"/>
              <a:endCxn id="365" idx="4"/>
            </p:cNvCxnSpPr>
            <p:nvPr/>
          </p:nvCxnSpPr>
          <p:spPr>
            <a:xfrm rot="10800000" flipH="1">
              <a:off x="4436140" y="3571840"/>
              <a:ext cx="1044600" cy="6657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2" name="Shape 392"/>
            <p:cNvCxnSpPr>
              <a:stCxn id="360" idx="1"/>
              <a:endCxn id="363" idx="5"/>
            </p:cNvCxnSpPr>
            <p:nvPr/>
          </p:nvCxnSpPr>
          <p:spPr>
            <a:xfrm rot="10800000">
              <a:off x="3253480" y="3477640"/>
              <a:ext cx="1766400" cy="7599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3" name="Shape 393"/>
            <p:cNvCxnSpPr>
              <a:stCxn id="360" idx="0"/>
              <a:endCxn id="366" idx="3"/>
            </p:cNvCxnSpPr>
            <p:nvPr/>
          </p:nvCxnSpPr>
          <p:spPr>
            <a:xfrm rot="10800000" flipH="1">
              <a:off x="5369792" y="3477690"/>
              <a:ext cx="1052700" cy="6657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4" name="Shape 394"/>
            <p:cNvCxnSpPr>
              <a:stCxn id="361" idx="1"/>
              <a:endCxn id="364" idx="5"/>
            </p:cNvCxnSpPr>
            <p:nvPr/>
          </p:nvCxnSpPr>
          <p:spPr>
            <a:xfrm rot="10800000">
              <a:off x="4539428" y="3477640"/>
              <a:ext cx="1909200" cy="7599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5" name="Shape 395"/>
            <p:cNvCxnSpPr>
              <a:stCxn id="361" idx="0"/>
              <a:endCxn id="366" idx="4"/>
            </p:cNvCxnSpPr>
            <p:nvPr/>
          </p:nvCxnSpPr>
          <p:spPr>
            <a:xfrm rot="10800000">
              <a:off x="6766740" y="3571890"/>
              <a:ext cx="31800" cy="5715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6" name="Shape 396"/>
            <p:cNvCxnSpPr>
              <a:stCxn id="362" idx="1"/>
              <a:endCxn id="365" idx="5"/>
            </p:cNvCxnSpPr>
            <p:nvPr/>
          </p:nvCxnSpPr>
          <p:spPr>
            <a:xfrm rot="10800000">
              <a:off x="5824994" y="3477640"/>
              <a:ext cx="1937700" cy="7599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7" name="Shape 397"/>
            <p:cNvCxnSpPr>
              <a:stCxn id="362" idx="0"/>
              <a:endCxn id="366" idx="5"/>
            </p:cNvCxnSpPr>
            <p:nvPr/>
          </p:nvCxnSpPr>
          <p:spPr>
            <a:xfrm rot="10800000">
              <a:off x="7110938" y="3477690"/>
              <a:ext cx="990000" cy="6657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8" name="Shape 398"/>
            <p:cNvCxnSpPr>
              <a:stCxn id="363" idx="0"/>
              <a:endCxn id="368" idx="2"/>
            </p:cNvCxnSpPr>
            <p:nvPr/>
          </p:nvCxnSpPr>
          <p:spPr>
            <a:xfrm rot="10800000" flipH="1">
              <a:off x="2909017" y="2393140"/>
              <a:ext cx="1377300" cy="5358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9" name="Shape 399"/>
            <p:cNvCxnSpPr>
              <a:stCxn id="364" idx="0"/>
              <a:endCxn id="368" idx="3"/>
            </p:cNvCxnSpPr>
            <p:nvPr/>
          </p:nvCxnSpPr>
          <p:spPr>
            <a:xfrm rot="10800000" flipH="1">
              <a:off x="4194913" y="2620540"/>
              <a:ext cx="276000" cy="3084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0" name="Shape 400"/>
            <p:cNvCxnSpPr>
              <a:stCxn id="365" idx="0"/>
              <a:endCxn id="368" idx="5"/>
            </p:cNvCxnSpPr>
            <p:nvPr/>
          </p:nvCxnSpPr>
          <p:spPr>
            <a:xfrm rot="10800000">
              <a:off x="5361982" y="2620540"/>
              <a:ext cx="118800" cy="3084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1" name="Shape 401"/>
            <p:cNvCxnSpPr>
              <a:stCxn id="366" idx="0"/>
              <a:endCxn id="368" idx="6"/>
            </p:cNvCxnSpPr>
            <p:nvPr/>
          </p:nvCxnSpPr>
          <p:spPr>
            <a:xfrm rot="10800000">
              <a:off x="5546578" y="2393140"/>
              <a:ext cx="1220100" cy="5358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3" name="Shape 373"/>
            <p:cNvSpPr/>
            <p:nvPr/>
          </p:nvSpPr>
          <p:spPr>
            <a:xfrm>
              <a:off x="6286513" y="5286390"/>
              <a:ext cx="1075800" cy="6429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r>
                <a:rPr lang="it-IT" sz="2400">
                  <a:latin typeface="Calibri"/>
                  <a:ea typeface="Calibri"/>
                  <a:cs typeface="Calibri"/>
                  <a:sym typeface="Calibri"/>
                </a:rPr>
                <a:t>BC</a:t>
              </a:r>
              <a:r>
                <a:rPr lang="it-IT" sz="2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Shape 4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Shape 407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08" name="Shape 408"/>
          <p:cNvGraphicFramePr/>
          <p:nvPr/>
        </p:nvGraphicFramePr>
        <p:xfrm>
          <a:off x="6374985" y="3802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{EFEE6026-579E-4132-9B2E-D130C4F9CABD}</a:tableStyleId>
              </a:tblPr>
              <a:tblGrid>
                <a:gridCol w="105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7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0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5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1" i="0" u="none" strike="noStrike" cap="non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A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1" i="0" u="none" strike="noStrike" cap="non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B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1" i="0" u="none" strike="noStrike" cap="non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C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1" i="0" u="none" strike="noStrike" cap="non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D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1" i="0" u="none" strike="noStrike" cap="non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IDCheck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1" i="0" u="none" strike="noStrike" cap="non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Patient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1" i="0" u="none" strike="noStrike" cap="non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PrescriptionDate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1" i="0" u="none" strike="noStrike" cap="non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ReleaseDate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-3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-3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09" name="Shape 409"/>
          <p:cNvSpPr txBox="1"/>
          <p:nvPr/>
        </p:nvSpPr>
        <p:spPr>
          <a:xfrm>
            <a:off x="9624605" y="4889856"/>
            <a:ext cx="1785900" cy="64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 = {D, AC}</a:t>
            </a:r>
          </a:p>
        </p:txBody>
      </p:sp>
      <p:sp>
        <p:nvSpPr>
          <p:cNvPr id="410" name="Shape 410"/>
          <p:cNvSpPr/>
          <p:nvPr/>
        </p:nvSpPr>
        <p:spPr>
          <a:xfrm>
            <a:off x="8445972" y="5044795"/>
            <a:ext cx="714300" cy="428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Shape 411"/>
          <p:cNvSpPr txBox="1"/>
          <p:nvPr/>
        </p:nvSpPr>
        <p:spPr>
          <a:xfrm>
            <a:off x="526281" y="427091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Pruning: esempio</a:t>
            </a:r>
          </a:p>
        </p:txBody>
      </p:sp>
      <p:grpSp>
        <p:nvGrpSpPr>
          <p:cNvPr id="412" name="Shape 412"/>
          <p:cNvGrpSpPr/>
          <p:nvPr/>
        </p:nvGrpSpPr>
        <p:grpSpPr>
          <a:xfrm>
            <a:off x="765775" y="1724375"/>
            <a:ext cx="6988808" cy="4714850"/>
            <a:chOff x="1017280" y="2071690"/>
            <a:chExt cx="7562008" cy="4714850"/>
          </a:xfrm>
        </p:grpSpPr>
        <p:sp>
          <p:nvSpPr>
            <p:cNvPr id="413" name="Shape 413"/>
            <p:cNvSpPr/>
            <p:nvPr/>
          </p:nvSpPr>
          <p:spPr>
            <a:xfrm>
              <a:off x="2217073" y="5286390"/>
              <a:ext cx="1075800" cy="6429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it-IT" sz="2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ABC</a:t>
              </a:r>
            </a:p>
          </p:txBody>
        </p:sp>
        <p:sp>
          <p:nvSpPr>
            <p:cNvPr id="414" name="Shape 414"/>
            <p:cNvSpPr/>
            <p:nvPr/>
          </p:nvSpPr>
          <p:spPr>
            <a:xfrm>
              <a:off x="3486389" y="5286390"/>
              <a:ext cx="1125600" cy="6429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it-IT" sz="2400">
                  <a:latin typeface="Calibri"/>
                  <a:ea typeface="Calibri"/>
                  <a:cs typeface="Calibri"/>
                  <a:sym typeface="Calibri"/>
                </a:rPr>
                <a:t>ABD</a:t>
              </a:r>
            </a:p>
          </p:txBody>
        </p:sp>
        <p:sp>
          <p:nvSpPr>
            <p:cNvPr id="415" name="Shape 415"/>
            <p:cNvSpPr/>
            <p:nvPr/>
          </p:nvSpPr>
          <p:spPr>
            <a:xfrm>
              <a:off x="4950817" y="5286390"/>
              <a:ext cx="1125600" cy="6429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it-IT" sz="2400">
                  <a:latin typeface="Calibri"/>
                  <a:ea typeface="Calibri"/>
                  <a:cs typeface="Calibri"/>
                  <a:sym typeface="Calibri"/>
                </a:rPr>
                <a:t>ACD</a:t>
              </a:r>
            </a:p>
          </p:txBody>
        </p:sp>
        <p:sp>
          <p:nvSpPr>
            <p:cNvPr id="416" name="Shape 416"/>
            <p:cNvSpPr/>
            <p:nvPr/>
          </p:nvSpPr>
          <p:spPr>
            <a:xfrm>
              <a:off x="1017280" y="4143390"/>
              <a:ext cx="989700" cy="6429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it-IT" sz="2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AB</a:t>
              </a:r>
            </a:p>
          </p:txBody>
        </p:sp>
        <p:sp>
          <p:nvSpPr>
            <p:cNvPr id="417" name="Shape 417"/>
            <p:cNvSpPr/>
            <p:nvPr/>
          </p:nvSpPr>
          <p:spPr>
            <a:xfrm>
              <a:off x="2319083" y="4143390"/>
              <a:ext cx="973800" cy="642900"/>
            </a:xfrm>
            <a:prstGeom prst="ellipse">
              <a:avLst/>
            </a:prstGeom>
            <a:solidFill>
              <a:srgbClr val="F1C23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it-IT" sz="2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AC</a:t>
              </a:r>
            </a:p>
          </p:txBody>
        </p:sp>
        <p:sp>
          <p:nvSpPr>
            <p:cNvPr id="418" name="Shape 418"/>
            <p:cNvSpPr/>
            <p:nvPr/>
          </p:nvSpPr>
          <p:spPr>
            <a:xfrm>
              <a:off x="3604950" y="4143390"/>
              <a:ext cx="973800" cy="6429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it-IT" sz="2000">
                  <a:latin typeface="Calibri"/>
                  <a:ea typeface="Calibri"/>
                  <a:cs typeface="Calibri"/>
                  <a:sym typeface="Calibri"/>
                </a:rPr>
                <a:t>BC</a:t>
              </a:r>
            </a:p>
          </p:txBody>
        </p:sp>
        <p:sp>
          <p:nvSpPr>
            <p:cNvPr id="419" name="Shape 419"/>
            <p:cNvSpPr/>
            <p:nvPr/>
          </p:nvSpPr>
          <p:spPr>
            <a:xfrm>
              <a:off x="4874942" y="4143390"/>
              <a:ext cx="989700" cy="6429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it-IT" sz="2000">
                  <a:latin typeface="Calibri"/>
                  <a:ea typeface="Calibri"/>
                  <a:cs typeface="Calibri"/>
                  <a:sym typeface="Calibri"/>
                </a:rPr>
                <a:t>AD</a:t>
              </a:r>
            </a:p>
          </p:txBody>
        </p:sp>
        <p:sp>
          <p:nvSpPr>
            <p:cNvPr id="420" name="Shape 420"/>
            <p:cNvSpPr/>
            <p:nvPr/>
          </p:nvSpPr>
          <p:spPr>
            <a:xfrm>
              <a:off x="6303690" y="4143390"/>
              <a:ext cx="989700" cy="6429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it-IT" sz="2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BD</a:t>
              </a:r>
            </a:p>
          </p:txBody>
        </p:sp>
        <p:sp>
          <p:nvSpPr>
            <p:cNvPr id="421" name="Shape 421"/>
            <p:cNvSpPr/>
            <p:nvPr/>
          </p:nvSpPr>
          <p:spPr>
            <a:xfrm>
              <a:off x="7622588" y="4143390"/>
              <a:ext cx="956700" cy="6429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it-IT" sz="2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CD</a:t>
              </a:r>
            </a:p>
          </p:txBody>
        </p:sp>
        <p:sp>
          <p:nvSpPr>
            <p:cNvPr id="422" name="Shape 422"/>
            <p:cNvSpPr/>
            <p:nvPr/>
          </p:nvSpPr>
          <p:spPr>
            <a:xfrm>
              <a:off x="2422117" y="2928940"/>
              <a:ext cx="973800" cy="6429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it-IT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423" name="Shape 423"/>
            <p:cNvSpPr/>
            <p:nvPr/>
          </p:nvSpPr>
          <p:spPr>
            <a:xfrm>
              <a:off x="3708013" y="2928940"/>
              <a:ext cx="973800" cy="6429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it-IT" sz="1800"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424" name="Shape 424"/>
            <p:cNvSpPr/>
            <p:nvPr/>
          </p:nvSpPr>
          <p:spPr>
            <a:xfrm>
              <a:off x="4993882" y="2928940"/>
              <a:ext cx="973800" cy="6429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it-IT" sz="1800"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425" name="Shape 425"/>
            <p:cNvSpPr/>
            <p:nvPr/>
          </p:nvSpPr>
          <p:spPr>
            <a:xfrm>
              <a:off x="6279778" y="2928940"/>
              <a:ext cx="973800" cy="642900"/>
            </a:xfrm>
            <a:prstGeom prst="ellipse">
              <a:avLst/>
            </a:prstGeom>
            <a:solidFill>
              <a:srgbClr val="92D05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it-IT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</a:p>
          </p:txBody>
        </p:sp>
        <p:sp>
          <p:nvSpPr>
            <p:cNvPr id="426" name="Shape 426"/>
            <p:cNvSpPr/>
            <p:nvPr/>
          </p:nvSpPr>
          <p:spPr>
            <a:xfrm>
              <a:off x="3844428" y="6143640"/>
              <a:ext cx="1377300" cy="6429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it-IT" sz="2400">
                  <a:latin typeface="Calibri"/>
                  <a:ea typeface="Calibri"/>
                  <a:cs typeface="Calibri"/>
                  <a:sym typeface="Calibri"/>
                </a:rPr>
                <a:t>ABCD</a:t>
              </a:r>
            </a:p>
          </p:txBody>
        </p:sp>
        <p:sp>
          <p:nvSpPr>
            <p:cNvPr id="427" name="Shape 427"/>
            <p:cNvSpPr/>
            <p:nvPr/>
          </p:nvSpPr>
          <p:spPr>
            <a:xfrm>
              <a:off x="4286241" y="2071690"/>
              <a:ext cx="1260300" cy="6429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it-IT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∅</a:t>
              </a:r>
            </a:p>
          </p:txBody>
        </p:sp>
        <p:cxnSp>
          <p:nvCxnSpPr>
            <p:cNvPr id="428" name="Shape 428"/>
            <p:cNvCxnSpPr>
              <a:stCxn id="426" idx="2"/>
              <a:endCxn id="413" idx="4"/>
            </p:cNvCxnSpPr>
            <p:nvPr/>
          </p:nvCxnSpPr>
          <p:spPr>
            <a:xfrm rot="10800000">
              <a:off x="2755128" y="5929290"/>
              <a:ext cx="1089300" cy="5358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" name="Shape 429"/>
            <p:cNvCxnSpPr>
              <a:stCxn id="426" idx="1"/>
              <a:endCxn id="414" idx="4"/>
            </p:cNvCxnSpPr>
            <p:nvPr/>
          </p:nvCxnSpPr>
          <p:spPr>
            <a:xfrm rot="10800000" flipH="1">
              <a:off x="4046129" y="5929390"/>
              <a:ext cx="3000" cy="3084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" name="Shape 430"/>
            <p:cNvCxnSpPr>
              <a:stCxn id="426" idx="7"/>
              <a:endCxn id="415" idx="4"/>
            </p:cNvCxnSpPr>
            <p:nvPr/>
          </p:nvCxnSpPr>
          <p:spPr>
            <a:xfrm rot="10800000" flipH="1">
              <a:off x="5020027" y="5929390"/>
              <a:ext cx="493800" cy="3084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1" name="Shape 431"/>
            <p:cNvCxnSpPr>
              <a:stCxn id="426" idx="6"/>
              <a:endCxn id="432" idx="4"/>
            </p:cNvCxnSpPr>
            <p:nvPr/>
          </p:nvCxnSpPr>
          <p:spPr>
            <a:xfrm rot="10800000" flipH="1">
              <a:off x="5221728" y="5929290"/>
              <a:ext cx="1602600" cy="5358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" name="Shape 433"/>
            <p:cNvCxnSpPr>
              <a:stCxn id="413" idx="1"/>
              <a:endCxn id="416" idx="4"/>
            </p:cNvCxnSpPr>
            <p:nvPr/>
          </p:nvCxnSpPr>
          <p:spPr>
            <a:xfrm rot="10800000">
              <a:off x="1512120" y="4786240"/>
              <a:ext cx="862500" cy="5943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4" name="Shape 434"/>
            <p:cNvCxnSpPr>
              <a:stCxn id="413" idx="0"/>
              <a:endCxn id="417" idx="4"/>
            </p:cNvCxnSpPr>
            <p:nvPr/>
          </p:nvCxnSpPr>
          <p:spPr>
            <a:xfrm rot="10800000" flipH="1">
              <a:off x="2754973" y="4786290"/>
              <a:ext cx="51000" cy="5001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5" name="Shape 435"/>
            <p:cNvCxnSpPr>
              <a:stCxn id="413" idx="7"/>
              <a:endCxn id="418" idx="4"/>
            </p:cNvCxnSpPr>
            <p:nvPr/>
          </p:nvCxnSpPr>
          <p:spPr>
            <a:xfrm rot="10800000" flipH="1">
              <a:off x="3135326" y="4786240"/>
              <a:ext cx="956700" cy="5943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6" name="Shape 436"/>
            <p:cNvCxnSpPr>
              <a:stCxn id="414" idx="1"/>
              <a:endCxn id="416" idx="5"/>
            </p:cNvCxnSpPr>
            <p:nvPr/>
          </p:nvCxnSpPr>
          <p:spPr>
            <a:xfrm rot="10800000">
              <a:off x="1862029" y="4692040"/>
              <a:ext cx="1789200" cy="6885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7" name="Shape 437"/>
            <p:cNvCxnSpPr>
              <a:stCxn id="414" idx="0"/>
              <a:endCxn id="419" idx="3"/>
            </p:cNvCxnSpPr>
            <p:nvPr/>
          </p:nvCxnSpPr>
          <p:spPr>
            <a:xfrm rot="10800000" flipH="1">
              <a:off x="4049189" y="4692090"/>
              <a:ext cx="970500" cy="5943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8" name="Shape 438"/>
            <p:cNvCxnSpPr>
              <a:stCxn id="414" idx="7"/>
              <a:endCxn id="420" idx="3"/>
            </p:cNvCxnSpPr>
            <p:nvPr/>
          </p:nvCxnSpPr>
          <p:spPr>
            <a:xfrm rot="10800000" flipH="1">
              <a:off x="4447148" y="4692040"/>
              <a:ext cx="2001600" cy="6885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9" name="Shape 439"/>
            <p:cNvCxnSpPr>
              <a:stCxn id="415" idx="1"/>
              <a:endCxn id="417" idx="5"/>
            </p:cNvCxnSpPr>
            <p:nvPr/>
          </p:nvCxnSpPr>
          <p:spPr>
            <a:xfrm rot="10800000">
              <a:off x="3150057" y="4692040"/>
              <a:ext cx="1965600" cy="6885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0" name="Shape 440"/>
            <p:cNvCxnSpPr>
              <a:stCxn id="415" idx="0"/>
              <a:endCxn id="419" idx="4"/>
            </p:cNvCxnSpPr>
            <p:nvPr/>
          </p:nvCxnSpPr>
          <p:spPr>
            <a:xfrm rot="10800000">
              <a:off x="5369917" y="4786290"/>
              <a:ext cx="143700" cy="5001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1" name="Shape 441"/>
            <p:cNvCxnSpPr>
              <a:stCxn id="415" idx="7"/>
              <a:endCxn id="421" idx="3"/>
            </p:cNvCxnSpPr>
            <p:nvPr/>
          </p:nvCxnSpPr>
          <p:spPr>
            <a:xfrm rot="10800000" flipH="1">
              <a:off x="5911577" y="4692040"/>
              <a:ext cx="1851300" cy="6885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2" name="Shape 442"/>
            <p:cNvCxnSpPr>
              <a:stCxn id="432" idx="1"/>
              <a:endCxn id="418" idx="5"/>
            </p:cNvCxnSpPr>
            <p:nvPr/>
          </p:nvCxnSpPr>
          <p:spPr>
            <a:xfrm rot="10800000">
              <a:off x="4436160" y="4692040"/>
              <a:ext cx="2007900" cy="6885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3" name="Shape 443"/>
            <p:cNvCxnSpPr>
              <a:stCxn id="432" idx="0"/>
              <a:endCxn id="420" idx="4"/>
            </p:cNvCxnSpPr>
            <p:nvPr/>
          </p:nvCxnSpPr>
          <p:spPr>
            <a:xfrm rot="10800000">
              <a:off x="6798313" y="4786290"/>
              <a:ext cx="26100" cy="5001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4" name="Shape 444"/>
            <p:cNvCxnSpPr>
              <a:stCxn id="432" idx="7"/>
              <a:endCxn id="421" idx="4"/>
            </p:cNvCxnSpPr>
            <p:nvPr/>
          </p:nvCxnSpPr>
          <p:spPr>
            <a:xfrm rot="10800000" flipH="1">
              <a:off x="7204766" y="4786240"/>
              <a:ext cx="896100" cy="5943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5" name="Shape 445"/>
            <p:cNvCxnSpPr>
              <a:stCxn id="416" idx="0"/>
              <a:endCxn id="422" idx="3"/>
            </p:cNvCxnSpPr>
            <p:nvPr/>
          </p:nvCxnSpPr>
          <p:spPr>
            <a:xfrm rot="10800000" flipH="1">
              <a:off x="1512130" y="3477690"/>
              <a:ext cx="1052700" cy="6657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6" name="Shape 446"/>
            <p:cNvCxnSpPr>
              <a:stCxn id="416" idx="7"/>
              <a:endCxn id="423" idx="3"/>
            </p:cNvCxnSpPr>
            <p:nvPr/>
          </p:nvCxnSpPr>
          <p:spPr>
            <a:xfrm rot="10800000" flipH="1">
              <a:off x="1862042" y="3477640"/>
              <a:ext cx="1988400" cy="7599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7" name="Shape 447"/>
            <p:cNvCxnSpPr>
              <a:stCxn id="417" idx="0"/>
              <a:endCxn id="422" idx="4"/>
            </p:cNvCxnSpPr>
            <p:nvPr/>
          </p:nvCxnSpPr>
          <p:spPr>
            <a:xfrm rot="10800000" flipH="1">
              <a:off x="2805983" y="3571890"/>
              <a:ext cx="102900" cy="5715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8" name="Shape 448"/>
            <p:cNvCxnSpPr>
              <a:stCxn id="417" idx="7"/>
              <a:endCxn id="424" idx="3"/>
            </p:cNvCxnSpPr>
            <p:nvPr/>
          </p:nvCxnSpPr>
          <p:spPr>
            <a:xfrm rot="10800000" flipH="1">
              <a:off x="3150273" y="3477640"/>
              <a:ext cx="1986300" cy="7599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9" name="Shape 449"/>
            <p:cNvCxnSpPr>
              <a:stCxn id="418" idx="0"/>
              <a:endCxn id="423" idx="4"/>
            </p:cNvCxnSpPr>
            <p:nvPr/>
          </p:nvCxnSpPr>
          <p:spPr>
            <a:xfrm rot="10800000" flipH="1">
              <a:off x="4091850" y="3571890"/>
              <a:ext cx="103200" cy="5715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0" name="Shape 450"/>
            <p:cNvCxnSpPr>
              <a:stCxn id="418" idx="7"/>
              <a:endCxn id="424" idx="4"/>
            </p:cNvCxnSpPr>
            <p:nvPr/>
          </p:nvCxnSpPr>
          <p:spPr>
            <a:xfrm rot="10800000" flipH="1">
              <a:off x="4436140" y="3571840"/>
              <a:ext cx="1044600" cy="6657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1" name="Shape 451"/>
            <p:cNvCxnSpPr>
              <a:stCxn id="419" idx="1"/>
              <a:endCxn id="422" idx="5"/>
            </p:cNvCxnSpPr>
            <p:nvPr/>
          </p:nvCxnSpPr>
          <p:spPr>
            <a:xfrm rot="10800000">
              <a:off x="3253480" y="3477640"/>
              <a:ext cx="1766400" cy="7599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2" name="Shape 452"/>
            <p:cNvCxnSpPr>
              <a:stCxn id="419" idx="0"/>
              <a:endCxn id="425" idx="3"/>
            </p:cNvCxnSpPr>
            <p:nvPr/>
          </p:nvCxnSpPr>
          <p:spPr>
            <a:xfrm rot="10800000" flipH="1">
              <a:off x="5369792" y="3477690"/>
              <a:ext cx="1052700" cy="6657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3" name="Shape 453"/>
            <p:cNvCxnSpPr>
              <a:stCxn id="420" idx="1"/>
              <a:endCxn id="423" idx="5"/>
            </p:cNvCxnSpPr>
            <p:nvPr/>
          </p:nvCxnSpPr>
          <p:spPr>
            <a:xfrm rot="10800000">
              <a:off x="4539428" y="3477640"/>
              <a:ext cx="1909200" cy="7599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4" name="Shape 454"/>
            <p:cNvCxnSpPr>
              <a:stCxn id="420" idx="0"/>
              <a:endCxn id="425" idx="4"/>
            </p:cNvCxnSpPr>
            <p:nvPr/>
          </p:nvCxnSpPr>
          <p:spPr>
            <a:xfrm rot="10800000">
              <a:off x="6766740" y="3571890"/>
              <a:ext cx="31800" cy="5715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5" name="Shape 455"/>
            <p:cNvCxnSpPr>
              <a:stCxn id="421" idx="1"/>
              <a:endCxn id="424" idx="5"/>
            </p:cNvCxnSpPr>
            <p:nvPr/>
          </p:nvCxnSpPr>
          <p:spPr>
            <a:xfrm rot="10800000">
              <a:off x="5824994" y="3477640"/>
              <a:ext cx="1937700" cy="7599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6" name="Shape 456"/>
            <p:cNvCxnSpPr>
              <a:stCxn id="421" idx="0"/>
              <a:endCxn id="425" idx="5"/>
            </p:cNvCxnSpPr>
            <p:nvPr/>
          </p:nvCxnSpPr>
          <p:spPr>
            <a:xfrm rot="10800000">
              <a:off x="7110938" y="3477690"/>
              <a:ext cx="990000" cy="6657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7" name="Shape 457"/>
            <p:cNvCxnSpPr>
              <a:stCxn id="422" idx="0"/>
              <a:endCxn id="427" idx="2"/>
            </p:cNvCxnSpPr>
            <p:nvPr/>
          </p:nvCxnSpPr>
          <p:spPr>
            <a:xfrm rot="10800000" flipH="1">
              <a:off x="2909017" y="2393140"/>
              <a:ext cx="1377300" cy="5358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8" name="Shape 458"/>
            <p:cNvCxnSpPr>
              <a:stCxn id="423" idx="0"/>
              <a:endCxn id="427" idx="3"/>
            </p:cNvCxnSpPr>
            <p:nvPr/>
          </p:nvCxnSpPr>
          <p:spPr>
            <a:xfrm rot="10800000" flipH="1">
              <a:off x="4194913" y="2620540"/>
              <a:ext cx="276000" cy="3084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9" name="Shape 459"/>
            <p:cNvCxnSpPr>
              <a:stCxn id="424" idx="0"/>
              <a:endCxn id="427" idx="5"/>
            </p:cNvCxnSpPr>
            <p:nvPr/>
          </p:nvCxnSpPr>
          <p:spPr>
            <a:xfrm rot="10800000">
              <a:off x="5361982" y="2620540"/>
              <a:ext cx="118800" cy="3084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0" name="Shape 460"/>
            <p:cNvCxnSpPr>
              <a:stCxn id="425" idx="0"/>
              <a:endCxn id="427" idx="6"/>
            </p:cNvCxnSpPr>
            <p:nvPr/>
          </p:nvCxnSpPr>
          <p:spPr>
            <a:xfrm rot="10800000">
              <a:off x="5546578" y="2393140"/>
              <a:ext cx="1220100" cy="5358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32" name="Shape 432"/>
            <p:cNvSpPr/>
            <p:nvPr/>
          </p:nvSpPr>
          <p:spPr>
            <a:xfrm>
              <a:off x="6286513" y="5286390"/>
              <a:ext cx="1075800" cy="6429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r>
                <a:rPr lang="it-IT" sz="2400">
                  <a:latin typeface="Calibri"/>
                  <a:ea typeface="Calibri"/>
                  <a:cs typeface="Calibri"/>
                  <a:sym typeface="Calibri"/>
                </a:rPr>
                <a:t>BC</a:t>
              </a:r>
              <a:r>
                <a:rPr lang="it-IT" sz="2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</a:p>
          </p:txBody>
        </p:sp>
      </p:grpSp>
      <p:sp>
        <p:nvSpPr>
          <p:cNvPr id="461" name="Shape 461"/>
          <p:cNvSpPr/>
          <p:nvPr/>
        </p:nvSpPr>
        <p:spPr>
          <a:xfrm>
            <a:off x="3784495" y="5860235"/>
            <a:ext cx="500100" cy="500100"/>
          </a:xfrm>
          <a:prstGeom prst="mathMultiply">
            <a:avLst>
              <a:gd name="adj1" fmla="val 21145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Shape 462"/>
          <p:cNvSpPr/>
          <p:nvPr/>
        </p:nvSpPr>
        <p:spPr>
          <a:xfrm>
            <a:off x="3351995" y="5009097"/>
            <a:ext cx="500100" cy="500100"/>
          </a:xfrm>
          <a:prstGeom prst="mathMultiply">
            <a:avLst>
              <a:gd name="adj1" fmla="val 21145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Shape 463"/>
          <p:cNvSpPr/>
          <p:nvPr/>
        </p:nvSpPr>
        <p:spPr>
          <a:xfrm>
            <a:off x="4718095" y="5009097"/>
            <a:ext cx="500100" cy="500100"/>
          </a:xfrm>
          <a:prstGeom prst="mathMultiply">
            <a:avLst>
              <a:gd name="adj1" fmla="val 21145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Shape 464"/>
          <p:cNvSpPr/>
          <p:nvPr/>
        </p:nvSpPr>
        <p:spPr>
          <a:xfrm>
            <a:off x="5898982" y="5009097"/>
            <a:ext cx="500100" cy="500100"/>
          </a:xfrm>
          <a:prstGeom prst="mathMultiply">
            <a:avLst>
              <a:gd name="adj1" fmla="val 21145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Shape 465"/>
          <p:cNvSpPr/>
          <p:nvPr/>
        </p:nvSpPr>
        <p:spPr>
          <a:xfrm>
            <a:off x="3351995" y="3831747"/>
            <a:ext cx="500100" cy="500100"/>
          </a:xfrm>
          <a:prstGeom prst="mathMultiply">
            <a:avLst>
              <a:gd name="adj1" fmla="val 21145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Shape 466"/>
          <p:cNvSpPr/>
          <p:nvPr/>
        </p:nvSpPr>
        <p:spPr>
          <a:xfrm>
            <a:off x="4539070" y="3908597"/>
            <a:ext cx="500100" cy="500100"/>
          </a:xfrm>
          <a:prstGeom prst="mathMultiply">
            <a:avLst>
              <a:gd name="adj1" fmla="val 21145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053145" y="3908597"/>
            <a:ext cx="500100" cy="500100"/>
          </a:xfrm>
          <a:prstGeom prst="mathMultiply">
            <a:avLst>
              <a:gd name="adj1" fmla="val 21145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526281" y="470866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Indice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526275" y="1369900"/>
            <a:ext cx="8615400" cy="328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AutoNum type="arabicPeriod"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Descrizione del problema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AutoNum type="arabicPeriod"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Nozioni preliminari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AutoNum type="arabicPeriod"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Tecnologie utilizzate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AutoNum type="arabicPeriod"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Matrice delle distanze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buSzPts val="1400"/>
              <a:buFont typeface="Comfortaa"/>
              <a:buAutoNum type="arabicPeriod"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Feasibility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Shape 4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Shape 473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Shape 474"/>
          <p:cNvSpPr txBox="1"/>
          <p:nvPr/>
        </p:nvSpPr>
        <p:spPr>
          <a:xfrm>
            <a:off x="526281" y="427091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Output</a:t>
            </a:r>
          </a:p>
        </p:txBody>
      </p:sp>
      <p:sp>
        <p:nvSpPr>
          <p:cNvPr id="475" name="Shape 475"/>
          <p:cNvSpPr txBox="1"/>
          <p:nvPr/>
        </p:nvSpPr>
        <p:spPr>
          <a:xfrm>
            <a:off x="738850" y="1482225"/>
            <a:ext cx="6770400" cy="165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L’output del Minimality Test sarà dunque per ogni insieme Ci i </a:t>
            </a:r>
            <a:r>
              <a:rPr lang="it-IT" b="1">
                <a:latin typeface="Comfortaa"/>
                <a:ea typeface="Comfortaa"/>
                <a:cs typeface="Comfortaa"/>
                <a:sym typeface="Comfortaa"/>
              </a:rPr>
              <a:t>pattern minimali</a:t>
            </a: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 appena trovati.</a:t>
            </a:r>
          </a:p>
          <a:p>
            <a:pPr marL="0" lvl="0" indent="0" rtl="0">
              <a:spcBef>
                <a:spcPts val="0"/>
              </a:spcBef>
              <a:buNone/>
            </a:pP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476" name="Shape 4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96825" y="2430275"/>
            <a:ext cx="2854456" cy="1924352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Shape 477"/>
          <p:cNvSpPr txBox="1"/>
          <p:nvPr/>
        </p:nvSpPr>
        <p:spPr>
          <a:xfrm>
            <a:off x="2328425" y="4782975"/>
            <a:ext cx="3783300" cy="57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it-IT" sz="4000"/>
              <a:t>Rfd Generation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/>
          <p:nvPr/>
        </p:nvSpPr>
        <p:spPr>
          <a:xfrm>
            <a:off x="4200526" y="-72999"/>
            <a:ext cx="8343900" cy="6931000"/>
          </a:xfrm>
          <a:prstGeom prst="rect">
            <a:avLst/>
          </a:prstGeom>
          <a:blipFill rotWithShape="1">
            <a:blip r:embed="rId3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3" name="Shape 48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Shape 484"/>
          <p:cNvSpPr txBox="1"/>
          <p:nvPr/>
        </p:nvSpPr>
        <p:spPr>
          <a:xfrm>
            <a:off x="4147386" y="315037"/>
            <a:ext cx="5224463" cy="83099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4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Giovanni Leo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2049506" y="4654691"/>
            <a:ext cx="9420224" cy="707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Identificazione di soglie ottime</a:t>
            </a:r>
          </a:p>
        </p:txBody>
      </p:sp>
      <p:pic>
        <p:nvPicPr>
          <p:cNvPr id="486" name="Shape 48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14648" y="1600200"/>
            <a:ext cx="2575537" cy="2600325"/>
          </a:xfrm>
          <a:prstGeom prst="ellipse">
            <a:avLst/>
          </a:prstGeom>
          <a:noFill/>
          <a:ln w="190500" cap="rnd" cmpd="sng">
            <a:solidFill>
              <a:srgbClr val="C8C6BD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algn="bl" rotWithShape="0">
              <a:srgbClr val="000000"/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" name="Shape 4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Shape 492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Shape 493"/>
          <p:cNvSpPr txBox="1"/>
          <p:nvPr/>
        </p:nvSpPr>
        <p:spPr>
          <a:xfrm>
            <a:off x="526281" y="470866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Indice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4" name="Shape 494"/>
              <p:cNvSpPr txBox="1"/>
              <p:nvPr/>
            </p:nvSpPr>
            <p:spPr>
              <a:xfrm>
                <a:off x="526275" y="1369900"/>
                <a:ext cx="8615400" cy="39040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marL="457200" lvl="0" indent="-317500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Comfortaa"/>
                  <a:buAutoNum type="arabicPeriod"/>
                </a:pPr>
                <a:r>
                  <a:rPr lang="it-IT" dirty="0" smtClean="0">
                    <a:latin typeface="Comfortaa"/>
                    <a:ea typeface="Comfortaa"/>
                    <a:cs typeface="Comfortaa"/>
                    <a:sym typeface="Comfortaa"/>
                  </a:rPr>
                  <a:t>Identificazione soglie ottime</a:t>
                </a:r>
              </a:p>
              <a:p>
                <a:pPr marL="914400" lvl="1" indent="-317500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Comfortaa"/>
                  <a:buAutoNum type="alphaLcPeriod"/>
                </a:pPr>
                <a:r>
                  <a:rPr lang="it-IT" dirty="0" smtClean="0"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b="0" i="1" smtClean="0"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=1</m:t>
                    </m:r>
                  </m:oMath>
                </a14:m>
                <a:endParaRPr lang="it-IT" b="0" dirty="0" smtClean="0"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914400" lvl="1" indent="-317500">
                  <a:lnSpc>
                    <a:spcPct val="150000"/>
                  </a:lnSpc>
                  <a:buSzPts val="1400"/>
                  <a:buFont typeface="Comfortaa"/>
                  <a:buAutoNum type="alphaLcPeriod"/>
                </a:pPr>
                <a:r>
                  <a:rPr lang="it-IT" dirty="0"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i="1"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=1</m:t>
                    </m:r>
                  </m:oMath>
                </a14:m>
                <a:r>
                  <a:rPr lang="it-IT" dirty="0" smtClean="0">
                    <a:latin typeface="Comfortaa"/>
                    <a:ea typeface="Comfortaa"/>
                    <a:cs typeface="Comfortaa"/>
                    <a:sym typeface="Comfortaa"/>
                  </a:rPr>
                  <a:t>: Esempio</a:t>
                </a:r>
                <a:endParaRPr lang="it-IT" b="0" dirty="0" smtClean="0"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914400" lvl="1" indent="-317500">
                  <a:lnSpc>
                    <a:spcPct val="150000"/>
                  </a:lnSpc>
                  <a:buSzPts val="1400"/>
                  <a:buFont typeface="Comfortaa"/>
                  <a:buAutoNum type="alphaLcPeriod"/>
                </a:pPr>
                <a:r>
                  <a:rPr lang="it-IT" dirty="0"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i="1"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2</m:t>
                    </m:r>
                  </m:oMath>
                </a14:m>
                <a:endParaRPr lang="it-IT" dirty="0"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914400" lvl="1" indent="-317500">
                  <a:lnSpc>
                    <a:spcPct val="150000"/>
                  </a:lnSpc>
                  <a:buSzPts val="1400"/>
                  <a:buFont typeface="Comfortaa"/>
                  <a:buAutoNum type="alphaLcPeriod"/>
                </a:pPr>
                <a:r>
                  <a:rPr lang="it-IT" dirty="0"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i="1"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2</m:t>
                    </m:r>
                  </m:oMath>
                </a14:m>
                <a:r>
                  <a:rPr lang="it-IT" dirty="0">
                    <a:latin typeface="Comfortaa"/>
                    <a:ea typeface="Comfortaa"/>
                    <a:cs typeface="Comfortaa"/>
                    <a:sym typeface="Comfortaa"/>
                  </a:rPr>
                  <a:t>: </a:t>
                </a:r>
                <a:r>
                  <a:rPr lang="it-IT" dirty="0" smtClean="0">
                    <a:latin typeface="Comfortaa"/>
                    <a:ea typeface="Comfortaa"/>
                    <a:cs typeface="Comfortaa"/>
                    <a:sym typeface="Comfortaa"/>
                  </a:rPr>
                  <a:t>Esempio</a:t>
                </a:r>
              </a:p>
              <a:p>
                <a:pPr marL="914400" lvl="1" indent="-317500">
                  <a:lnSpc>
                    <a:spcPct val="150000"/>
                  </a:lnSpc>
                  <a:buSzPts val="1400"/>
                  <a:buFont typeface="Comfortaa"/>
                  <a:buAutoNum type="alphaLcPeriod"/>
                </a:pPr>
                <a:r>
                  <a:rPr lang="it-IT" dirty="0"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i="1"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𝑛</m:t>
                    </m:r>
                  </m:oMath>
                </a14:m>
                <a:endParaRPr lang="it-IT" dirty="0" smtClean="0"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457200" lvl="0" indent="-317500" rtl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1400"/>
                  <a:buFont typeface="Comfortaa"/>
                  <a:buAutoNum type="arabicPeriod"/>
                </a:pPr>
                <a:r>
                  <a:rPr lang="it-IT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Test</a:t>
                </a:r>
                <a:endParaRPr lang="it-IT" dirty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914400" lvl="1" indent="-317500" rtl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1400"/>
                  <a:buFont typeface="Comfortaa"/>
                  <a:buAutoNum type="alphaLcPeriod"/>
                </a:pPr>
                <a:r>
                  <a:rPr lang="it-IT" dirty="0" err="1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Dataset</a:t>
                </a: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 utilizzati</a:t>
                </a:r>
              </a:p>
              <a:p>
                <a:pPr marL="914400" lvl="1" indent="-317500" rtl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1400"/>
                  <a:buFont typeface="Comfortaa"/>
                  <a:buAutoNum type="alphaLcPeriod"/>
                </a:pP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Risultati</a:t>
                </a:r>
              </a:p>
              <a:p>
                <a:pPr marL="914400" lvl="1" indent="-317500" rtl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1400"/>
                  <a:buFont typeface="Comfortaa"/>
                  <a:buAutoNum type="alphaLcPeriod"/>
                </a:pP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Considerazioni finali su </a:t>
                </a:r>
                <a:r>
                  <a:rPr lang="it-IT" dirty="0" err="1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testing</a:t>
                </a:r>
                <a:endParaRPr lang="it-IT" dirty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457200" lvl="0" indent="-317500" rtl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1400"/>
                  <a:buFont typeface="Comfortaa"/>
                  <a:buAutoNum type="arabicPeriod"/>
                </a:pP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Riflessioni</a:t>
                </a:r>
              </a:p>
            </p:txBody>
          </p:sp>
        </mc:Choice>
        <mc:Fallback xmlns="">
          <p:sp>
            <p:nvSpPr>
              <p:cNvPr id="494" name="Shape 4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75" y="1369900"/>
                <a:ext cx="8615400" cy="39040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" name="Shape 4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Shape 500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Shape 501"/>
          <p:cNvSpPr txBox="1"/>
          <p:nvPr/>
        </p:nvSpPr>
        <p:spPr>
          <a:xfrm>
            <a:off x="526281" y="427091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Identificazione soglie ottime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2" name="Shape 502"/>
              <p:cNvSpPr txBox="1"/>
              <p:nvPr/>
            </p:nvSpPr>
            <p:spPr>
              <a:xfrm>
                <a:off x="526275" y="1176750"/>
                <a:ext cx="10461300" cy="450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>
                  <a:lnSpc>
                    <a:spcPct val="115000"/>
                  </a:lnSpc>
                </a:pPr>
                <a:r>
                  <a:rPr lang="it-IT" sz="1600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L'idea generale è quella di trovare i più grandi pattern di </a:t>
                </a:r>
                <a:r>
                  <a:rPr lang="it-IT" sz="1600" dirty="0" err="1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threshold</a:t>
                </a:r>
                <a:r>
                  <a:rPr lang="it-IT" sz="1600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 che non dominano i sotto-pattern minimali in un determinato </a:t>
                </a:r>
                <a:r>
                  <a:rPr lang="it-IT" sz="1600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insieme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𝐶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sz="1600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. </a:t>
                </a:r>
                <a:r>
                  <a:rPr lang="it-IT" sz="1600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Tali </a:t>
                </a:r>
                <a:r>
                  <a:rPr lang="it-IT" sz="1600" dirty="0" err="1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threshold</a:t>
                </a:r>
                <a:r>
                  <a:rPr lang="it-IT" sz="1600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 rappresentano soglie ottime per il cluster successivo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(</m:t>
                        </m:r>
                        <m:r>
                          <a:rPr lang="it-IT" sz="16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𝐶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(</m:t>
                        </m:r>
                        <m:r>
                          <a:rPr lang="it-IT" sz="16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𝑖</m:t>
                        </m:r>
                        <m:r>
                          <a:rPr lang="it-IT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−1)</m:t>
                        </m:r>
                      </m:sub>
                    </m:sSub>
                    <m:r>
                      <a:rPr lang="it-IT" sz="16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)</m:t>
                    </m:r>
                  </m:oMath>
                </a14:m>
                <a:r>
                  <a:rPr lang="it-IT" sz="1600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. Per ogni </a:t>
                </a:r>
                <a:r>
                  <a:rPr lang="it-IT" sz="1600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sotto-pattern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Comfortaa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Comfortaa"/>
                          </a:rPr>
                          <m:t>𝑆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Comfortaa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t-IT" sz="1600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) </a:t>
                </a:r>
                <a:r>
                  <a:rPr lang="it-IT" sz="1600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minimale ammissibile, l'obiettivo di questa fase è quello di generare soglie ottime.</a:t>
                </a:r>
              </a:p>
              <a:p>
                <a:pPr marL="0" lvl="0" indent="0" rtl="0">
                  <a:lnSpc>
                    <a:spcPct val="115000"/>
                  </a:lnSpc>
                  <a:spcBef>
                    <a:spcPts val="0"/>
                  </a:spcBef>
                  <a:buNone/>
                </a:pPr>
                <a:endParaRPr lang="it-IT" sz="1600" dirty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0" lvl="0" indent="0" rtl="0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lang="it-IT" sz="1600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In particolare una volta trovato un minimo per un cluster, è necessario generare le RFD per il cluster successivo, consideriamo un minimo per un determinato cluster </a:t>
                </a:r>
                <a:r>
                  <a:rPr lang="it-IT" sz="1600" dirty="0" err="1">
                    <a:solidFill>
                      <a:schemeClr val="dk1"/>
                    </a:solidFill>
                  </a:rPr>
                  <a:t>C_i</a:t>
                </a:r>
                <a:r>
                  <a:rPr lang="it-IT" sz="1600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, una dipendenza valida per il cluster successivo non dovrà raggiungere tale minimo altrimenti la dipendenza verrebbe violata.</a:t>
                </a:r>
              </a:p>
              <a:p>
                <a:pPr marL="0" lvl="0" indent="0" rtl="0">
                  <a:lnSpc>
                    <a:spcPct val="115000"/>
                  </a:lnSpc>
                  <a:spcBef>
                    <a:spcPts val="0"/>
                  </a:spcBef>
                  <a:buNone/>
                </a:pPr>
                <a:endParaRPr lang="it-IT" sz="1600" dirty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0" lvl="0" indent="0" rtl="0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lang="it-IT" sz="1600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Infatti la regola generale che indica la validità di una dipendenza</a:t>
                </a:r>
              </a:p>
              <a:p>
                <a:pPr marL="0" lvl="0" indent="0" rtl="0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lang="it-IT" sz="1600" dirty="0">
                    <a:solidFill>
                      <a:schemeClr val="dk1"/>
                    </a:solidFill>
                  </a:rPr>
                  <a:t>X →Y </a:t>
                </a:r>
                <a:r>
                  <a:rPr lang="it-IT" sz="1600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che: presa una qualsiasi coppia dell'istanza </a:t>
                </a:r>
                <a:r>
                  <a:rPr lang="it-IT" sz="1600" i="1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r </a:t>
                </a:r>
                <a:r>
                  <a:rPr lang="it-IT" sz="1600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 se questa è simile su </a:t>
                </a:r>
                <a:r>
                  <a:rPr lang="it-IT" sz="1600" dirty="0">
                    <a:solidFill>
                      <a:schemeClr val="dk1"/>
                    </a:solidFill>
                  </a:rPr>
                  <a:t>X </a:t>
                </a:r>
                <a:r>
                  <a:rPr lang="it-IT" sz="1600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 allora deve essere simile anche su </a:t>
                </a:r>
                <a:r>
                  <a:rPr lang="it-IT" sz="1600" dirty="0">
                    <a:solidFill>
                      <a:schemeClr val="dk1"/>
                    </a:solidFill>
                  </a:rPr>
                  <a:t>Y </a:t>
                </a:r>
                <a:r>
                  <a:rPr lang="it-IT" sz="1600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.</a:t>
                </a:r>
              </a:p>
              <a:p>
                <a:pPr marL="0" lvl="0" indent="0" rtl="0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lang="it-IT" sz="1600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Possiamo distinguere 3 casi.</a:t>
                </a:r>
              </a:p>
              <a:p>
                <a:pPr marL="0" lvl="0" indent="0" rtl="0">
                  <a:spcBef>
                    <a:spcPts val="0"/>
                  </a:spcBef>
                  <a:buNone/>
                </a:pPr>
                <a:endParaRPr sz="1800" dirty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</p:txBody>
          </p:sp>
        </mc:Choice>
        <mc:Fallback xmlns="">
          <p:sp>
            <p:nvSpPr>
              <p:cNvPr id="502" name="Shape 5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75" y="1176750"/>
                <a:ext cx="10461300" cy="4504500"/>
              </a:xfrm>
              <a:prstGeom prst="rect">
                <a:avLst/>
              </a:prstGeom>
              <a:blipFill>
                <a:blip r:embed="rId5"/>
                <a:stretch>
                  <a:fillRect l="-2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Shape 5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Shape 508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9" name="Shape 509"/>
              <p:cNvSpPr txBox="1"/>
              <p:nvPr/>
            </p:nvSpPr>
            <p:spPr>
              <a:xfrm>
                <a:off x="526281" y="427091"/>
                <a:ext cx="942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r>
                  <a:rPr lang="it-IT" sz="4000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sz="4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sz="4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sz="40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=1</m:t>
                    </m:r>
                  </m:oMath>
                </a14:m>
                <a:endParaRPr lang="it-IT" sz="4000" i="1" dirty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</p:txBody>
          </p:sp>
        </mc:Choice>
        <mc:Fallback xmlns="">
          <p:sp>
            <p:nvSpPr>
              <p:cNvPr id="509" name="Shape 5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81" y="427091"/>
                <a:ext cx="9420300" cy="708000"/>
              </a:xfrm>
              <a:prstGeom prst="rect">
                <a:avLst/>
              </a:prstGeom>
              <a:blipFill>
                <a:blip r:embed="rId5"/>
                <a:stretch>
                  <a:fillRect l="-2264" t="-15517" b="-362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0" name="Shape 510"/>
          <p:cNvSpPr txBox="1"/>
          <p:nvPr/>
        </p:nvSpPr>
        <p:spPr>
          <a:xfrm>
            <a:off x="614825" y="1135102"/>
            <a:ext cx="9420300" cy="839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Consideriamo un unico attributo candidato per X. Dato un clusterID k &gt; 0 dell'attributo A, se esiste trova il minimo valore</a:t>
            </a:r>
          </a:p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 tale che: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1" name="Shape 511"/>
              <p:cNvSpPr txBox="1"/>
              <p:nvPr/>
            </p:nvSpPr>
            <p:spPr>
              <a:xfrm>
                <a:off x="614825" y="2188777"/>
                <a:ext cx="9420300" cy="83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-69850" algn="l" rtl="0">
                  <a:spcBef>
                    <a:spcPts val="0"/>
                  </a:spcBef>
                  <a:buSzPts val="1100"/>
                  <a:buNone/>
                </a:pP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(</m:t>
                    </m:r>
                    <m:r>
                      <a:rPr lang="it-IT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𝑚</m:t>
                    </m:r>
                    <m:r>
                      <a:rPr lang="it-IT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 − </m:t>
                    </m:r>
                    <m:r>
                      <a:rPr lang="it-IT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mfortaa"/>
                        <a:sym typeface="Comfortaa"/>
                      </a:rPr>
                      <m:t>𝜀</m:t>
                    </m:r>
                    <m:r>
                      <a:rPr lang="it-IT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)</m:t>
                    </m:r>
                  </m:oMath>
                </a14:m>
                <a:r>
                  <a:rPr lang="it-IT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 rappresenta </a:t>
                </a: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la migliore soglia per il cluster </a:t>
                </a:r>
                <a:r>
                  <a:rPr lang="it-IT" dirty="0" err="1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next</a:t>
                </a: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(k). Se m &gt; 0</a:t>
                </a:r>
              </a:p>
              <a:p>
                <a:pPr marL="0" marR="0" lvl="0" indent="-69850" algn="l" rtl="0">
                  <a:spcBef>
                    <a:spcPts val="0"/>
                  </a:spcBef>
                  <a:buSzPts val="1100"/>
                  <a:buNone/>
                </a:pP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allora viene generata</a:t>
                </a:r>
              </a:p>
              <a:p>
                <a:pPr marL="0" marR="0" lvl="0" indent="-69850" algn="l" rtl="0">
                  <a:spcBef>
                    <a:spcPts val="0"/>
                  </a:spcBef>
                  <a:buSzPts val="1100"/>
                  <a:buNone/>
                </a:pPr>
                <a:endParaRPr lang="it-IT" sz="1600" dirty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lang="it-IT" sz="1600" dirty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600" dirty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</p:txBody>
          </p:sp>
        </mc:Choice>
        <mc:Fallback xmlns="">
          <p:sp>
            <p:nvSpPr>
              <p:cNvPr id="511" name="Shape 5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25" y="2188777"/>
                <a:ext cx="9420300" cy="839400"/>
              </a:xfrm>
              <a:prstGeom prst="rect">
                <a:avLst/>
              </a:prstGeom>
              <a:blipFill>
                <a:blip r:embed="rId6"/>
                <a:stretch>
                  <a:fillRect l="-194" t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" name="Shape 5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8938" y="1920510"/>
            <a:ext cx="2945148" cy="23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Shape 5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8950" y="2788150"/>
            <a:ext cx="2891731" cy="311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Shape 514"/>
          <p:cNvSpPr txBox="1"/>
          <p:nvPr/>
        </p:nvSpPr>
        <p:spPr>
          <a:xfrm>
            <a:off x="614825" y="3099900"/>
            <a:ext cx="10097700" cy="93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it-IT" dirty="0">
                <a:latin typeface="Comfortaa"/>
                <a:ea typeface="Comfortaa"/>
                <a:cs typeface="Comfortaa"/>
                <a:sym typeface="Comfortaa"/>
              </a:rPr>
              <a:t>Tuttavia durante la ricerca può capitare che un minimo per un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it-IT" dirty="0" err="1">
                <a:latin typeface="Comfortaa"/>
                <a:ea typeface="Comfortaa"/>
                <a:cs typeface="Comfortaa"/>
                <a:sym typeface="Comfortaa"/>
              </a:rPr>
              <a:t>ClusterID</a:t>
            </a:r>
            <a:r>
              <a:rPr lang="it-IT" dirty="0">
                <a:latin typeface="Comfortaa"/>
                <a:ea typeface="Comfortaa"/>
                <a:cs typeface="Comfortaa"/>
                <a:sym typeface="Comfortaa"/>
              </a:rPr>
              <a:t>, m = </a:t>
            </a:r>
            <a:r>
              <a:rPr lang="it-IT" dirty="0" err="1">
                <a:latin typeface="Comfortaa"/>
                <a:ea typeface="Comfortaa"/>
                <a:cs typeface="Comfortaa"/>
                <a:sym typeface="Comfortaa"/>
              </a:rPr>
              <a:t>min</a:t>
            </a:r>
            <a:r>
              <a:rPr lang="it-IT" dirty="0">
                <a:latin typeface="Comfortaa"/>
                <a:ea typeface="Comfortaa"/>
                <a:cs typeface="Comfortaa"/>
                <a:sym typeface="Comfortaa"/>
              </a:rPr>
              <a:t>(</a:t>
            </a:r>
            <a:r>
              <a:rPr lang="it-IT" dirty="0" err="1">
                <a:latin typeface="Comfortaa"/>
                <a:ea typeface="Comfortaa"/>
                <a:cs typeface="Comfortaa"/>
                <a:sym typeface="Comfortaa"/>
              </a:rPr>
              <a:t>prev</a:t>
            </a:r>
            <a:r>
              <a:rPr lang="it-IT" dirty="0">
                <a:latin typeface="Comfortaa"/>
                <a:ea typeface="Comfortaa"/>
                <a:cs typeface="Comfortaa"/>
                <a:sym typeface="Comfortaa"/>
              </a:rPr>
              <a:t>(k)) allora è necessario effettuare il seguente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it-IT" dirty="0">
                <a:latin typeface="Comfortaa"/>
                <a:ea typeface="Comfortaa"/>
                <a:cs typeface="Comfortaa"/>
                <a:sym typeface="Comfortaa"/>
              </a:rPr>
              <a:t>aggiornamento</a:t>
            </a:r>
          </a:p>
        </p:txBody>
      </p:sp>
      <p:pic>
        <p:nvPicPr>
          <p:cNvPr id="515" name="Shape 5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98950" y="4153798"/>
            <a:ext cx="5587030" cy="311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Shape 516"/>
          <p:cNvSpPr txBox="1"/>
          <p:nvPr/>
        </p:nvSpPr>
        <p:spPr>
          <a:xfrm>
            <a:off x="614825" y="4512063"/>
            <a:ext cx="7951800" cy="65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in altre parole quando esistono più RFD sullo stesso LHS è necessario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mantenere quella con RHS minore.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Shape 5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Shape 508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5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9" name="Shape 509"/>
              <p:cNvSpPr txBox="1"/>
              <p:nvPr/>
            </p:nvSpPr>
            <p:spPr>
              <a:xfrm>
                <a:off x="526281" y="427091"/>
                <a:ext cx="942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lvl="0"/>
                <a:r>
                  <a:rPr lang="it-IT" sz="4000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sz="4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sz="4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sz="40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=1</m:t>
                    </m:r>
                  </m:oMath>
                </a14:m>
                <a:r>
                  <a:rPr lang="it-IT" sz="4000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: Esempio</a:t>
                </a:r>
                <a:endParaRPr lang="it-IT" sz="4000" i="1" dirty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</p:txBody>
          </p:sp>
        </mc:Choice>
        <mc:Fallback xmlns="">
          <p:sp>
            <p:nvSpPr>
              <p:cNvPr id="509" name="Shape 5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81" y="427091"/>
                <a:ext cx="9420300" cy="708000"/>
              </a:xfrm>
              <a:prstGeom prst="rect">
                <a:avLst/>
              </a:prstGeom>
              <a:blipFill>
                <a:blip r:embed="rId6"/>
                <a:stretch>
                  <a:fillRect l="-2264" t="-15517" b="-362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Shape 239"/>
          <p:cNvGraphicFramePr/>
          <p:nvPr>
            <p:extLst>
              <p:ext uri="{D42A27DB-BD31-4B8C-83A1-F6EECF244321}">
                <p14:modId xmlns:p14="http://schemas.microsoft.com/office/powerpoint/2010/main" val="3404472573"/>
              </p:ext>
            </p:extLst>
          </p:nvPr>
        </p:nvGraphicFramePr>
        <p:xfrm>
          <a:off x="5472536" y="1701198"/>
          <a:ext cx="6500875" cy="17285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0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0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7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0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5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1" i="0" u="none" strike="noStrike" cap="non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ndara"/>
                        <a:buNone/>
                      </a:pPr>
                      <a:r>
                        <a:rPr lang="it-IT" sz="1400" b="1" i="0" u="none" strike="noStrike" cap="none" dirty="0" err="1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ClusterID</a:t>
                      </a:r>
                      <a:endParaRPr lang="it-IT" sz="1400" b="1" i="0" u="none" strike="noStrike" cap="none" dirty="0">
                        <a:solidFill>
                          <a:srgbClr val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endParaRPr sz="1400" b="1" i="0" u="none" strike="noStrike" cap="none">
                        <a:solidFill>
                          <a:srgbClr val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1" i="0" u="none" strike="noStrike" cap="non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IDCheck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1" i="0" u="none" strike="noStrike" cap="none" dirty="0" err="1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Patient</a:t>
                      </a:r>
                      <a:endParaRPr lang="it-IT" sz="1400" b="1" i="0" u="none" strike="noStrike" cap="none" dirty="0">
                        <a:solidFill>
                          <a:srgbClr val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1" i="0" u="none" strike="noStrike" cap="none" dirty="0" err="1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PrescriptionDate</a:t>
                      </a:r>
                      <a:endParaRPr lang="it-IT" sz="1400" b="1" i="0" u="none" strike="noStrike" cap="none" dirty="0">
                        <a:solidFill>
                          <a:srgbClr val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1" i="0" u="none" strike="noStrike" cap="non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ReleaseDate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700"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70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70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70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3" name="Shape 5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32390" y="3712978"/>
            <a:ext cx="2891731" cy="31175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/>
              <p:cNvSpPr txBox="1"/>
              <p:nvPr/>
            </p:nvSpPr>
            <p:spPr>
              <a:xfrm>
                <a:off x="5472536" y="4172877"/>
                <a:ext cx="40155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it-IT" dirty="0" err="1" smtClean="0">
                    <a:latin typeface="Comfortaa" panose="00000500000000000000" pitchFamily="2" charset="0"/>
                  </a:rPr>
                  <a:t>ReleaseDate</a:t>
                </a:r>
                <a:r>
                  <a:rPr lang="it-IT" dirty="0" smtClean="0">
                    <a:latin typeface="Comfortaa" panose="00000500000000000000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b="0" dirty="0" err="1" smtClean="0">
                    <a:latin typeface="Comfortaa" panose="00000500000000000000" pitchFamily="2" charset="0"/>
                  </a:rPr>
                  <a:t>ExecutionDate</a:t>
                </a:r>
                <a:r>
                  <a:rPr lang="it-IT" b="0" dirty="0" smtClean="0">
                    <a:latin typeface="Comfortaa" panose="00000500000000000000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it-IT" b="0" dirty="0" smtClean="0">
                    <a:latin typeface="Comfortaa" panose="00000500000000000000" pitchFamily="2" charset="0"/>
                  </a:rPr>
                  <a:t> </a:t>
                </a:r>
              </a:p>
              <a:p>
                <a:endParaRPr lang="it-IT" dirty="0">
                  <a:latin typeface="Comfortaa" panose="00000500000000000000" pitchFamily="2" charset="0"/>
                </a:endParaRPr>
              </a:p>
            </p:txBody>
          </p:sp>
        </mc:Choice>
        <mc:Fallback xmlns="">
          <p:sp>
            <p:nvSpPr>
              <p:cNvPr id="2" name="CasellaDiTes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536" y="4172877"/>
                <a:ext cx="4015586" cy="523220"/>
              </a:xfrm>
              <a:prstGeom prst="rect">
                <a:avLst/>
              </a:prstGeom>
              <a:blipFill>
                <a:blip r:embed="rId8"/>
                <a:stretch>
                  <a:fillRect t="-235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536" y="4579103"/>
            <a:ext cx="4380952" cy="265143"/>
          </a:xfrm>
          <a:prstGeom prst="rect">
            <a:avLst/>
          </a:prstGeom>
        </p:spPr>
      </p:pic>
      <p:graphicFrame>
        <p:nvGraphicFramePr>
          <p:cNvPr id="11" name="Shape 107"/>
          <p:cNvGraphicFramePr/>
          <p:nvPr>
            <p:extLst>
              <p:ext uri="{D42A27DB-BD31-4B8C-83A1-F6EECF244321}">
                <p14:modId xmlns:p14="http://schemas.microsoft.com/office/powerpoint/2010/main" val="1701682274"/>
              </p:ext>
            </p:extLst>
          </p:nvPr>
        </p:nvGraphicFramePr>
        <p:xfrm>
          <a:off x="355026" y="1266600"/>
          <a:ext cx="4657331" cy="396446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65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7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31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05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53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40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766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1" i="0" u="none" strike="noStrike" cap="non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C</a:t>
                      </a:r>
                    </a:p>
                  </a:txBody>
                  <a:tcPr marL="6824" marR="6824" marT="6824" marB="0" anchor="ctr"/>
                </a:tc>
                <a:tc>
                  <a:txBody>
                    <a:bodyPr/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ndara"/>
                        <a:buNone/>
                      </a:pPr>
                      <a:r>
                        <a:rPr lang="it-IT" sz="1000" b="1" i="0" u="none" strike="noStrike" cap="none" dirty="0" err="1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ClusterID</a:t>
                      </a:r>
                      <a:endParaRPr lang="it-IT" sz="1000" b="1" i="0" u="none" strike="noStrike" cap="none" dirty="0">
                        <a:solidFill>
                          <a:srgbClr val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6824" marR="6824" marT="6824" marB="0" anchor="ctr"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endParaRPr sz="1000" b="1" i="0" u="none" strike="noStrike" cap="none" dirty="0">
                        <a:solidFill>
                          <a:srgbClr val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1" i="0" u="none" strike="noStrike" cap="non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IDCheck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1" i="0" u="none" strike="noStrike" cap="non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Patient</a:t>
                      </a:r>
                    </a:p>
                  </a:txBody>
                  <a:tcPr marL="6824" marR="6824" marT="682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1" i="0" u="none" strike="noStrike" cap="non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PrescriptionDate</a:t>
                      </a:r>
                    </a:p>
                  </a:txBody>
                  <a:tcPr marL="6824" marR="6824" marT="682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1" i="0" u="none" strike="noStrike" cap="non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ReleaseDate</a:t>
                      </a:r>
                    </a:p>
                  </a:txBody>
                  <a:tcPr marL="6824" marR="6824" marT="6824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492"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C2</a:t>
                      </a:r>
                    </a:p>
                  </a:txBody>
                  <a:tcPr marL="6824" marR="6824" marT="6824" marB="0" anchor="ctr">
                    <a:solidFill>
                      <a:schemeClr val="lt1">
                        <a:alpha val="2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6824" marR="6824" marT="6824" marB="0" anchor="ctr"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</a:p>
                  </a:txBody>
                  <a:tcPr marL="6824" marR="6824" marT="6824" marB="0" anchor="ctr"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6824" marR="6824" marT="6824" marB="0" anchor="ctr"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6824" marR="6824" marT="6824" marB="0" anchor="ctr">
                    <a:solidFill>
                      <a:schemeClr val="l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6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6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66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66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C3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6824" marR="6824" marT="6824" marB="0" anchor="ctr"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66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665"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C5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6824" marR="6824" marT="6824" marB="0" anchor="ctr"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66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766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766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766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C6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</a:p>
                  </a:txBody>
                  <a:tcPr marL="6824" marR="6824" marT="6824" marB="0" anchor="ctr"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766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766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C7</a:t>
                      </a:r>
                    </a:p>
                  </a:txBody>
                  <a:tcPr marL="6824" marR="6824" marT="6824" marB="0" anchor="ctr">
                    <a:solidFill>
                      <a:schemeClr val="lt1">
                        <a:alpha val="2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</a:txBody>
                  <a:tcPr marL="6824" marR="6824" marT="6824" marB="0" anchor="ctr"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</a:p>
                  </a:txBody>
                  <a:tcPr marL="6824" marR="6824" marT="6824" marB="0" anchor="ctr"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6824" marR="6824" marT="6824" marB="0" anchor="ctr"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6824" marR="6824" marT="6824" marB="0" anchor="ctr">
                    <a:solidFill>
                      <a:schemeClr val="l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766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6824" marR="6824" marT="6824" marB="0" anchor="ctr"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6824" marR="6824" marT="6824" marB="0" anchor="ctr"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6824" marR="6824" marT="6824" marB="0" anchor="ctr">
                    <a:solidFill>
                      <a:schemeClr val="l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766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C8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</a:p>
                  </a:txBody>
                  <a:tcPr marL="6824" marR="6824" marT="6824" marB="0" anchor="ctr"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4" name="Rettangolo 13"/>
          <p:cNvSpPr/>
          <p:nvPr/>
        </p:nvSpPr>
        <p:spPr>
          <a:xfrm>
            <a:off x="10982036" y="2059708"/>
            <a:ext cx="991375" cy="3417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8558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" name="Shape 4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Shape 492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Shape 493"/>
          <p:cNvSpPr txBox="1"/>
          <p:nvPr/>
        </p:nvSpPr>
        <p:spPr>
          <a:xfrm>
            <a:off x="526281" y="470866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Indice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4" name="Shape 494"/>
              <p:cNvSpPr txBox="1"/>
              <p:nvPr/>
            </p:nvSpPr>
            <p:spPr>
              <a:xfrm>
                <a:off x="526275" y="1369900"/>
                <a:ext cx="8615400" cy="39040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marL="457200" lvl="0" indent="-317500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Comfortaa"/>
                  <a:buAutoNum type="arabicPeriod"/>
                </a:pPr>
                <a:r>
                  <a:rPr lang="it-IT" dirty="0" smtClean="0">
                    <a:latin typeface="Comfortaa"/>
                    <a:ea typeface="Comfortaa"/>
                    <a:cs typeface="Comfortaa"/>
                    <a:sym typeface="Comfortaa"/>
                  </a:rPr>
                  <a:t>Identificazione soglie ottime</a:t>
                </a:r>
              </a:p>
              <a:p>
                <a:pPr marL="914400" lvl="1" indent="-317500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Comfortaa"/>
                  <a:buAutoNum type="alphaLcPeriod"/>
                </a:pPr>
                <a:r>
                  <a:rPr lang="it-IT" dirty="0" smtClean="0">
                    <a:solidFill>
                      <a:schemeClr val="tx2">
                        <a:lumMod val="75000"/>
                      </a:schemeClr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=1</m:t>
                    </m:r>
                  </m:oMath>
                </a14:m>
                <a:endParaRPr lang="it-IT" b="0" dirty="0" smtClean="0">
                  <a:solidFill>
                    <a:schemeClr val="tx2">
                      <a:lumMod val="75000"/>
                    </a:schemeClr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914400" lvl="1" indent="-317500">
                  <a:lnSpc>
                    <a:spcPct val="150000"/>
                  </a:lnSpc>
                  <a:buSzPts val="1400"/>
                  <a:buFont typeface="Comfortaa"/>
                  <a:buAutoNum type="alphaLcPeriod"/>
                </a:pPr>
                <a:r>
                  <a:rPr lang="it-IT" dirty="0">
                    <a:solidFill>
                      <a:schemeClr val="tx2">
                        <a:lumMod val="75000"/>
                      </a:schemeClr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=1</m:t>
                    </m:r>
                  </m:oMath>
                </a14:m>
                <a:r>
                  <a:rPr lang="it-IT" dirty="0" smtClean="0">
                    <a:solidFill>
                      <a:schemeClr val="tx2">
                        <a:lumMod val="75000"/>
                      </a:schemeClr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: Esempio</a:t>
                </a:r>
                <a:endParaRPr lang="it-IT" b="0" dirty="0" smtClean="0">
                  <a:solidFill>
                    <a:schemeClr val="tx2">
                      <a:lumMod val="75000"/>
                    </a:schemeClr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914400" lvl="1" indent="-317500">
                  <a:lnSpc>
                    <a:spcPct val="150000"/>
                  </a:lnSpc>
                  <a:buSzPts val="1400"/>
                  <a:buFont typeface="Comfortaa"/>
                  <a:buAutoNum type="alphaLcPeriod"/>
                </a:pPr>
                <a:r>
                  <a:rPr lang="it-IT" dirty="0"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i="1"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2</m:t>
                    </m:r>
                  </m:oMath>
                </a14:m>
                <a:endParaRPr lang="it-IT" dirty="0"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914400" lvl="1" indent="-317500">
                  <a:lnSpc>
                    <a:spcPct val="150000"/>
                  </a:lnSpc>
                  <a:buSzPts val="1400"/>
                  <a:buFont typeface="Comfortaa"/>
                  <a:buAutoNum type="alphaLcPeriod"/>
                </a:pPr>
                <a:r>
                  <a:rPr lang="it-IT" dirty="0"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i="1"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2</m:t>
                    </m:r>
                  </m:oMath>
                </a14:m>
                <a:r>
                  <a:rPr lang="it-IT" dirty="0">
                    <a:latin typeface="Comfortaa"/>
                    <a:ea typeface="Comfortaa"/>
                    <a:cs typeface="Comfortaa"/>
                    <a:sym typeface="Comfortaa"/>
                  </a:rPr>
                  <a:t>: </a:t>
                </a:r>
                <a:r>
                  <a:rPr lang="it-IT" dirty="0" smtClean="0">
                    <a:latin typeface="Comfortaa"/>
                    <a:ea typeface="Comfortaa"/>
                    <a:cs typeface="Comfortaa"/>
                    <a:sym typeface="Comfortaa"/>
                  </a:rPr>
                  <a:t>Esempio</a:t>
                </a:r>
              </a:p>
              <a:p>
                <a:pPr marL="914400" lvl="1" indent="-317500">
                  <a:lnSpc>
                    <a:spcPct val="150000"/>
                  </a:lnSpc>
                  <a:buSzPts val="1400"/>
                  <a:buFont typeface="Comfortaa"/>
                  <a:buAutoNum type="alphaLcPeriod"/>
                </a:pPr>
                <a:r>
                  <a:rPr lang="it-IT" dirty="0"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i="1"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𝑛</m:t>
                    </m:r>
                  </m:oMath>
                </a14:m>
                <a:endParaRPr lang="it-IT" dirty="0" smtClean="0"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457200" lvl="0" indent="-317500" rtl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1400"/>
                  <a:buFont typeface="Comfortaa"/>
                  <a:buAutoNum type="arabicPeriod"/>
                </a:pPr>
                <a:r>
                  <a:rPr lang="it-IT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Test</a:t>
                </a:r>
                <a:endParaRPr lang="it-IT" dirty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914400" lvl="1" indent="-317500" rtl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1400"/>
                  <a:buFont typeface="Comfortaa"/>
                  <a:buAutoNum type="alphaLcPeriod"/>
                </a:pPr>
                <a:r>
                  <a:rPr lang="it-IT" dirty="0" err="1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Dataset</a:t>
                </a: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 utilizzati</a:t>
                </a:r>
              </a:p>
              <a:p>
                <a:pPr marL="914400" lvl="1" indent="-317500" rtl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1400"/>
                  <a:buFont typeface="Comfortaa"/>
                  <a:buAutoNum type="alphaLcPeriod"/>
                </a:pP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Risultati</a:t>
                </a:r>
              </a:p>
              <a:p>
                <a:pPr marL="914400" lvl="1" indent="-317500" rtl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1400"/>
                  <a:buFont typeface="Comfortaa"/>
                  <a:buAutoNum type="alphaLcPeriod"/>
                </a:pP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Considerazioni finali su </a:t>
                </a:r>
                <a:r>
                  <a:rPr lang="it-IT" dirty="0" err="1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testing</a:t>
                </a:r>
                <a:endParaRPr lang="it-IT" dirty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457200" lvl="0" indent="-317500" rtl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1400"/>
                  <a:buFont typeface="Comfortaa"/>
                  <a:buAutoNum type="arabicPeriod"/>
                </a:pP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Riflessioni</a:t>
                </a:r>
              </a:p>
            </p:txBody>
          </p:sp>
        </mc:Choice>
        <mc:Fallback>
          <p:sp>
            <p:nvSpPr>
              <p:cNvPr id="494" name="Shape 4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75" y="1369900"/>
                <a:ext cx="8615400" cy="39040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7520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Shape 50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-42093" y="5399413"/>
            <a:ext cx="1944783" cy="1458587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Shape 508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8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9" name="Shape 509"/>
              <p:cNvSpPr txBox="1"/>
              <p:nvPr/>
            </p:nvSpPr>
            <p:spPr>
              <a:xfrm>
                <a:off x="526281" y="427091"/>
                <a:ext cx="942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r>
                  <a:rPr lang="it-IT" sz="4000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sz="4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sz="4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sz="40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=2</m:t>
                    </m:r>
                  </m:oMath>
                </a14:m>
                <a:endParaRPr lang="it-IT" sz="4000" i="1" dirty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</p:txBody>
          </p:sp>
        </mc:Choice>
        <mc:Fallback xmlns="">
          <p:sp>
            <p:nvSpPr>
              <p:cNvPr id="509" name="Shape 5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81" y="427091"/>
                <a:ext cx="9420300" cy="708000"/>
              </a:xfrm>
              <a:prstGeom prst="rect">
                <a:avLst/>
              </a:prstGeom>
              <a:blipFill>
                <a:blip r:embed="rId9"/>
                <a:stretch>
                  <a:fillRect l="-2264" t="-15517" b="-362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0" name="Shape 510"/>
              <p:cNvSpPr txBox="1"/>
              <p:nvPr/>
            </p:nvSpPr>
            <p:spPr>
              <a:xfrm>
                <a:off x="614825" y="1135101"/>
                <a:ext cx="9420300" cy="9393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r>
                  <a:rPr lang="it-IT" dirty="0" smtClean="0">
                    <a:latin typeface="Comfortaa" panose="00000500000000000000" pitchFamily="2" charset="0"/>
                  </a:rPr>
                  <a:t>Dato un </a:t>
                </a:r>
                <a:r>
                  <a:rPr lang="it-IT" dirty="0" err="1">
                    <a:latin typeface="Comfortaa" panose="00000500000000000000" pitchFamily="2" charset="0"/>
                  </a:rPr>
                  <a:t>clusterID</a:t>
                </a:r>
                <a:r>
                  <a:rPr lang="it-IT" dirty="0">
                    <a:latin typeface="Comfortaa" panose="00000500000000000000" pitchFamily="2" charset="0"/>
                  </a:rPr>
                  <a:t> k &gt; 0 dell'attributo A, se </a:t>
                </a:r>
                <a:r>
                  <a:rPr lang="it-IT" dirty="0" smtClean="0">
                    <a:latin typeface="Comfortaa" panose="00000500000000000000" pitchFamily="2" charset="0"/>
                  </a:rPr>
                  <a:t>esiste trova </a:t>
                </a:r>
                <a:r>
                  <a:rPr lang="it-IT" dirty="0">
                    <a:latin typeface="Comfortaa" panose="00000500000000000000" pitchFamily="2" charset="0"/>
                  </a:rPr>
                  <a:t>le </a:t>
                </a:r>
                <a:r>
                  <a:rPr lang="it-IT" dirty="0" smtClean="0">
                    <a:latin typeface="Comfortaa" panose="00000500000000000000" pitchFamily="2" charset="0"/>
                  </a:rPr>
                  <a:t>coppie 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  </a:t>
                </a:r>
                <a:r>
                  <a:rPr lang="it-IT" dirty="0">
                    <a:latin typeface="Comfortaa" panose="00000500000000000000" pitchFamily="2" charset="0"/>
                  </a:rPr>
                  <a:t>non dominanti rispetto all'insieme di </a:t>
                </a:r>
                <a:r>
                  <a:rPr lang="it-IT" dirty="0" err="1" smtClean="0">
                    <a:latin typeface="Comfortaa" panose="00000500000000000000" pitchFamily="2" charset="0"/>
                  </a:rPr>
                  <a:t>tuple</a:t>
                </a:r>
                <a:r>
                  <a:rPr lang="it-IT" dirty="0">
                    <a:latin typeface="Comfortaa" panose="00000500000000000000" pitchFamily="2" charset="0"/>
                  </a:rPr>
                  <a:t> </a:t>
                </a:r>
                <a:r>
                  <a:rPr lang="it-IT" dirty="0" smtClean="0">
                    <a:latin typeface="Comfortaa" panose="00000500000000000000" pitchFamily="2" charset="0"/>
                  </a:rPr>
                  <a:t> S </a:t>
                </a:r>
                <a:r>
                  <a:rPr lang="it-IT" dirty="0">
                    <a:latin typeface="Comfortaa" panose="00000500000000000000" pitchFamily="2" charset="0"/>
                  </a:rPr>
                  <a:t>= </a:t>
                </a:r>
                <a:r>
                  <a:rPr lang="it-IT" dirty="0" err="1">
                    <a:latin typeface="Comfortaa" panose="00000500000000000000" pitchFamily="2" charset="0"/>
                  </a:rPr>
                  <a:t>nonDominating</a:t>
                </a:r>
                <a:r>
                  <a:rPr lang="it-IT" dirty="0">
                    <a:latin typeface="Comfortaa" panose="00000500000000000000" pitchFamily="2" charset="0"/>
                  </a:rPr>
                  <a:t>(k), quindi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rappresentano</a:t>
                </a:r>
                <a:r>
                  <a:rPr lang="it-IT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:</a:t>
                </a:r>
              </a:p>
              <a:p>
                <a:r>
                  <a:rPr lang="it-IT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 </a:t>
                </a:r>
                <a:r>
                  <a:rPr lang="it-IT" dirty="0">
                    <a:latin typeface="Comfortaa" panose="00000500000000000000" pitchFamily="2" charset="0"/>
                  </a:rPr>
                  <a:t>le possibili soglie da generare per il cluster </a:t>
                </a:r>
                <a:r>
                  <a:rPr lang="it-IT" dirty="0" err="1">
                    <a:latin typeface="Comfortaa" panose="00000500000000000000" pitchFamily="2" charset="0"/>
                  </a:rPr>
                  <a:t>next</a:t>
                </a:r>
                <a:r>
                  <a:rPr lang="it-IT" dirty="0">
                    <a:latin typeface="Comfortaa" panose="00000500000000000000" pitchFamily="2" charset="0"/>
                  </a:rPr>
                  <a:t>(k</a:t>
                </a:r>
                <a:r>
                  <a:rPr lang="it-IT" dirty="0" smtClean="0">
                    <a:latin typeface="Comfortaa" panose="00000500000000000000" pitchFamily="2" charset="0"/>
                  </a:rPr>
                  <a:t>).</a:t>
                </a:r>
              </a:p>
              <a:p>
                <a:r>
                  <a:rPr lang="it-IT" dirty="0">
                    <a:latin typeface="Comfortaa" panose="00000500000000000000" pitchFamily="2" charset="0"/>
                  </a:rPr>
                  <a:t>In particolare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genera</a:t>
                </a:r>
                <a:endParaRPr lang="it-IT" dirty="0">
                  <a:solidFill>
                    <a:schemeClr val="dk1"/>
                  </a:solidFill>
                  <a:latin typeface="Comfortaa" panose="00000500000000000000" pitchFamily="2" charset="0"/>
                  <a:ea typeface="Comfortaa"/>
                  <a:cs typeface="Comfortaa"/>
                  <a:sym typeface="Comfortaa"/>
                </a:endParaRPr>
              </a:p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lang="it-IT" sz="1600" dirty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600" dirty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</p:txBody>
          </p:sp>
        </mc:Choice>
        <mc:Fallback xmlns="">
          <p:sp>
            <p:nvSpPr>
              <p:cNvPr id="510" name="Shape 5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25" y="1135101"/>
                <a:ext cx="9420300" cy="939377"/>
              </a:xfrm>
              <a:prstGeom prst="rect">
                <a:avLst/>
              </a:prstGeom>
              <a:blipFill>
                <a:blip r:embed="rId10"/>
                <a:stretch>
                  <a:fillRect l="-194" t="-1299" b="-77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magin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38" y="2154139"/>
            <a:ext cx="3184997" cy="2693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tangolo 2"/>
              <p:cNvSpPr/>
              <p:nvPr/>
            </p:nvSpPr>
            <p:spPr>
              <a:xfrm>
                <a:off x="608763" y="2503192"/>
                <a:ext cx="215777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it-IT" dirty="0" smtClean="0">
                    <a:latin typeface="Comfortaa" panose="00000500000000000000" pitchFamily="2" charset="0"/>
                  </a:rPr>
                  <a:t>Invece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it-IT" dirty="0">
                    <a:latin typeface="Comfortaa" panose="00000500000000000000" pitchFamily="2" charset="0"/>
                  </a:rPr>
                  <a:t>genera</a:t>
                </a:r>
                <a:endParaRPr lang="it-IT" dirty="0">
                  <a:solidFill>
                    <a:schemeClr val="dk1"/>
                  </a:solidFill>
                  <a:latin typeface="Comfortaa" panose="00000500000000000000" pitchFamily="2" charset="0"/>
                  <a:ea typeface="Comfortaa"/>
                  <a:cs typeface="Comfortaa"/>
                  <a:sym typeface="Comfortaa"/>
                </a:endParaRPr>
              </a:p>
            </p:txBody>
          </p:sp>
        </mc:Choice>
        <mc:Fallback xmlns="">
          <p:sp>
            <p:nvSpPr>
              <p:cNvPr id="3" name="Rettango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63" y="2503192"/>
                <a:ext cx="2157770" cy="307777"/>
              </a:xfrm>
              <a:prstGeom prst="rect">
                <a:avLst/>
              </a:prstGeom>
              <a:blipFill>
                <a:blip r:embed="rId12"/>
                <a:stretch>
                  <a:fillRect l="-847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07" y="2890631"/>
            <a:ext cx="3459047" cy="2910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/>
              <p:cNvSpPr txBox="1"/>
              <p:nvPr/>
            </p:nvSpPr>
            <p:spPr>
              <a:xfrm>
                <a:off x="526281" y="3239683"/>
                <a:ext cx="3459047" cy="325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 smtClean="0">
                    <a:latin typeface="Comfortaa" panose="00000500000000000000" pitchFamily="2" charset="0"/>
                  </a:rPr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 esiste (con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=1,2</m:t>
                    </m:r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)</a:t>
                </a:r>
                <a:endParaRPr lang="it-IT" dirty="0">
                  <a:latin typeface="Comfortaa" panose="00000500000000000000" pitchFamily="2" charset="0"/>
                </a:endParaRPr>
              </a:p>
            </p:txBody>
          </p:sp>
        </mc:Choice>
        <mc:Fallback xmlns="">
          <p:sp>
            <p:nvSpPr>
              <p:cNvPr id="5" name="CasellaDiTes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81" y="3239683"/>
                <a:ext cx="3459047" cy="325089"/>
              </a:xfrm>
              <a:prstGeom prst="rect">
                <a:avLst/>
              </a:prstGeom>
              <a:blipFill>
                <a:blip r:embed="rId14"/>
                <a:stretch>
                  <a:fillRect l="-528" t="-1852" b="-129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/>
              <p:cNvSpPr/>
              <p:nvPr/>
            </p:nvSpPr>
            <p:spPr>
              <a:xfrm>
                <a:off x="526279" y="4103297"/>
                <a:ext cx="11351683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t-IT" dirty="0" smtClean="0">
                    <a:latin typeface="Comfortaa" panose="00000500000000000000" pitchFamily="2" charset="0"/>
                  </a:rPr>
                  <a:t>Consideriamo un insieme di pattern di </a:t>
                </a:r>
                <a:r>
                  <a:rPr lang="it-IT" dirty="0" err="1">
                    <a:latin typeface="Comfortaa" panose="00000500000000000000" pitchFamily="2" charset="0"/>
                  </a:rPr>
                  <a:t>tuple</a:t>
                </a:r>
                <a:r>
                  <a:rPr lang="it-IT" dirty="0">
                    <a:latin typeface="Comfortaa" panose="00000500000000000000" pitchFamily="2" charset="0"/>
                  </a:rPr>
                  <a:t> non dominanti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per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it-IT" dirty="0">
                  <a:latin typeface="Comfortaa" panose="00000500000000000000" pitchFamily="2" charset="0"/>
                </a:endParaRPr>
              </a:p>
            </p:txBody>
          </p:sp>
        </mc:Choice>
        <mc:Fallback xmlns="">
          <p:sp>
            <p:nvSpPr>
              <p:cNvPr id="6" name="Rettango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79" y="4103297"/>
                <a:ext cx="11351683" cy="307777"/>
              </a:xfrm>
              <a:prstGeom prst="rect">
                <a:avLst/>
              </a:prstGeom>
              <a:blipFill>
                <a:blip r:embed="rId15"/>
                <a:stretch>
                  <a:fillRect l="-161" t="-3922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tangolo 6"/>
              <p:cNvSpPr/>
              <p:nvPr/>
            </p:nvSpPr>
            <p:spPr>
              <a:xfrm>
                <a:off x="526279" y="3545452"/>
                <a:ext cx="11665721" cy="5578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t-IT" dirty="0" smtClean="0">
                    <a:latin typeface="Comfortaa" panose="00000500000000000000" pitchFamily="2" charset="0"/>
                  </a:rPr>
                  <a:t>A questo è necessario determinare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dirty="0">
                    <a:latin typeface="Comfortaa" panose="00000500000000000000" pitchFamily="2" charset="0"/>
                  </a:rPr>
                  <a:t>per un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dirty="0">
                    <a:latin typeface="Comfortaa" panose="00000500000000000000" pitchFamily="2" charset="0"/>
                  </a:rPr>
                  <a:t>di cui viene fatto il </a:t>
                </a:r>
                <a:r>
                  <a:rPr lang="it-IT" dirty="0" err="1">
                    <a:latin typeface="Comfortaa" panose="00000500000000000000" pitchFamily="2" charset="0"/>
                  </a:rPr>
                  <a:t>dicovery</a:t>
                </a:r>
                <a:r>
                  <a:rPr lang="it-IT" dirty="0">
                    <a:latin typeface="Comfortaa" panose="00000500000000000000" pitchFamily="2" charset="0"/>
                  </a:rPr>
                  <a:t> secondo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 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 per </a:t>
                </a:r>
                <a:r>
                  <a:rPr lang="it-IT" dirty="0">
                    <a:latin typeface="Comfortaa" panose="00000500000000000000" pitchFamily="2" charset="0"/>
                  </a:rPr>
                  <a:t>un dato sotto-pattern di </a:t>
                </a:r>
                <a:r>
                  <a:rPr lang="it-IT" dirty="0" smtClean="0">
                    <a:latin typeface="Comfortaa" panose="00000500000000000000" pitchFamily="2" charset="0"/>
                  </a:rPr>
                  <a:t>distanza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. In </a:t>
                </a:r>
                <a:r>
                  <a:rPr lang="it-IT" dirty="0">
                    <a:latin typeface="Comfortaa" panose="00000500000000000000" pitchFamily="2" charset="0"/>
                  </a:rPr>
                  <a:t>particolare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it-IT" dirty="0">
                    <a:latin typeface="Comfortaa" panose="00000500000000000000" pitchFamily="2" charset="0"/>
                  </a:rPr>
                  <a:t> rappresenta il risultato della proiezione 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 su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it-IT" dirty="0">
                  <a:latin typeface="Comfortaa" panose="00000500000000000000" pitchFamily="2" charset="0"/>
                </a:endParaRPr>
              </a:p>
            </p:txBody>
          </p:sp>
        </mc:Choice>
        <mc:Fallback xmlns="">
          <p:sp>
            <p:nvSpPr>
              <p:cNvPr id="7" name="Rettango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79" y="3545452"/>
                <a:ext cx="11665721" cy="557845"/>
              </a:xfrm>
              <a:prstGeom prst="rect">
                <a:avLst/>
              </a:prstGeom>
              <a:blipFill>
                <a:blip r:embed="rId16"/>
                <a:stretch>
                  <a:fillRect l="-157" t="-2198" b="-769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tangolo 7"/>
              <p:cNvSpPr/>
              <p:nvPr/>
            </p:nvSpPr>
            <p:spPr>
              <a:xfrm>
                <a:off x="526279" y="4440959"/>
                <a:ext cx="6126292" cy="3250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it-IT" dirty="0" smtClean="0">
                    <a:latin typeface="Comfortaa" panose="00000500000000000000" pitchFamily="2" charset="0"/>
                  </a:rPr>
                  <a:t>Se esiste, trova il minimo valore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dirty="0">
                    <a:latin typeface="Comfortaa" panose="00000500000000000000" pitchFamily="2" charset="0"/>
                  </a:rPr>
                  <a:t>del pattern di </a:t>
                </a:r>
                <a:r>
                  <a:rPr lang="it-IT" dirty="0" err="1">
                    <a:latin typeface="Comfortaa" panose="00000500000000000000" pitchFamily="2" charset="0"/>
                  </a:rPr>
                  <a:t>tuple</a:t>
                </a:r>
                <a:r>
                  <a:rPr lang="it-IT" dirty="0">
                    <a:latin typeface="Comfortaa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it-IT" dirty="0">
                    <a:latin typeface="Comfortaa" panose="00000500000000000000" pitchFamily="2" charset="0"/>
                  </a:rPr>
                  <a:t>tale che</a:t>
                </a:r>
              </a:p>
            </p:txBody>
          </p:sp>
        </mc:Choice>
        <mc:Fallback xmlns="">
          <p:sp>
            <p:nvSpPr>
              <p:cNvPr id="8" name="Rettango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79" y="4440959"/>
                <a:ext cx="6126292" cy="325089"/>
              </a:xfrm>
              <a:prstGeom prst="rect">
                <a:avLst/>
              </a:prstGeom>
              <a:blipFill>
                <a:blip r:embed="rId17"/>
                <a:stretch>
                  <a:fillRect l="-299" t="-3774" b="-132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magin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05" y="4772139"/>
            <a:ext cx="3459049" cy="227189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4093554" y="4731844"/>
            <a:ext cx="10166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latin typeface="Comfortaa" panose="00000500000000000000" pitchFamily="2" charset="0"/>
              </a:rPr>
              <a:t>e</a:t>
            </a:r>
            <a:r>
              <a:rPr lang="it-IT" dirty="0" smtClean="0">
                <a:latin typeface="Comfortaa" panose="00000500000000000000" pitchFamily="2" charset="0"/>
              </a:rPr>
              <a:t> genera</a:t>
            </a:r>
            <a:endParaRPr lang="it-IT" dirty="0"/>
          </a:p>
        </p:txBody>
      </p:sp>
      <p:pic>
        <p:nvPicPr>
          <p:cNvPr id="11" name="Immagin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179" y="4826296"/>
            <a:ext cx="1062182" cy="1529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tangolo 11"/>
              <p:cNvSpPr/>
              <p:nvPr/>
            </p:nvSpPr>
            <p:spPr>
              <a:xfrm>
                <a:off x="526279" y="5060239"/>
                <a:ext cx="7647903" cy="5405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t-IT" dirty="0" smtClean="0">
                    <a:latin typeface="Comfortaa" panose="00000500000000000000" pitchFamily="2" charset="0"/>
                  </a:rPr>
                  <a:t>In altre parole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dirty="0">
                    <a:latin typeface="Comfortaa" panose="00000500000000000000" pitchFamily="2" charset="0"/>
                  </a:rPr>
                  <a:t>è il minimo valore fra tutti quelli </a:t>
                </a:r>
                <a:r>
                  <a:rPr lang="it-IT" dirty="0" smtClean="0">
                    <a:latin typeface="Comfortaa" panose="00000500000000000000" pitchFamily="2" charset="0"/>
                  </a:rPr>
                  <a:t>dominati </a:t>
                </a:r>
                <a:r>
                  <a:rPr lang="it-IT" dirty="0">
                    <a:latin typeface="Comfortaa" panose="00000500000000000000" pitchFamily="2" charset="0"/>
                  </a:rPr>
                  <a:t>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b>
                    </m:sSub>
                  </m:oMath>
                </a14:m>
                <a:endParaRPr lang="it-IT" dirty="0"/>
              </a:p>
              <a:p>
                <a:r>
                  <a:rPr lang="it-IT" dirty="0" smtClean="0">
                    <a:latin typeface="Comfortaa" panose="00000500000000000000" pitchFamily="2" charset="0"/>
                  </a:rPr>
                  <a:t> </a:t>
                </a:r>
                <a:endParaRPr lang="it-IT" dirty="0"/>
              </a:p>
            </p:txBody>
          </p:sp>
        </mc:Choice>
        <mc:Fallback xmlns="">
          <p:sp>
            <p:nvSpPr>
              <p:cNvPr id="12" name="Rettango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79" y="5060239"/>
                <a:ext cx="7647903" cy="540533"/>
              </a:xfrm>
              <a:prstGeom prst="rect">
                <a:avLst/>
              </a:prstGeom>
              <a:blipFill>
                <a:blip r:embed="rId20"/>
                <a:stretch>
                  <a:fillRect l="-239" t="-22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1556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Shape 50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-42093" y="5399413"/>
            <a:ext cx="1944783" cy="1458587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Shape 508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7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9" name="Shape 509"/>
              <p:cNvSpPr txBox="1"/>
              <p:nvPr/>
            </p:nvSpPr>
            <p:spPr>
              <a:xfrm>
                <a:off x="526281" y="427091"/>
                <a:ext cx="942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r>
                  <a:rPr lang="it-IT" sz="4000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sz="4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sz="4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sz="40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=2</m:t>
                    </m:r>
                  </m:oMath>
                </a14:m>
                <a:r>
                  <a:rPr lang="it-IT" sz="4000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: Esempio</a:t>
                </a:r>
                <a:endParaRPr lang="it-IT" sz="4000" dirty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</p:txBody>
          </p:sp>
        </mc:Choice>
        <mc:Fallback xmlns="">
          <p:sp>
            <p:nvSpPr>
              <p:cNvPr id="509" name="Shape 5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81" y="427091"/>
                <a:ext cx="9420300" cy="708000"/>
              </a:xfrm>
              <a:prstGeom prst="rect">
                <a:avLst/>
              </a:prstGeom>
              <a:blipFill>
                <a:blip r:embed="rId8"/>
                <a:stretch>
                  <a:fillRect l="-2264" t="-15517" b="-362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Shape 107"/>
          <p:cNvGraphicFramePr/>
          <p:nvPr>
            <p:extLst>
              <p:ext uri="{D42A27DB-BD31-4B8C-83A1-F6EECF244321}">
                <p14:modId xmlns:p14="http://schemas.microsoft.com/office/powerpoint/2010/main" val="1837614601"/>
              </p:ext>
            </p:extLst>
          </p:nvPr>
        </p:nvGraphicFramePr>
        <p:xfrm>
          <a:off x="355026" y="1266600"/>
          <a:ext cx="4657331" cy="396446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65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7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31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05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53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40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766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1" i="0" u="none" strike="noStrike" cap="non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C</a:t>
                      </a:r>
                    </a:p>
                  </a:txBody>
                  <a:tcPr marL="6824" marR="6824" marT="6824" marB="0" anchor="ctr"/>
                </a:tc>
                <a:tc>
                  <a:txBody>
                    <a:bodyPr/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ndara"/>
                        <a:buNone/>
                      </a:pPr>
                      <a:r>
                        <a:rPr lang="it-IT" sz="1000" b="1" i="0" u="none" strike="noStrike" cap="none" dirty="0" err="1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ClusterID</a:t>
                      </a:r>
                      <a:endParaRPr lang="it-IT" sz="1000" b="1" i="0" u="none" strike="noStrike" cap="none" dirty="0">
                        <a:solidFill>
                          <a:srgbClr val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6824" marR="6824" marT="6824" marB="0" anchor="ctr"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endParaRPr sz="1000" b="1" i="0" u="none" strike="noStrike" cap="none" dirty="0">
                        <a:solidFill>
                          <a:srgbClr val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1" i="0" u="none" strike="noStrike" cap="non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IDCheck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1" i="0" u="none" strike="noStrike" cap="non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Patient</a:t>
                      </a:r>
                    </a:p>
                  </a:txBody>
                  <a:tcPr marL="6824" marR="6824" marT="682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1" i="0" u="none" strike="noStrike" cap="non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PrescriptionDate</a:t>
                      </a:r>
                    </a:p>
                  </a:txBody>
                  <a:tcPr marL="6824" marR="6824" marT="682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1" i="0" u="none" strike="noStrike" cap="non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ReleaseDate</a:t>
                      </a:r>
                    </a:p>
                  </a:txBody>
                  <a:tcPr marL="6824" marR="6824" marT="6824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492"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C2</a:t>
                      </a:r>
                    </a:p>
                  </a:txBody>
                  <a:tcPr marL="6824" marR="6824" marT="6824" marB="0" anchor="ctr">
                    <a:solidFill>
                      <a:schemeClr val="lt1">
                        <a:alpha val="2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6824" marR="6824" marT="6824" marB="0" anchor="ctr"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</a:p>
                  </a:txBody>
                  <a:tcPr marL="6824" marR="6824" marT="6824" marB="0" anchor="ctr"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6824" marR="6824" marT="6824" marB="0" anchor="ctr"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6824" marR="6824" marT="6824" marB="0" anchor="ctr">
                    <a:solidFill>
                      <a:schemeClr val="l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6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6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66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66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C3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6824" marR="6824" marT="6824" marB="0" anchor="ctr"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66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665"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C5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6824" marR="6824" marT="6824" marB="0" anchor="ctr"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66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766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766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766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C6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</a:p>
                  </a:txBody>
                  <a:tcPr marL="6824" marR="6824" marT="6824" marB="0" anchor="ctr"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766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766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C7</a:t>
                      </a:r>
                    </a:p>
                  </a:txBody>
                  <a:tcPr marL="6824" marR="6824" marT="6824" marB="0" anchor="ctr">
                    <a:solidFill>
                      <a:schemeClr val="lt1">
                        <a:alpha val="2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</a:txBody>
                  <a:tcPr marL="6824" marR="6824" marT="6824" marB="0" anchor="ctr"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</a:p>
                  </a:txBody>
                  <a:tcPr marL="6824" marR="6824" marT="6824" marB="0" anchor="ctr"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6824" marR="6824" marT="6824" marB="0" anchor="ctr"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6824" marR="6824" marT="6824" marB="0" anchor="ctr">
                    <a:solidFill>
                      <a:schemeClr val="l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766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6824" marR="6824" marT="6824" marB="0" anchor="ctr"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6824" marR="6824" marT="6824" marB="0" anchor="ctr"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6824" marR="6824" marT="6824" marB="0" anchor="ctr">
                    <a:solidFill>
                      <a:schemeClr val="l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766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C8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</a:p>
                  </a:txBody>
                  <a:tcPr marL="6824" marR="6824" marT="6824" marB="0" anchor="ctr"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18" name="Shape 248"/>
          <p:cNvGraphicFramePr/>
          <p:nvPr>
            <p:extLst>
              <p:ext uri="{D42A27DB-BD31-4B8C-83A1-F6EECF244321}">
                <p14:modId xmlns:p14="http://schemas.microsoft.com/office/powerpoint/2010/main" val="2417320817"/>
              </p:ext>
            </p:extLst>
          </p:nvPr>
        </p:nvGraphicFramePr>
        <p:xfrm>
          <a:off x="5436164" y="1266600"/>
          <a:ext cx="6500875" cy="17285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0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0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7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0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5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1" i="0" u="none" strike="noStrike" cap="none">
                          <a:solidFill>
                            <a:sysClr val="windowText" lastClr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ndara"/>
                        <a:buNone/>
                      </a:pPr>
                      <a:r>
                        <a:rPr lang="it-IT" sz="1400" b="1" i="0" u="none" strike="noStrike" cap="none" dirty="0" err="1">
                          <a:solidFill>
                            <a:sysClr val="windowText" lastClr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ClusterID</a:t>
                      </a:r>
                      <a:endParaRPr lang="it-IT" sz="1400" b="1" i="0" u="none" strike="noStrike" cap="none" dirty="0">
                        <a:solidFill>
                          <a:sysClr val="windowText" lastClr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endParaRPr sz="1400" b="1" i="0" u="none" strike="noStrike" cap="none">
                        <a:solidFill>
                          <a:sysClr val="windowText" lastClr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1" i="0" u="none" strike="noStrike" cap="none" dirty="0" err="1">
                          <a:solidFill>
                            <a:sysClr val="windowText" lastClr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IDCheck</a:t>
                      </a:r>
                      <a:endParaRPr lang="it-IT" sz="1400" b="1" i="0" u="none" strike="noStrike" cap="none" dirty="0">
                        <a:solidFill>
                          <a:sysClr val="windowText" lastClr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1" i="0" u="none" strike="noStrike" cap="none">
                          <a:solidFill>
                            <a:sysClr val="windowText" lastClr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Patient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1" i="0" u="none" strike="noStrike" cap="none">
                          <a:solidFill>
                            <a:sysClr val="windowText" lastClr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PrescriptionDate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1" i="0" u="none" strike="noStrike" cap="none">
                          <a:solidFill>
                            <a:sysClr val="windowText" lastClr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ReleaseDate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700"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ysClr val="windowText" lastClr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 dirty="0">
                          <a:solidFill>
                            <a:sysClr val="windowText" lastClr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ysClr val="windowText" lastClr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 dirty="0">
                          <a:solidFill>
                            <a:sysClr val="windowText" lastClr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ysClr val="windowText" lastClr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ysClr val="windowText" lastClr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ysClr val="windowText" lastClr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70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ysClr val="windowText" lastClr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 dirty="0">
                          <a:solidFill>
                            <a:sysClr val="windowText" lastClr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ysClr val="windowText" lastClr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ysClr val="windowText" lastClr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ysClr val="windowText" lastClr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70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ysClr val="windowText" lastClr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ysClr val="windowText" lastClr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ysClr val="windowText" lastClr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 dirty="0">
                          <a:solidFill>
                            <a:sysClr val="windowText" lastClr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ysClr val="windowText" lastClr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70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ysClr val="windowText" lastClr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 dirty="0">
                          <a:solidFill>
                            <a:sysClr val="windowText" lastClr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ysClr val="windowText" lastClr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 dirty="0">
                          <a:solidFill>
                            <a:sysClr val="windowText" lastClr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 dirty="0">
                          <a:solidFill>
                            <a:sysClr val="windowText" lastClr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9" name="Immagine 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495" y="3307159"/>
            <a:ext cx="3184997" cy="269391"/>
          </a:xfrm>
          <a:prstGeom prst="rect">
            <a:avLst/>
          </a:prstGeom>
        </p:spPr>
      </p:pic>
      <p:pic>
        <p:nvPicPr>
          <p:cNvPr id="20" name="Immagine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164" y="3705448"/>
            <a:ext cx="3459047" cy="291048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495" y="4652500"/>
            <a:ext cx="6060723" cy="2481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tangolo 13"/>
              <p:cNvSpPr/>
              <p:nvPr/>
            </p:nvSpPr>
            <p:spPr>
              <a:xfrm>
                <a:off x="5436164" y="4164217"/>
                <a:ext cx="520501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IDCheck,PrescriptionDate;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ExecutionDate;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it-IT" dirty="0">
                    <a:latin typeface="Comfortaa" panose="00000500000000000000" pitchFamily="2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" name="Rettango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164" y="4164217"/>
                <a:ext cx="5205015" cy="307777"/>
              </a:xfrm>
              <a:prstGeom prst="rect">
                <a:avLst/>
              </a:prstGeom>
              <a:blipFill>
                <a:blip r:embed="rId12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tangolo 1"/>
          <p:cNvSpPr/>
          <p:nvPr/>
        </p:nvSpPr>
        <p:spPr>
          <a:xfrm>
            <a:off x="7518400" y="1597891"/>
            <a:ext cx="1034473" cy="360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/>
          <p:cNvSpPr/>
          <p:nvPr/>
        </p:nvSpPr>
        <p:spPr>
          <a:xfrm>
            <a:off x="9559636" y="2634882"/>
            <a:ext cx="1366982" cy="360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/>
          <p:cNvSpPr/>
          <p:nvPr/>
        </p:nvSpPr>
        <p:spPr>
          <a:xfrm>
            <a:off x="9559636" y="1635181"/>
            <a:ext cx="1366982" cy="31556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0441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" name="Shape 49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Shape 492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12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Shape 509"/>
              <p:cNvSpPr txBox="1"/>
              <p:nvPr/>
            </p:nvSpPr>
            <p:spPr>
              <a:xfrm>
                <a:off x="526281" y="427091"/>
                <a:ext cx="942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r>
                  <a:rPr lang="it-IT" sz="4000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sz="4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sz="4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sz="40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</m:t>
                    </m:r>
                    <m:r>
                      <a:rPr lang="it-IT" sz="40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𝑛</m:t>
                    </m:r>
                  </m:oMath>
                </a14:m>
                <a:endParaRPr lang="it-IT" sz="4000" i="1" dirty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</p:txBody>
          </p:sp>
        </mc:Choice>
        <mc:Fallback>
          <p:sp>
            <p:nvSpPr>
              <p:cNvPr id="6" name="Shape 5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81" y="427091"/>
                <a:ext cx="9420300" cy="708000"/>
              </a:xfrm>
              <a:prstGeom prst="rect">
                <a:avLst/>
              </a:prstGeom>
              <a:blipFill>
                <a:blip r:embed="rId13"/>
                <a:stretch>
                  <a:fillRect l="-2264" t="-15517" b="-362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Shape 510"/>
              <p:cNvSpPr txBox="1"/>
              <p:nvPr/>
            </p:nvSpPr>
            <p:spPr>
              <a:xfrm>
                <a:off x="608763" y="1135091"/>
                <a:ext cx="9420300" cy="14819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r>
                  <a:rPr lang="it-IT" dirty="0" smtClean="0">
                    <a:latin typeface="Comfortaa" panose="00000500000000000000" pitchFamily="2" charset="0"/>
                  </a:rPr>
                  <a:t>Dato un </a:t>
                </a:r>
                <a:r>
                  <a:rPr lang="it-IT" dirty="0" err="1" smtClean="0">
                    <a:latin typeface="Comfortaa" panose="00000500000000000000" pitchFamily="2" charset="0"/>
                  </a:rPr>
                  <a:t>clusterID</a:t>
                </a:r>
                <a:r>
                  <a:rPr lang="it-IT" dirty="0" smtClean="0">
                    <a:latin typeface="Comfortaa" panose="00000500000000000000" pitchFamily="2" charset="0"/>
                  </a:rPr>
                  <a:t>  k&gt;0 </a:t>
                </a:r>
                <a:r>
                  <a:rPr lang="it-IT" dirty="0">
                    <a:latin typeface="Comfortaa" panose="00000500000000000000" pitchFamily="2" charset="0"/>
                  </a:rPr>
                  <a:t>dell'attributo </a:t>
                </a:r>
                <a:r>
                  <a:rPr lang="it-IT" dirty="0" smtClean="0">
                    <a:latin typeface="Comfortaa" panose="00000500000000000000" pitchFamily="2" charset="0"/>
                  </a:rPr>
                  <a:t>A, </a:t>
                </a:r>
                <a:r>
                  <a:rPr lang="it-IT" dirty="0">
                    <a:latin typeface="Comfortaa" panose="00000500000000000000" pitchFamily="2" charset="0"/>
                  </a:rPr>
                  <a:t>se esistono trova le </a:t>
                </a:r>
                <a:r>
                  <a:rPr lang="it-IT" dirty="0" err="1">
                    <a:latin typeface="Comfortaa" panose="00000500000000000000" pitchFamily="2" charset="0"/>
                  </a:rPr>
                  <a:t>tuple</a:t>
                </a:r>
                <a:r>
                  <a:rPr lang="it-IT" dirty="0">
                    <a:latin typeface="Comfortaa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non </a:t>
                </a:r>
                <a:r>
                  <a:rPr lang="it-IT" dirty="0">
                    <a:latin typeface="Comfortaa" panose="00000500000000000000" pitchFamily="2" charset="0"/>
                  </a:rPr>
                  <a:t>dominanti rispetto all'insieme di </a:t>
                </a:r>
                <a:r>
                  <a:rPr lang="it-IT" dirty="0" err="1">
                    <a:latin typeface="Comfortaa" panose="00000500000000000000" pitchFamily="2" charset="0"/>
                  </a:rPr>
                  <a:t>tuple</a:t>
                </a:r>
                <a:r>
                  <a:rPr lang="it-IT" dirty="0">
                    <a:latin typeface="Comfortaa" panose="00000500000000000000" pitchFamily="2" charset="0"/>
                  </a:rPr>
                  <a:t> </a:t>
                </a:r>
                <a:r>
                  <a:rPr lang="it-IT" b="1" dirty="0" smtClean="0">
                    <a:latin typeface="Comfortaa" panose="00000500000000000000" pitchFamily="2" charset="0"/>
                  </a:rPr>
                  <a:t>S=</a:t>
                </a:r>
                <a:r>
                  <a:rPr lang="it-IT" b="1" dirty="0" err="1" smtClean="0">
                    <a:latin typeface="Comfortaa" panose="00000500000000000000" pitchFamily="2" charset="0"/>
                  </a:rPr>
                  <a:t>nonDominating</a:t>
                </a:r>
                <a:r>
                  <a:rPr lang="it-IT" b="1" dirty="0" smtClean="0">
                    <a:latin typeface="Comfortaa" panose="00000500000000000000" pitchFamily="2" charset="0"/>
                  </a:rPr>
                  <a:t>(k </a:t>
                </a:r>
                <a:r>
                  <a:rPr lang="it-IT" b="1" dirty="0">
                    <a:latin typeface="Comfortaa" panose="00000500000000000000" pitchFamily="2" charset="0"/>
                  </a:rPr>
                  <a:t>and </a:t>
                </a:r>
                <a:r>
                  <a:rPr lang="it-IT" b="1" dirty="0" err="1" smtClean="0">
                    <a:latin typeface="Comfortaa" panose="00000500000000000000" pitchFamily="2" charset="0"/>
                  </a:rPr>
                  <a:t>prev</a:t>
                </a:r>
                <a:r>
                  <a:rPr lang="it-IT" b="1" dirty="0" smtClean="0">
                    <a:latin typeface="Comfortaa" panose="00000500000000000000" pitchFamily="2" charset="0"/>
                  </a:rPr>
                  <a:t>(k))</a:t>
                </a:r>
                <a:r>
                  <a:rPr lang="it-IT" dirty="0" smtClean="0">
                    <a:latin typeface="Comfortaa" panose="00000500000000000000" pitchFamily="2" charset="0"/>
                  </a:rPr>
                  <a:t>,</a:t>
                </a:r>
                <a:r>
                  <a:rPr lang="it-IT" b="1" dirty="0" smtClean="0">
                    <a:latin typeface="Comfortaa" panose="00000500000000000000" pitchFamily="2" charset="0"/>
                  </a:rPr>
                  <a:t> </a:t>
                </a:r>
                <a:r>
                  <a:rPr lang="it-IT" dirty="0" smtClean="0">
                    <a:latin typeface="Comfortaa" panose="00000500000000000000" pitchFamily="2" charset="0"/>
                  </a:rPr>
                  <a:t>quindi</a:t>
                </a:r>
              </a:p>
              <a:p>
                <a:endParaRPr lang="it-IT" dirty="0" smtClean="0">
                  <a:latin typeface="Comfortaa" panose="00000500000000000000" pitchFamily="2" charset="0"/>
                </a:endParaRPr>
              </a:p>
              <a:p>
                <a:r>
                  <a:rPr lang="it-IT" dirty="0" smtClean="0">
                    <a:latin typeface="Comfortaa" panose="00000500000000000000" pitchFamily="2" charset="0"/>
                  </a:rPr>
                  <a:t>rappresenta </a:t>
                </a:r>
                <a:r>
                  <a:rPr lang="it-IT" dirty="0">
                    <a:latin typeface="Comfortaa" panose="00000500000000000000" pitchFamily="2" charset="0"/>
                  </a:rPr>
                  <a:t>una delle migliori soglie per il cluster </a:t>
                </a:r>
                <a:r>
                  <a:rPr lang="it-IT" b="1" dirty="0" err="1" smtClean="0">
                    <a:latin typeface="Comfortaa" panose="00000500000000000000" pitchFamily="2" charset="0"/>
                  </a:rPr>
                  <a:t>next</a:t>
                </a:r>
                <a:r>
                  <a:rPr lang="it-IT" b="1" dirty="0" smtClean="0">
                    <a:latin typeface="Comfortaa" panose="00000500000000000000" pitchFamily="2" charset="0"/>
                  </a:rPr>
                  <a:t>(k)</a:t>
                </a:r>
                <a:r>
                  <a:rPr lang="it-IT" dirty="0" smtClean="0">
                    <a:latin typeface="Comfortaa" panose="00000500000000000000" pitchFamily="2" charset="0"/>
                  </a:rPr>
                  <a:t> </a:t>
                </a:r>
                <a:r>
                  <a:rPr lang="it-IT" dirty="0">
                    <a:latin typeface="Comfortaa" panose="00000500000000000000" pitchFamily="2" charset="0"/>
                  </a:rPr>
                  <a:t>per </a:t>
                </a:r>
                <a:r>
                  <a:rPr lang="it-IT" dirty="0" smtClean="0">
                    <a:latin typeface="Comfortaa" panose="00000500000000000000" pitchFamily="2" charset="0"/>
                  </a:rPr>
                  <a:t>ogni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=1, …,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it-IT" dirty="0">
                  <a:latin typeface="Comfortaa" panose="00000500000000000000" pitchFamily="2" charset="0"/>
                </a:endParaRPr>
              </a:p>
              <a:p>
                <a:r>
                  <a:rPr lang="it-IT" dirty="0" smtClean="0">
                    <a:latin typeface="Comfortaa" panose="00000500000000000000" pitchFamily="2" charset="0"/>
                  </a:rPr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 </a:t>
                </a:r>
                <a:r>
                  <a:rPr lang="it-IT" dirty="0">
                    <a:latin typeface="Comfortaa" panose="00000500000000000000" pitchFamily="2" charset="0"/>
                  </a:rPr>
                  <a:t>genera</a:t>
                </a:r>
                <a:endParaRPr lang="it-IT" sz="1600" dirty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600" dirty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</p:txBody>
          </p:sp>
        </mc:Choice>
        <mc:Fallback>
          <p:sp>
            <p:nvSpPr>
              <p:cNvPr id="7" name="Shape 5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63" y="1135091"/>
                <a:ext cx="9420300" cy="1481957"/>
              </a:xfrm>
              <a:prstGeom prst="rect">
                <a:avLst/>
              </a:prstGeom>
              <a:blipFill>
                <a:blip r:embed="rId14"/>
                <a:stretch>
                  <a:fillRect l="-194" t="-82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35" y="2368559"/>
            <a:ext cx="7130474" cy="27630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ttangolo 8"/>
              <p:cNvSpPr/>
              <p:nvPr/>
            </p:nvSpPr>
            <p:spPr>
              <a:xfrm>
                <a:off x="608762" y="2707227"/>
                <a:ext cx="11481637" cy="5578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t-IT" dirty="0" smtClean="0">
                    <a:latin typeface="Comfortaa" panose="00000500000000000000" pitchFamily="2" charset="0"/>
                  </a:rPr>
                  <a:t>il tutto è possibile come nel caso precedente se tutti gli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esistono. Questo </a:t>
                </a:r>
                <a:r>
                  <a:rPr lang="it-IT" dirty="0">
                    <a:latin typeface="Comfortaa" panose="00000500000000000000" pitchFamily="2" charset="0"/>
                  </a:rPr>
                  <a:t>caso è molto particolare poiché per determinare gli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…,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dobbiamo </a:t>
                </a:r>
                <a:r>
                  <a:rPr lang="it-IT" dirty="0">
                    <a:latin typeface="Comfortaa" panose="00000500000000000000" pitchFamily="2" charset="0"/>
                  </a:rPr>
                  <a:t>distinguere due sotto casi:</a:t>
                </a:r>
              </a:p>
            </p:txBody>
          </p:sp>
        </mc:Choice>
        <mc:Fallback>
          <p:sp>
            <p:nvSpPr>
              <p:cNvPr id="9" name="Rettango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62" y="2707227"/>
                <a:ext cx="11481637" cy="557845"/>
              </a:xfrm>
              <a:prstGeom prst="rect">
                <a:avLst/>
              </a:prstGeom>
              <a:blipFill>
                <a:blip r:embed="rId16"/>
                <a:stretch>
                  <a:fillRect l="-159" t="-2174" b="-760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tangolo 9"/>
          <p:cNvSpPr/>
          <p:nvPr/>
        </p:nvSpPr>
        <p:spPr>
          <a:xfrm>
            <a:off x="611140" y="3238661"/>
            <a:ext cx="11063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smtClean="0">
                <a:latin typeface="Comfortaa" panose="00000500000000000000" pitchFamily="2" charset="0"/>
              </a:rPr>
              <a:t>Caso 1:</a:t>
            </a:r>
            <a:r>
              <a:rPr lang="it-IT" dirty="0" smtClean="0">
                <a:latin typeface="Comfortaa" panose="00000500000000000000" pitchFamily="2" charset="0"/>
              </a:rPr>
              <a:t> </a:t>
            </a:r>
            <a:r>
              <a:rPr lang="it-IT" dirty="0">
                <a:latin typeface="Comfortaa" panose="00000500000000000000" pitchFamily="2" charset="0"/>
              </a:rPr>
              <a:t>Se</a:t>
            </a:r>
            <a:endParaRPr lang="it-IT" b="1" dirty="0"/>
          </a:p>
        </p:txBody>
      </p:sp>
      <p:pic>
        <p:nvPicPr>
          <p:cNvPr id="11" name="Immagin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952" y="3317675"/>
            <a:ext cx="2245333" cy="176000"/>
          </a:xfrm>
          <a:prstGeom prst="rect">
            <a:avLst/>
          </a:prstGeom>
        </p:spPr>
      </p:pic>
      <p:sp>
        <p:nvSpPr>
          <p:cNvPr id="12" name="Rettangolo 11"/>
          <p:cNvSpPr/>
          <p:nvPr/>
        </p:nvSpPr>
        <p:spPr>
          <a:xfrm>
            <a:off x="3960113" y="3260471"/>
            <a:ext cx="73533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Comfortaa" panose="00000500000000000000" pitchFamily="2" charset="0"/>
              </a:rPr>
              <a:t>è un pattern </a:t>
            </a:r>
            <a:r>
              <a:rPr lang="it-IT" dirty="0" smtClean="0">
                <a:latin typeface="Comfortaa" panose="00000500000000000000" pitchFamily="2" charset="0"/>
              </a:rPr>
              <a:t>dominante. Consideriamo </a:t>
            </a:r>
            <a:r>
              <a:rPr lang="it-IT" dirty="0">
                <a:latin typeface="Comfortaa" panose="00000500000000000000" pitchFamily="2" charset="0"/>
              </a:rPr>
              <a:t>tutti i pattern di </a:t>
            </a:r>
            <a:r>
              <a:rPr lang="it-IT" dirty="0" err="1">
                <a:latin typeface="Comfortaa" panose="00000500000000000000" pitchFamily="2" charset="0"/>
              </a:rPr>
              <a:t>tuple</a:t>
            </a:r>
            <a:r>
              <a:rPr lang="it-IT" dirty="0">
                <a:latin typeface="Comfortaa" panose="00000500000000000000" pitchFamily="2" charset="0"/>
              </a:rPr>
              <a:t> non dominanti 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ttangolo 12"/>
              <p:cNvSpPr/>
              <p:nvPr/>
            </p:nvSpPr>
            <p:spPr>
              <a:xfrm>
                <a:off x="609001" y="3514724"/>
                <a:ext cx="10530054" cy="3250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 per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=1, …,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Se esiste trova il minimo valore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 del pattern di </a:t>
                </a:r>
                <a:r>
                  <a:rPr lang="it-IT" dirty="0" err="1" smtClean="0">
                    <a:latin typeface="Comfortaa" panose="00000500000000000000" pitchFamily="2" charset="0"/>
                  </a:rPr>
                  <a:t>tuple</a:t>
                </a:r>
                <a:r>
                  <a:rPr lang="it-IT" dirty="0" smtClean="0">
                    <a:latin typeface="Comfortaa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 tale che</a:t>
                </a:r>
                <a:endParaRPr lang="it-IT" dirty="0">
                  <a:latin typeface="Comfortaa" panose="00000500000000000000" pitchFamily="2" charset="0"/>
                </a:endParaRPr>
              </a:p>
            </p:txBody>
          </p:sp>
        </mc:Choice>
        <mc:Fallback>
          <p:sp>
            <p:nvSpPr>
              <p:cNvPr id="13" name="Rettango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01" y="3514724"/>
                <a:ext cx="10530054" cy="325089"/>
              </a:xfrm>
              <a:prstGeom prst="rect">
                <a:avLst/>
              </a:prstGeom>
              <a:blipFill>
                <a:blip r:embed="rId18"/>
                <a:stretch>
                  <a:fillRect t="-3774" b="-132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magin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35" y="3915218"/>
            <a:ext cx="773953" cy="188038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35" y="4172316"/>
            <a:ext cx="2392220" cy="217715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35" y="4475014"/>
            <a:ext cx="3648365" cy="222791"/>
          </a:xfrm>
          <a:prstGeom prst="rect">
            <a:avLst/>
          </a:prstGeom>
        </p:spPr>
      </p:pic>
      <p:pic>
        <p:nvPicPr>
          <p:cNvPr id="17" name="Immagine 1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01" y="4788543"/>
            <a:ext cx="4000183" cy="223654"/>
          </a:xfrm>
          <a:prstGeom prst="rect">
            <a:avLst/>
          </a:prstGeom>
        </p:spPr>
      </p:pic>
      <p:sp>
        <p:nvSpPr>
          <p:cNvPr id="18" name="Rettangolo 17"/>
          <p:cNvSpPr/>
          <p:nvPr/>
        </p:nvSpPr>
        <p:spPr>
          <a:xfrm>
            <a:off x="565435" y="5071753"/>
            <a:ext cx="10839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>
                <a:latin typeface="Comfortaa" panose="00000500000000000000" pitchFamily="2" charset="0"/>
              </a:rPr>
              <a:t>E genera </a:t>
            </a:r>
            <a:endParaRPr lang="it-IT" dirty="0"/>
          </a:p>
        </p:txBody>
      </p:sp>
      <p:pic>
        <p:nvPicPr>
          <p:cNvPr id="21" name="Immagine 2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35" y="1635082"/>
            <a:ext cx="3000355" cy="208009"/>
          </a:xfrm>
          <a:prstGeom prst="rect">
            <a:avLst/>
          </a:prstGeom>
        </p:spPr>
      </p:pic>
      <p:pic>
        <p:nvPicPr>
          <p:cNvPr id="22" name="Immagine 2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851" y="5166413"/>
            <a:ext cx="1062182" cy="15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289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Shape 112"/>
          <p:cNvSpPr txBox="1"/>
          <p:nvPr/>
        </p:nvSpPr>
        <p:spPr>
          <a:xfrm>
            <a:off x="526281" y="470866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Indice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526275" y="1369900"/>
            <a:ext cx="8615400" cy="328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AutoNum type="arabicPeriod"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Descrizione del problema</a:t>
            </a: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AutoNum type="alphaLcPeriod"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Progettazione base di dati</a:t>
            </a: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AutoNum type="alphaLcPeriod"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Data cleaning</a:t>
            </a: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AutoNum type="alphaLcPeriod"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Il problema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Comfortaa"/>
              <a:buAutoNum type="arabicPeriod"/>
            </a:pPr>
            <a:r>
              <a:rPr lang="it-IT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Nozioni preliminari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Comfortaa"/>
              <a:buAutoNum type="arabicPeriod"/>
            </a:pPr>
            <a:r>
              <a:rPr lang="it-IT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Tecnologie utilizzate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Comfortaa"/>
              <a:buAutoNum type="arabicPeriod"/>
            </a:pPr>
            <a:r>
              <a:rPr lang="it-IT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Matrice delle distanze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buClr>
                <a:srgbClr val="999999"/>
              </a:buClr>
              <a:buSzPts val="1400"/>
              <a:buFont typeface="Comfortaa"/>
              <a:buAutoNum type="arabicPeriod"/>
            </a:pPr>
            <a:r>
              <a:rPr lang="it-IT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Feasibility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" name="Shape 49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Shape 492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12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Shape 510"/>
              <p:cNvSpPr txBox="1"/>
              <p:nvPr/>
            </p:nvSpPr>
            <p:spPr>
              <a:xfrm>
                <a:off x="608763" y="1135091"/>
                <a:ext cx="9420300" cy="14819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r>
                  <a:rPr lang="it-IT" dirty="0" smtClean="0">
                    <a:latin typeface="Comfortaa" panose="00000500000000000000" pitchFamily="2" charset="0"/>
                  </a:rPr>
                  <a:t>Dato un </a:t>
                </a:r>
                <a:r>
                  <a:rPr lang="it-IT" dirty="0" err="1" smtClean="0">
                    <a:latin typeface="Comfortaa" panose="00000500000000000000" pitchFamily="2" charset="0"/>
                  </a:rPr>
                  <a:t>clusterID</a:t>
                </a:r>
                <a:r>
                  <a:rPr lang="it-IT" dirty="0" smtClean="0">
                    <a:latin typeface="Comfortaa" panose="00000500000000000000" pitchFamily="2" charset="0"/>
                  </a:rPr>
                  <a:t>  k&gt;0 </a:t>
                </a:r>
                <a:r>
                  <a:rPr lang="it-IT" dirty="0">
                    <a:latin typeface="Comfortaa" panose="00000500000000000000" pitchFamily="2" charset="0"/>
                  </a:rPr>
                  <a:t>dell'attributo </a:t>
                </a:r>
                <a:r>
                  <a:rPr lang="it-IT" dirty="0" smtClean="0">
                    <a:latin typeface="Comfortaa" panose="00000500000000000000" pitchFamily="2" charset="0"/>
                  </a:rPr>
                  <a:t>A, </a:t>
                </a:r>
                <a:r>
                  <a:rPr lang="it-IT" dirty="0">
                    <a:latin typeface="Comfortaa" panose="00000500000000000000" pitchFamily="2" charset="0"/>
                  </a:rPr>
                  <a:t>se esistono trova le </a:t>
                </a:r>
                <a:r>
                  <a:rPr lang="it-IT" dirty="0" err="1">
                    <a:latin typeface="Comfortaa" panose="00000500000000000000" pitchFamily="2" charset="0"/>
                  </a:rPr>
                  <a:t>tuple</a:t>
                </a:r>
                <a:r>
                  <a:rPr lang="it-IT" dirty="0">
                    <a:latin typeface="Comfortaa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non </a:t>
                </a:r>
                <a:r>
                  <a:rPr lang="it-IT" dirty="0">
                    <a:latin typeface="Comfortaa" panose="00000500000000000000" pitchFamily="2" charset="0"/>
                  </a:rPr>
                  <a:t>dominanti rispetto all'insieme di </a:t>
                </a:r>
                <a:r>
                  <a:rPr lang="it-IT" dirty="0" err="1">
                    <a:latin typeface="Comfortaa" panose="00000500000000000000" pitchFamily="2" charset="0"/>
                  </a:rPr>
                  <a:t>tuple</a:t>
                </a:r>
                <a:r>
                  <a:rPr lang="it-IT" dirty="0">
                    <a:latin typeface="Comfortaa" panose="00000500000000000000" pitchFamily="2" charset="0"/>
                  </a:rPr>
                  <a:t> </a:t>
                </a:r>
                <a:r>
                  <a:rPr lang="it-IT" b="1" dirty="0" smtClean="0">
                    <a:latin typeface="Comfortaa" panose="00000500000000000000" pitchFamily="2" charset="0"/>
                  </a:rPr>
                  <a:t>S=</a:t>
                </a:r>
                <a:r>
                  <a:rPr lang="it-IT" b="1" dirty="0" err="1" smtClean="0">
                    <a:latin typeface="Comfortaa" panose="00000500000000000000" pitchFamily="2" charset="0"/>
                  </a:rPr>
                  <a:t>nonDominating</a:t>
                </a:r>
                <a:r>
                  <a:rPr lang="it-IT" b="1" dirty="0" smtClean="0">
                    <a:latin typeface="Comfortaa" panose="00000500000000000000" pitchFamily="2" charset="0"/>
                  </a:rPr>
                  <a:t>(k </a:t>
                </a:r>
                <a:r>
                  <a:rPr lang="it-IT" b="1" dirty="0">
                    <a:latin typeface="Comfortaa" panose="00000500000000000000" pitchFamily="2" charset="0"/>
                  </a:rPr>
                  <a:t>and </a:t>
                </a:r>
                <a:r>
                  <a:rPr lang="it-IT" b="1" dirty="0" err="1" smtClean="0">
                    <a:latin typeface="Comfortaa" panose="00000500000000000000" pitchFamily="2" charset="0"/>
                  </a:rPr>
                  <a:t>prev</a:t>
                </a:r>
                <a:r>
                  <a:rPr lang="it-IT" b="1" dirty="0" smtClean="0">
                    <a:latin typeface="Comfortaa" panose="00000500000000000000" pitchFamily="2" charset="0"/>
                  </a:rPr>
                  <a:t>(k))</a:t>
                </a:r>
                <a:r>
                  <a:rPr lang="it-IT" dirty="0" smtClean="0">
                    <a:latin typeface="Comfortaa" panose="00000500000000000000" pitchFamily="2" charset="0"/>
                  </a:rPr>
                  <a:t>,</a:t>
                </a:r>
                <a:r>
                  <a:rPr lang="it-IT" b="1" dirty="0" smtClean="0">
                    <a:latin typeface="Comfortaa" panose="00000500000000000000" pitchFamily="2" charset="0"/>
                  </a:rPr>
                  <a:t> </a:t>
                </a:r>
                <a:r>
                  <a:rPr lang="it-IT" dirty="0" smtClean="0">
                    <a:latin typeface="Comfortaa" panose="00000500000000000000" pitchFamily="2" charset="0"/>
                  </a:rPr>
                  <a:t>quindi</a:t>
                </a:r>
              </a:p>
              <a:p>
                <a:endParaRPr lang="it-IT" dirty="0" smtClean="0">
                  <a:latin typeface="Comfortaa" panose="00000500000000000000" pitchFamily="2" charset="0"/>
                </a:endParaRPr>
              </a:p>
              <a:p>
                <a:r>
                  <a:rPr lang="it-IT" dirty="0" smtClean="0">
                    <a:latin typeface="Comfortaa" panose="00000500000000000000" pitchFamily="2" charset="0"/>
                  </a:rPr>
                  <a:t>rappresenta </a:t>
                </a:r>
                <a:r>
                  <a:rPr lang="it-IT" dirty="0">
                    <a:latin typeface="Comfortaa" panose="00000500000000000000" pitchFamily="2" charset="0"/>
                  </a:rPr>
                  <a:t>una delle migliori soglie per il cluster </a:t>
                </a:r>
                <a:r>
                  <a:rPr lang="it-IT" b="1" dirty="0" err="1" smtClean="0">
                    <a:latin typeface="Comfortaa" panose="00000500000000000000" pitchFamily="2" charset="0"/>
                  </a:rPr>
                  <a:t>next</a:t>
                </a:r>
                <a:r>
                  <a:rPr lang="it-IT" b="1" dirty="0" smtClean="0">
                    <a:latin typeface="Comfortaa" panose="00000500000000000000" pitchFamily="2" charset="0"/>
                  </a:rPr>
                  <a:t>(k)</a:t>
                </a:r>
                <a:r>
                  <a:rPr lang="it-IT" dirty="0" smtClean="0">
                    <a:latin typeface="Comfortaa" panose="00000500000000000000" pitchFamily="2" charset="0"/>
                  </a:rPr>
                  <a:t> </a:t>
                </a:r>
                <a:r>
                  <a:rPr lang="it-IT" dirty="0">
                    <a:latin typeface="Comfortaa" panose="00000500000000000000" pitchFamily="2" charset="0"/>
                  </a:rPr>
                  <a:t>per </a:t>
                </a:r>
                <a:r>
                  <a:rPr lang="it-IT" dirty="0" smtClean="0">
                    <a:latin typeface="Comfortaa" panose="00000500000000000000" pitchFamily="2" charset="0"/>
                  </a:rPr>
                  <a:t>ogni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=1, …,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it-IT" dirty="0">
                  <a:latin typeface="Comfortaa" panose="00000500000000000000" pitchFamily="2" charset="0"/>
                </a:endParaRPr>
              </a:p>
              <a:p>
                <a:r>
                  <a:rPr lang="it-IT" dirty="0" smtClean="0">
                    <a:latin typeface="Comfortaa" panose="00000500000000000000" pitchFamily="2" charset="0"/>
                  </a:rPr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 </a:t>
                </a:r>
                <a:r>
                  <a:rPr lang="it-IT" dirty="0">
                    <a:latin typeface="Comfortaa" panose="00000500000000000000" pitchFamily="2" charset="0"/>
                  </a:rPr>
                  <a:t>genera</a:t>
                </a:r>
                <a:endParaRPr lang="it-IT" sz="1600" dirty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600" dirty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</p:txBody>
          </p:sp>
        </mc:Choice>
        <mc:Fallback>
          <p:sp>
            <p:nvSpPr>
              <p:cNvPr id="21" name="Shape 5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63" y="1135091"/>
                <a:ext cx="9420300" cy="1481957"/>
              </a:xfrm>
              <a:prstGeom prst="rect">
                <a:avLst/>
              </a:prstGeom>
              <a:blipFill>
                <a:blip r:embed="rId13"/>
                <a:stretch>
                  <a:fillRect l="-194" t="-82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Immagine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35" y="1635082"/>
            <a:ext cx="3000355" cy="208009"/>
          </a:xfrm>
          <a:prstGeom prst="rect">
            <a:avLst/>
          </a:prstGeom>
        </p:spPr>
      </p:pic>
      <p:pic>
        <p:nvPicPr>
          <p:cNvPr id="23" name="Immagine 2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35" y="2368559"/>
            <a:ext cx="7130474" cy="27630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ttangolo 23"/>
              <p:cNvSpPr/>
              <p:nvPr/>
            </p:nvSpPr>
            <p:spPr>
              <a:xfrm>
                <a:off x="608762" y="2707227"/>
                <a:ext cx="11481637" cy="5578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t-IT" dirty="0" smtClean="0">
                    <a:latin typeface="Comfortaa" panose="00000500000000000000" pitchFamily="2" charset="0"/>
                  </a:rPr>
                  <a:t>il tutto è possibile come nel caso precedente se tutti gli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esistono. Questo </a:t>
                </a:r>
                <a:r>
                  <a:rPr lang="it-IT" dirty="0">
                    <a:latin typeface="Comfortaa" panose="00000500000000000000" pitchFamily="2" charset="0"/>
                  </a:rPr>
                  <a:t>caso è molto particolare poiché per determinare gli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…,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dobbiamo </a:t>
                </a:r>
                <a:r>
                  <a:rPr lang="it-IT" dirty="0">
                    <a:latin typeface="Comfortaa" panose="00000500000000000000" pitchFamily="2" charset="0"/>
                  </a:rPr>
                  <a:t>distinguere due sotto casi:</a:t>
                </a:r>
              </a:p>
            </p:txBody>
          </p:sp>
        </mc:Choice>
        <mc:Fallback>
          <p:sp>
            <p:nvSpPr>
              <p:cNvPr id="24" name="Rettango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62" y="2707227"/>
                <a:ext cx="11481637" cy="557845"/>
              </a:xfrm>
              <a:prstGeom prst="rect">
                <a:avLst/>
              </a:prstGeom>
              <a:blipFill>
                <a:blip r:embed="rId16"/>
                <a:stretch>
                  <a:fillRect l="-159" t="-2174" b="-760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ttangolo 24"/>
          <p:cNvSpPr/>
          <p:nvPr/>
        </p:nvSpPr>
        <p:spPr>
          <a:xfrm>
            <a:off x="611140" y="3238661"/>
            <a:ext cx="11416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smtClean="0">
                <a:latin typeface="Comfortaa" panose="00000500000000000000" pitchFamily="2" charset="0"/>
              </a:rPr>
              <a:t>Caso 2:</a:t>
            </a:r>
            <a:r>
              <a:rPr lang="it-IT" dirty="0" smtClean="0">
                <a:latin typeface="Comfortaa" panose="00000500000000000000" pitchFamily="2" charset="0"/>
              </a:rPr>
              <a:t> </a:t>
            </a:r>
            <a:r>
              <a:rPr lang="it-IT" dirty="0">
                <a:latin typeface="Comfortaa" panose="00000500000000000000" pitchFamily="2" charset="0"/>
              </a:rPr>
              <a:t>Se</a:t>
            </a:r>
            <a:endParaRPr lang="it-IT" b="1" dirty="0"/>
          </a:p>
        </p:txBody>
      </p:sp>
      <p:pic>
        <p:nvPicPr>
          <p:cNvPr id="26" name="Immagine 2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952" y="3317675"/>
            <a:ext cx="2245333" cy="176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ttangolo 26"/>
              <p:cNvSpPr/>
              <p:nvPr/>
            </p:nvSpPr>
            <p:spPr>
              <a:xfrm>
                <a:off x="609001" y="3514724"/>
                <a:ext cx="10530054" cy="3250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 per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=1, …,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Se esiste trova il minimo valore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 del pattern di </a:t>
                </a:r>
                <a:r>
                  <a:rPr lang="it-IT" dirty="0" err="1" smtClean="0">
                    <a:latin typeface="Comfortaa" panose="00000500000000000000" pitchFamily="2" charset="0"/>
                  </a:rPr>
                  <a:t>tuple</a:t>
                </a:r>
                <a:r>
                  <a:rPr lang="it-IT" dirty="0" smtClean="0">
                    <a:latin typeface="Comfortaa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 tale che</a:t>
                </a:r>
                <a:endParaRPr lang="it-IT" dirty="0">
                  <a:latin typeface="Comfortaa" panose="00000500000000000000" pitchFamily="2" charset="0"/>
                </a:endParaRPr>
              </a:p>
            </p:txBody>
          </p:sp>
        </mc:Choice>
        <mc:Fallback>
          <p:sp>
            <p:nvSpPr>
              <p:cNvPr id="27" name="Rettangolo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01" y="3514724"/>
                <a:ext cx="10530054" cy="325089"/>
              </a:xfrm>
              <a:prstGeom prst="rect">
                <a:avLst/>
              </a:prstGeom>
              <a:blipFill>
                <a:blip r:embed="rId18"/>
                <a:stretch>
                  <a:fillRect t="-3774" b="-132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Immagine 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35" y="3915218"/>
            <a:ext cx="773953" cy="188038"/>
          </a:xfrm>
          <a:prstGeom prst="rect">
            <a:avLst/>
          </a:prstGeom>
        </p:spPr>
      </p:pic>
      <p:pic>
        <p:nvPicPr>
          <p:cNvPr id="29" name="Immagine 2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35" y="4172316"/>
            <a:ext cx="2392220" cy="217715"/>
          </a:xfrm>
          <a:prstGeom prst="rect">
            <a:avLst/>
          </a:prstGeom>
        </p:spPr>
      </p:pic>
      <p:pic>
        <p:nvPicPr>
          <p:cNvPr id="30" name="Immagine 2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35" y="4475014"/>
            <a:ext cx="3648365" cy="222791"/>
          </a:xfrm>
          <a:prstGeom prst="rect">
            <a:avLst/>
          </a:prstGeom>
        </p:spPr>
      </p:pic>
      <p:sp>
        <p:nvSpPr>
          <p:cNvPr id="31" name="Rettangolo 30"/>
          <p:cNvSpPr/>
          <p:nvPr/>
        </p:nvSpPr>
        <p:spPr>
          <a:xfrm>
            <a:off x="632001" y="5078228"/>
            <a:ext cx="10839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>
                <a:latin typeface="Comfortaa" panose="00000500000000000000" pitchFamily="2" charset="0"/>
              </a:rPr>
              <a:t>E genera </a:t>
            </a:r>
            <a:endParaRPr lang="it-IT" dirty="0"/>
          </a:p>
        </p:txBody>
      </p:sp>
      <p:pic>
        <p:nvPicPr>
          <p:cNvPr id="32" name="Immagine 3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851" y="5166413"/>
            <a:ext cx="1062182" cy="152994"/>
          </a:xfrm>
          <a:prstGeom prst="rect">
            <a:avLst/>
          </a:prstGeom>
        </p:spPr>
      </p:pic>
      <p:pic>
        <p:nvPicPr>
          <p:cNvPr id="33" name="Immagine 3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35" y="4798530"/>
            <a:ext cx="3599087" cy="2204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4" name="Shape 509"/>
              <p:cNvSpPr txBox="1"/>
              <p:nvPr/>
            </p:nvSpPr>
            <p:spPr>
              <a:xfrm>
                <a:off x="526281" y="427091"/>
                <a:ext cx="942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r>
                  <a:rPr lang="it-IT" sz="4000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sz="4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sz="4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sz="40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</m:t>
                    </m:r>
                    <m:r>
                      <a:rPr lang="it-IT" sz="40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𝑛</m:t>
                    </m:r>
                  </m:oMath>
                </a14:m>
                <a:endParaRPr lang="it-IT" sz="4000" i="1" dirty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</p:txBody>
          </p:sp>
        </mc:Choice>
        <mc:Fallback>
          <p:sp>
            <p:nvSpPr>
              <p:cNvPr id="34" name="Shape 5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81" y="427091"/>
                <a:ext cx="9420300" cy="708000"/>
              </a:xfrm>
              <a:prstGeom prst="rect">
                <a:avLst/>
              </a:prstGeom>
              <a:blipFill>
                <a:blip r:embed="rId24"/>
                <a:stretch>
                  <a:fillRect l="-2264" t="-15517" b="-362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tangolo 34"/>
          <p:cNvSpPr/>
          <p:nvPr/>
        </p:nvSpPr>
        <p:spPr>
          <a:xfrm>
            <a:off x="3960113" y="3260471"/>
            <a:ext cx="83707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Comfortaa" panose="00000500000000000000" pitchFamily="2" charset="0"/>
              </a:rPr>
              <a:t>è un pattern </a:t>
            </a:r>
            <a:r>
              <a:rPr lang="it-IT" dirty="0" smtClean="0">
                <a:latin typeface="Comfortaa" panose="00000500000000000000" pitchFamily="2" charset="0"/>
              </a:rPr>
              <a:t>non dominante. Consideriamo </a:t>
            </a:r>
            <a:r>
              <a:rPr lang="it-IT" dirty="0">
                <a:latin typeface="Comfortaa" panose="00000500000000000000" pitchFamily="2" charset="0"/>
              </a:rPr>
              <a:t>tutti i pattern di </a:t>
            </a:r>
            <a:r>
              <a:rPr lang="it-IT" dirty="0" err="1">
                <a:latin typeface="Comfortaa" panose="00000500000000000000" pitchFamily="2" charset="0"/>
              </a:rPr>
              <a:t>tuple</a:t>
            </a:r>
            <a:r>
              <a:rPr lang="it-IT" dirty="0">
                <a:latin typeface="Comfortaa" panose="00000500000000000000" pitchFamily="2" charset="0"/>
              </a:rPr>
              <a:t> non dominanti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64934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" name="Shape 4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Shape 492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Shape 493"/>
          <p:cNvSpPr txBox="1"/>
          <p:nvPr/>
        </p:nvSpPr>
        <p:spPr>
          <a:xfrm>
            <a:off x="526281" y="470866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Indice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4" name="Shape 494"/>
              <p:cNvSpPr txBox="1"/>
              <p:nvPr/>
            </p:nvSpPr>
            <p:spPr>
              <a:xfrm>
                <a:off x="526275" y="1369900"/>
                <a:ext cx="8615400" cy="39040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marL="457200" lvl="0" indent="-317500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Comfortaa"/>
                  <a:buAutoNum type="arabicPeriod"/>
                </a:pPr>
                <a:r>
                  <a:rPr lang="it-IT" dirty="0" smtClean="0">
                    <a:solidFill>
                      <a:schemeClr val="tx2">
                        <a:lumMod val="75000"/>
                      </a:schemeClr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Identificazione soglie ottime</a:t>
                </a:r>
              </a:p>
              <a:p>
                <a:pPr marL="914400" lvl="1" indent="-317500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Comfortaa"/>
                  <a:buAutoNum type="alphaLcPeriod"/>
                </a:pPr>
                <a:r>
                  <a:rPr lang="it-IT" dirty="0" smtClean="0">
                    <a:solidFill>
                      <a:schemeClr val="tx2">
                        <a:lumMod val="75000"/>
                      </a:schemeClr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=1</m:t>
                    </m:r>
                  </m:oMath>
                </a14:m>
                <a:endParaRPr lang="it-IT" b="0" dirty="0" smtClean="0">
                  <a:solidFill>
                    <a:schemeClr val="tx2">
                      <a:lumMod val="75000"/>
                    </a:schemeClr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914400" lvl="1" indent="-317500">
                  <a:lnSpc>
                    <a:spcPct val="150000"/>
                  </a:lnSpc>
                  <a:buSzPts val="1400"/>
                  <a:buFont typeface="Comfortaa"/>
                  <a:buAutoNum type="alphaLcPeriod"/>
                </a:pPr>
                <a:r>
                  <a:rPr lang="it-IT" dirty="0">
                    <a:solidFill>
                      <a:schemeClr val="tx2">
                        <a:lumMod val="75000"/>
                      </a:schemeClr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=1</m:t>
                    </m:r>
                  </m:oMath>
                </a14:m>
                <a:r>
                  <a:rPr lang="it-IT" dirty="0" smtClean="0">
                    <a:solidFill>
                      <a:schemeClr val="tx2">
                        <a:lumMod val="75000"/>
                      </a:schemeClr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: Esempio</a:t>
                </a:r>
                <a:endParaRPr lang="it-IT" b="0" dirty="0" smtClean="0">
                  <a:solidFill>
                    <a:schemeClr val="tx2">
                      <a:lumMod val="75000"/>
                    </a:schemeClr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914400" lvl="1" indent="-317500">
                  <a:lnSpc>
                    <a:spcPct val="150000"/>
                  </a:lnSpc>
                  <a:buSzPts val="1400"/>
                  <a:buFont typeface="Comfortaa"/>
                  <a:buAutoNum type="alphaLcPeriod"/>
                </a:pPr>
                <a:r>
                  <a:rPr lang="it-IT" dirty="0" smtClean="0">
                    <a:solidFill>
                      <a:schemeClr val="tx2">
                        <a:lumMod val="75000"/>
                      </a:schemeClr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</m:t>
                    </m:r>
                    <m:r>
                      <a:rPr lang="it-IT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2</m:t>
                    </m:r>
                  </m:oMath>
                </a14:m>
                <a:endParaRPr lang="it-IT" dirty="0">
                  <a:solidFill>
                    <a:schemeClr val="tx2">
                      <a:lumMod val="75000"/>
                    </a:schemeClr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914400" lvl="1" indent="-317500">
                  <a:lnSpc>
                    <a:spcPct val="150000"/>
                  </a:lnSpc>
                  <a:buSzPts val="1400"/>
                  <a:buFont typeface="Comfortaa"/>
                  <a:buAutoNum type="alphaLcPeriod"/>
                </a:pPr>
                <a:r>
                  <a:rPr lang="it-IT" dirty="0">
                    <a:solidFill>
                      <a:schemeClr val="tx2">
                        <a:lumMod val="75000"/>
                      </a:schemeClr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</m:t>
                    </m:r>
                    <m:r>
                      <a:rPr lang="it-IT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2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</a:schemeClr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: </a:t>
                </a:r>
                <a:r>
                  <a:rPr lang="it-IT" dirty="0" smtClean="0">
                    <a:solidFill>
                      <a:schemeClr val="tx2">
                        <a:lumMod val="75000"/>
                      </a:schemeClr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Esempio</a:t>
                </a:r>
              </a:p>
              <a:p>
                <a:pPr marL="914400" lvl="1" indent="-317500">
                  <a:lnSpc>
                    <a:spcPct val="150000"/>
                  </a:lnSpc>
                  <a:buSzPts val="1400"/>
                  <a:buFont typeface="Comfortaa"/>
                  <a:buAutoNum type="alphaLcPeriod"/>
                </a:pPr>
                <a:r>
                  <a:rPr lang="it-IT" dirty="0">
                    <a:solidFill>
                      <a:schemeClr val="tx2">
                        <a:lumMod val="75000"/>
                      </a:schemeClr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</m:t>
                    </m:r>
                    <m:r>
                      <a:rPr lang="it-IT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𝑛</m:t>
                    </m:r>
                  </m:oMath>
                </a14:m>
                <a:endParaRPr lang="it-IT" dirty="0" smtClean="0">
                  <a:solidFill>
                    <a:schemeClr val="tx2">
                      <a:lumMod val="75000"/>
                    </a:schemeClr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457200" lvl="0" indent="-317500" rtl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1400"/>
                  <a:buFont typeface="Comfortaa"/>
                  <a:buAutoNum type="arabicPeriod"/>
                </a:pPr>
                <a:r>
                  <a:rPr lang="it-IT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Test</a:t>
                </a:r>
                <a:endParaRPr lang="it-IT" dirty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914400" lvl="1" indent="-317500" rtl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1400"/>
                  <a:buFont typeface="Comfortaa"/>
                  <a:buAutoNum type="alphaLcPeriod"/>
                </a:pPr>
                <a:r>
                  <a:rPr lang="it-IT" dirty="0" err="1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Dataset</a:t>
                </a: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 utilizzati</a:t>
                </a:r>
              </a:p>
              <a:p>
                <a:pPr marL="914400" lvl="1" indent="-317500" rtl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1400"/>
                  <a:buFont typeface="Comfortaa"/>
                  <a:buAutoNum type="alphaLcPeriod"/>
                </a:pP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Risultati</a:t>
                </a:r>
              </a:p>
              <a:p>
                <a:pPr marL="914400" lvl="1" indent="-317500" rtl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1400"/>
                  <a:buFont typeface="Comfortaa"/>
                  <a:buAutoNum type="alphaLcPeriod"/>
                </a:pP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Considerazioni finali su </a:t>
                </a:r>
                <a:r>
                  <a:rPr lang="it-IT" dirty="0" err="1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testing</a:t>
                </a:r>
                <a:endParaRPr lang="it-IT" dirty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457200" lvl="0" indent="-317500" rtl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1400"/>
                  <a:buFont typeface="Comfortaa"/>
                  <a:buAutoNum type="arabicPeriod"/>
                </a:pP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Riflessioni</a:t>
                </a:r>
              </a:p>
            </p:txBody>
          </p:sp>
        </mc:Choice>
        <mc:Fallback>
          <p:sp>
            <p:nvSpPr>
              <p:cNvPr id="494" name="Shape 4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75" y="1369900"/>
                <a:ext cx="8615400" cy="39040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9969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Shape 5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Shape 508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Shape 509"/>
          <p:cNvSpPr txBox="1"/>
          <p:nvPr/>
        </p:nvSpPr>
        <p:spPr>
          <a:xfrm>
            <a:off x="526281" y="427091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4000" dirty="0" smtClean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Test</a:t>
            </a:r>
            <a:endParaRPr lang="it-IT" sz="4000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10" name="Shape 510"/>
          <p:cNvSpPr txBox="1"/>
          <p:nvPr/>
        </p:nvSpPr>
        <p:spPr>
          <a:xfrm>
            <a:off x="526281" y="1134109"/>
            <a:ext cx="11577175" cy="58112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r>
              <a:rPr lang="it-IT" sz="1600" dirty="0">
                <a:latin typeface="Comfortaa" panose="00000500000000000000" pitchFamily="2" charset="0"/>
              </a:rPr>
              <a:t>Tutti i test sono stati eseguiti su una macchina con sistema operativo </a:t>
            </a:r>
            <a:r>
              <a:rPr lang="it-IT" sz="1600" dirty="0" err="1" smtClean="0">
                <a:latin typeface="Comfortaa" panose="00000500000000000000" pitchFamily="2" charset="0"/>
              </a:rPr>
              <a:t>windows</a:t>
            </a:r>
            <a:r>
              <a:rPr lang="it-IT" sz="1600" dirty="0">
                <a:latin typeface="Comfortaa" panose="00000500000000000000" pitchFamily="2" charset="0"/>
              </a:rPr>
              <a:t> </a:t>
            </a:r>
            <a:r>
              <a:rPr lang="it-IT" sz="1600" dirty="0" smtClean="0">
                <a:latin typeface="Comfortaa" panose="00000500000000000000" pitchFamily="2" charset="0"/>
              </a:rPr>
              <a:t>10</a:t>
            </a:r>
            <a:r>
              <a:rPr lang="it-IT" sz="1600" dirty="0">
                <a:latin typeface="Comfortaa" panose="00000500000000000000" pitchFamily="2" charset="0"/>
              </a:rPr>
              <a:t>, un processore Intel Core i7 4750HQ a 2.0GHz e con 12Gb di RAM DDR3</a:t>
            </a:r>
            <a:r>
              <a:rPr lang="it-IT" sz="1600" dirty="0"/>
              <a:t>.</a:t>
            </a:r>
            <a:endParaRPr sz="1600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14" name="Shape 514"/>
          <p:cNvSpPr txBox="1"/>
          <p:nvPr/>
        </p:nvSpPr>
        <p:spPr>
          <a:xfrm>
            <a:off x="526281" y="1635181"/>
            <a:ext cx="10097700" cy="22102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it-IT" sz="1600" dirty="0">
                <a:latin typeface="Comfortaa" panose="00000500000000000000" pitchFamily="2" charset="0"/>
              </a:rPr>
              <a:t>Mostreremo</a:t>
            </a:r>
            <a:r>
              <a:rPr lang="it-IT" sz="1600" dirty="0" smtClean="0">
                <a:latin typeface="Comfortaa"/>
                <a:ea typeface="Comfortaa"/>
                <a:cs typeface="Comfortaa"/>
                <a:sym typeface="Comfortaa"/>
              </a:rPr>
              <a:t> quelli che sono i test ritenuti validi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sz="1600" dirty="0" smtClean="0">
                <a:latin typeface="Comfortaa"/>
                <a:ea typeface="Comfortaa"/>
                <a:cs typeface="Comfortaa"/>
                <a:sym typeface="Comfortaa"/>
              </a:rPr>
              <a:t>Test in sequenziale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sz="1600" dirty="0" smtClean="0">
                <a:latin typeface="Comfortaa"/>
                <a:ea typeface="Comfortaa"/>
                <a:cs typeface="Comfortaa"/>
                <a:sym typeface="Comfortaa"/>
              </a:rPr>
              <a:t>Test con un numero di </a:t>
            </a:r>
            <a:r>
              <a:rPr lang="it-IT" sz="1600" dirty="0" err="1" smtClean="0">
                <a:latin typeface="Comfortaa"/>
                <a:ea typeface="Comfortaa"/>
                <a:cs typeface="Comfortaa"/>
                <a:sym typeface="Comfortaa"/>
              </a:rPr>
              <a:t>thread</a:t>
            </a:r>
            <a:r>
              <a:rPr lang="it-IT" sz="1600" dirty="0" smtClean="0">
                <a:latin typeface="Comfortaa"/>
                <a:ea typeface="Comfortaa"/>
                <a:cs typeface="Comfortaa"/>
                <a:sym typeface="Comfortaa"/>
              </a:rPr>
              <a:t> pari a 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Comfortaa"/>
                <a:ea typeface="Comfortaa"/>
                <a:cs typeface="Comfortaa"/>
                <a:sym typeface="Comfortaa"/>
              </a:rPr>
              <a:t>Test con un numero </a:t>
            </a:r>
            <a:r>
              <a:rPr lang="it-IT" sz="1600" dirty="0" smtClean="0">
                <a:latin typeface="Comfortaa"/>
                <a:ea typeface="Comfortaa"/>
                <a:cs typeface="Comfortaa"/>
                <a:sym typeface="Comfortaa"/>
              </a:rPr>
              <a:t>di core fisici massimi (</a:t>
            </a:r>
            <a:r>
              <a:rPr lang="it-IT" sz="1600" dirty="0" err="1" smtClean="0">
                <a:latin typeface="Comfortaa"/>
                <a:ea typeface="Comfortaa"/>
                <a:cs typeface="Comfortaa"/>
                <a:sym typeface="Comfortaa"/>
              </a:rPr>
              <a:t>thread</a:t>
            </a:r>
            <a:r>
              <a:rPr lang="it-IT" sz="1600" dirty="0" smtClean="0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it-IT" sz="1600" dirty="0">
                <a:latin typeface="Comfortaa"/>
                <a:ea typeface="Comfortaa"/>
                <a:cs typeface="Comfortaa"/>
                <a:sym typeface="Comfortaa"/>
              </a:rPr>
              <a:t>pari a </a:t>
            </a:r>
            <a:r>
              <a:rPr lang="it-IT" sz="1600" dirty="0" smtClean="0">
                <a:latin typeface="Comfortaa"/>
                <a:ea typeface="Comfortaa"/>
                <a:cs typeface="Comfortaa"/>
                <a:sym typeface="Comfortaa"/>
              </a:rPr>
              <a:t>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>
                <a:latin typeface="Comfortaa"/>
                <a:ea typeface="Comfortaa"/>
                <a:cs typeface="Comfortaa"/>
                <a:sym typeface="Comfortaa"/>
              </a:rPr>
              <a:t>Test con </a:t>
            </a:r>
            <a:r>
              <a:rPr lang="it-IT" sz="1600" dirty="0" err="1">
                <a:latin typeface="Comfortaa"/>
                <a:ea typeface="Comfortaa"/>
                <a:cs typeface="Comfortaa"/>
                <a:sym typeface="Comfortaa"/>
              </a:rPr>
              <a:t>thread</a:t>
            </a:r>
            <a:r>
              <a:rPr lang="it-IT" sz="1600" dirty="0" smtClean="0">
                <a:latin typeface="Comfortaa"/>
                <a:ea typeface="Comfortaa"/>
                <a:cs typeface="Comfortaa"/>
                <a:sym typeface="Comfortaa"/>
              </a:rPr>
              <a:t> massimi(pari a 7) </a:t>
            </a:r>
          </a:p>
          <a:p>
            <a:r>
              <a:rPr lang="it-IT" sz="1600" dirty="0" smtClean="0">
                <a:latin typeface="Comfortaa"/>
                <a:ea typeface="Comfortaa"/>
                <a:cs typeface="Comfortaa"/>
                <a:sym typeface="Comfortaa"/>
              </a:rPr>
              <a:t> </a:t>
            </a:r>
          </a:p>
          <a:p>
            <a:r>
              <a:rPr lang="it-IT" sz="1600" dirty="0" smtClean="0">
                <a:latin typeface="Comfortaa"/>
                <a:ea typeface="Comfortaa"/>
                <a:cs typeface="Comfortaa"/>
                <a:sym typeface="Comfortaa"/>
              </a:rPr>
              <a:t>Ognuno di questi test è stato ripetuto almeno 10 volte per avere una stima più accurata dei tempi</a:t>
            </a:r>
            <a:r>
              <a:rPr lang="it-IT" dirty="0" smtClean="0"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lang="it-IT" dirty="0">
              <a:latin typeface="Comfortaa"/>
              <a:ea typeface="Comfortaa"/>
              <a:cs typeface="Comfortaa"/>
              <a:sym typeface="Comforta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it-IT" dirty="0"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4068819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Shape 5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Shape 508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Shape 509"/>
          <p:cNvSpPr txBox="1"/>
          <p:nvPr/>
        </p:nvSpPr>
        <p:spPr>
          <a:xfrm>
            <a:off x="526281" y="427091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4000" dirty="0" err="1" smtClean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Dataset</a:t>
            </a:r>
            <a:r>
              <a:rPr lang="it-IT" sz="4000" dirty="0" smtClean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Utilizzati</a:t>
            </a:r>
            <a:endParaRPr lang="it-IT" sz="4000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401700"/>
              </p:ext>
            </p:extLst>
          </p:nvPr>
        </p:nvGraphicFramePr>
        <p:xfrm>
          <a:off x="278298" y="1937897"/>
          <a:ext cx="11405704" cy="24955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851426">
                  <a:extLst>
                    <a:ext uri="{9D8B030D-6E8A-4147-A177-3AD203B41FA5}">
                      <a16:colId xmlns:a16="http://schemas.microsoft.com/office/drawing/2014/main" val="3301239970"/>
                    </a:ext>
                  </a:extLst>
                </a:gridCol>
                <a:gridCol w="2851426">
                  <a:extLst>
                    <a:ext uri="{9D8B030D-6E8A-4147-A177-3AD203B41FA5}">
                      <a16:colId xmlns:a16="http://schemas.microsoft.com/office/drawing/2014/main" val="3503335042"/>
                    </a:ext>
                  </a:extLst>
                </a:gridCol>
                <a:gridCol w="2851426">
                  <a:extLst>
                    <a:ext uri="{9D8B030D-6E8A-4147-A177-3AD203B41FA5}">
                      <a16:colId xmlns:a16="http://schemas.microsoft.com/office/drawing/2014/main" val="4069624457"/>
                    </a:ext>
                  </a:extLst>
                </a:gridCol>
                <a:gridCol w="2851426">
                  <a:extLst>
                    <a:ext uri="{9D8B030D-6E8A-4147-A177-3AD203B41FA5}">
                      <a16:colId xmlns:a16="http://schemas.microsoft.com/office/drawing/2014/main" val="1824169638"/>
                    </a:ext>
                  </a:extLst>
                </a:gridCol>
              </a:tblGrid>
              <a:tr h="499112"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Nome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Attributi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Righe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Dimensioni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876518"/>
                  </a:ext>
                </a:extLst>
              </a:tr>
              <a:tr h="499112">
                <a:tc>
                  <a:txBody>
                    <a:bodyPr/>
                    <a:lstStyle/>
                    <a:p>
                      <a:r>
                        <a:rPr lang="it-IT" sz="1600" u="none" strike="noStrike" cap="none" baseline="0" dirty="0" err="1" smtClean="0">
                          <a:sym typeface="Arial"/>
                        </a:rPr>
                        <a:t>dataset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4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7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118 B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754236"/>
                  </a:ext>
                </a:extLst>
              </a:tr>
              <a:tr h="499112">
                <a:tc>
                  <a:txBody>
                    <a:bodyPr/>
                    <a:lstStyle/>
                    <a:p>
                      <a:r>
                        <a:rPr lang="it-IT" sz="1600" u="none" strike="noStrike" cap="none" baseline="0" dirty="0" err="1" smtClean="0">
                          <a:sym typeface="Arial"/>
                        </a:rPr>
                        <a:t>Bridges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13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108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6 KB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466523"/>
                  </a:ext>
                </a:extLst>
              </a:tr>
              <a:tr h="499112">
                <a:tc>
                  <a:txBody>
                    <a:bodyPr/>
                    <a:lstStyle/>
                    <a:p>
                      <a:r>
                        <a:rPr lang="it-IT" sz="1600" u="none" strike="noStrike" cap="none" baseline="0" dirty="0" smtClean="0">
                          <a:sym typeface="Arial"/>
                        </a:rPr>
                        <a:t>balance-scale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5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624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7 KB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253695"/>
                  </a:ext>
                </a:extLst>
              </a:tr>
              <a:tr h="499112">
                <a:tc>
                  <a:txBody>
                    <a:bodyPr/>
                    <a:lstStyle/>
                    <a:p>
                      <a:r>
                        <a:rPr lang="it-IT" sz="1600" u="none" strike="noStrike" cap="none" baseline="0" dirty="0" err="1" smtClean="0">
                          <a:sym typeface="Arial"/>
                        </a:rPr>
                        <a:t>echocardiogram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13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131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6,1 KB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697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448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Shape 5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6" y="5558487"/>
            <a:ext cx="1732684" cy="1299513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Shape 508"/>
          <p:cNvSpPr/>
          <p:nvPr/>
        </p:nvSpPr>
        <p:spPr>
          <a:xfrm>
            <a:off x="4200526" y="-72900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Shape 509"/>
          <p:cNvSpPr txBox="1"/>
          <p:nvPr/>
        </p:nvSpPr>
        <p:spPr>
          <a:xfrm>
            <a:off x="278298" y="112568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/>
            <a:r>
              <a:rPr lang="it-IT" sz="4000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Risultati</a:t>
            </a:r>
            <a:endParaRPr lang="it-IT" sz="4000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562328"/>
              </p:ext>
            </p:extLst>
          </p:nvPr>
        </p:nvGraphicFramePr>
        <p:xfrm>
          <a:off x="308606" y="1106719"/>
          <a:ext cx="8419760" cy="1967114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683952">
                  <a:extLst>
                    <a:ext uri="{9D8B030D-6E8A-4147-A177-3AD203B41FA5}">
                      <a16:colId xmlns:a16="http://schemas.microsoft.com/office/drawing/2014/main" val="3301239970"/>
                    </a:ext>
                  </a:extLst>
                </a:gridCol>
                <a:gridCol w="1683952">
                  <a:extLst>
                    <a:ext uri="{9D8B030D-6E8A-4147-A177-3AD203B41FA5}">
                      <a16:colId xmlns:a16="http://schemas.microsoft.com/office/drawing/2014/main" val="3503335042"/>
                    </a:ext>
                  </a:extLst>
                </a:gridCol>
                <a:gridCol w="1683952">
                  <a:extLst>
                    <a:ext uri="{9D8B030D-6E8A-4147-A177-3AD203B41FA5}">
                      <a16:colId xmlns:a16="http://schemas.microsoft.com/office/drawing/2014/main" val="4069624457"/>
                    </a:ext>
                  </a:extLst>
                </a:gridCol>
                <a:gridCol w="1683952">
                  <a:extLst>
                    <a:ext uri="{9D8B030D-6E8A-4147-A177-3AD203B41FA5}">
                      <a16:colId xmlns:a16="http://schemas.microsoft.com/office/drawing/2014/main" val="1824169638"/>
                    </a:ext>
                  </a:extLst>
                </a:gridCol>
                <a:gridCol w="1683952">
                  <a:extLst>
                    <a:ext uri="{9D8B030D-6E8A-4147-A177-3AD203B41FA5}">
                      <a16:colId xmlns:a16="http://schemas.microsoft.com/office/drawing/2014/main" val="3995512995"/>
                    </a:ext>
                  </a:extLst>
                </a:gridCol>
              </a:tblGrid>
              <a:tr h="542354">
                <a:tc>
                  <a:txBody>
                    <a:bodyPr/>
                    <a:lstStyle/>
                    <a:p>
                      <a:r>
                        <a:rPr lang="it-IT" sz="1600" dirty="0" err="1" smtClean="0"/>
                        <a:t>Dataset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DM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err="1" smtClean="0"/>
                        <a:t>Feasibility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err="1" smtClean="0">
                          <a:sym typeface="Arial"/>
                        </a:rPr>
                        <a:t>Minimality</a:t>
                      </a:r>
                      <a:r>
                        <a:rPr lang="it-IT" sz="1400" u="none" strike="noStrike" cap="none" baseline="0" dirty="0" smtClean="0">
                          <a:sym typeface="Arial"/>
                        </a:rPr>
                        <a:t> e </a:t>
                      </a:r>
                      <a:r>
                        <a:rPr lang="it-IT" sz="1400" u="none" strike="noStrike" cap="none" baseline="0" dirty="0" err="1" smtClean="0">
                          <a:sym typeface="Arial"/>
                        </a:rPr>
                        <a:t>GenRFD</a:t>
                      </a:r>
                      <a:endParaRPr lang="it-IT" sz="1600" b="1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RFD trovate</a:t>
                      </a:r>
                      <a:endParaRPr lang="it-IT" sz="1600" b="1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876518"/>
                  </a:ext>
                </a:extLst>
              </a:tr>
              <a:tr h="350935">
                <a:tc>
                  <a:txBody>
                    <a:bodyPr/>
                    <a:lstStyle/>
                    <a:p>
                      <a:r>
                        <a:rPr lang="it-IT" sz="1600" u="none" strike="noStrike" cap="none" baseline="0" dirty="0" err="1" smtClean="0">
                          <a:sym typeface="Arial"/>
                        </a:rPr>
                        <a:t>dataset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0, 0005s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0, 016s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2, 5s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82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754236"/>
                  </a:ext>
                </a:extLst>
              </a:tr>
              <a:tr h="350935">
                <a:tc>
                  <a:txBody>
                    <a:bodyPr/>
                    <a:lstStyle/>
                    <a:p>
                      <a:r>
                        <a:rPr lang="it-IT" sz="1600" u="none" strike="noStrike" cap="none" baseline="0" dirty="0" err="1" smtClean="0">
                          <a:sym typeface="Arial"/>
                        </a:rPr>
                        <a:t>Bridges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0, 215s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0, 860s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8000s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62912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466523"/>
                  </a:ext>
                </a:extLst>
              </a:tr>
              <a:tr h="361445">
                <a:tc>
                  <a:txBody>
                    <a:bodyPr/>
                    <a:lstStyle/>
                    <a:p>
                      <a:r>
                        <a:rPr lang="it-IT" sz="1600" u="none" strike="noStrike" cap="none" baseline="0" dirty="0" smtClean="0">
                          <a:sym typeface="Arial"/>
                        </a:rPr>
                        <a:t>balance-scale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1s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0, 016s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0, 172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1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253695"/>
                  </a:ext>
                </a:extLst>
              </a:tr>
              <a:tr h="361445">
                <a:tc>
                  <a:txBody>
                    <a:bodyPr/>
                    <a:lstStyle/>
                    <a:p>
                      <a:r>
                        <a:rPr lang="it-IT" sz="1600" u="none" strike="noStrike" cap="none" baseline="0" dirty="0" err="1" smtClean="0">
                          <a:sym typeface="Arial"/>
                        </a:rPr>
                        <a:t>echocardiogram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0, 300s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0, 850s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10000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236852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697356"/>
                  </a:ext>
                </a:extLst>
              </a:tr>
            </a:tbl>
          </a:graphicData>
        </a:graphic>
      </p:graphicFrame>
      <p:sp>
        <p:nvSpPr>
          <p:cNvPr id="2" name="Rettangolo 1"/>
          <p:cNvSpPr/>
          <p:nvPr/>
        </p:nvSpPr>
        <p:spPr>
          <a:xfrm>
            <a:off x="278298" y="709829"/>
            <a:ext cx="3860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000" b="1" dirty="0" smtClean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Risultati test in sequenziale</a:t>
            </a:r>
            <a:endParaRPr lang="it-IT" sz="2000" b="1" dirty="0"/>
          </a:p>
        </p:txBody>
      </p:sp>
      <p:graphicFrame>
        <p:nvGraphicFramePr>
          <p:cNvPr id="9" name="Tabel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302276"/>
              </p:ext>
            </p:extLst>
          </p:nvPr>
        </p:nvGraphicFramePr>
        <p:xfrm>
          <a:off x="278298" y="3570613"/>
          <a:ext cx="8450065" cy="1939539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690013">
                  <a:extLst>
                    <a:ext uri="{9D8B030D-6E8A-4147-A177-3AD203B41FA5}">
                      <a16:colId xmlns:a16="http://schemas.microsoft.com/office/drawing/2014/main" val="3301239970"/>
                    </a:ext>
                  </a:extLst>
                </a:gridCol>
                <a:gridCol w="1690013">
                  <a:extLst>
                    <a:ext uri="{9D8B030D-6E8A-4147-A177-3AD203B41FA5}">
                      <a16:colId xmlns:a16="http://schemas.microsoft.com/office/drawing/2014/main" val="3503335042"/>
                    </a:ext>
                  </a:extLst>
                </a:gridCol>
                <a:gridCol w="1690013">
                  <a:extLst>
                    <a:ext uri="{9D8B030D-6E8A-4147-A177-3AD203B41FA5}">
                      <a16:colId xmlns:a16="http://schemas.microsoft.com/office/drawing/2014/main" val="4069624457"/>
                    </a:ext>
                  </a:extLst>
                </a:gridCol>
                <a:gridCol w="1690013">
                  <a:extLst>
                    <a:ext uri="{9D8B030D-6E8A-4147-A177-3AD203B41FA5}">
                      <a16:colId xmlns:a16="http://schemas.microsoft.com/office/drawing/2014/main" val="1824169638"/>
                    </a:ext>
                  </a:extLst>
                </a:gridCol>
                <a:gridCol w="1690013">
                  <a:extLst>
                    <a:ext uri="{9D8B030D-6E8A-4147-A177-3AD203B41FA5}">
                      <a16:colId xmlns:a16="http://schemas.microsoft.com/office/drawing/2014/main" val="3995512995"/>
                    </a:ext>
                  </a:extLst>
                </a:gridCol>
              </a:tblGrid>
              <a:tr h="458702">
                <a:tc>
                  <a:txBody>
                    <a:bodyPr/>
                    <a:lstStyle/>
                    <a:p>
                      <a:r>
                        <a:rPr lang="it-IT" sz="1600" dirty="0" err="1" smtClean="0"/>
                        <a:t>Dataset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DM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err="1" smtClean="0"/>
                        <a:t>Feasibility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err="1" smtClean="0">
                          <a:sym typeface="Arial"/>
                        </a:rPr>
                        <a:t>Minimality</a:t>
                      </a:r>
                      <a:r>
                        <a:rPr lang="it-IT" sz="1400" u="none" strike="noStrike" cap="none" baseline="0" dirty="0" smtClean="0">
                          <a:sym typeface="Arial"/>
                        </a:rPr>
                        <a:t> e </a:t>
                      </a:r>
                      <a:r>
                        <a:rPr lang="it-IT" sz="1400" u="none" strike="noStrike" cap="none" baseline="0" dirty="0" err="1" smtClean="0">
                          <a:sym typeface="Arial"/>
                        </a:rPr>
                        <a:t>GenRFD</a:t>
                      </a:r>
                      <a:endParaRPr lang="it-IT" sz="1600" b="1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RFD trovate</a:t>
                      </a:r>
                      <a:endParaRPr lang="it-IT" sz="1600" b="1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876518"/>
                  </a:ext>
                </a:extLst>
              </a:tr>
              <a:tr h="296807">
                <a:tc>
                  <a:txBody>
                    <a:bodyPr/>
                    <a:lstStyle/>
                    <a:p>
                      <a:r>
                        <a:rPr lang="it-IT" sz="1600" u="none" strike="noStrike" cap="none" baseline="0" dirty="0" err="1" smtClean="0">
                          <a:sym typeface="Arial"/>
                        </a:rPr>
                        <a:t>dataset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0, 0005s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0, 002s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2s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82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754236"/>
                  </a:ext>
                </a:extLst>
              </a:tr>
              <a:tr h="296807">
                <a:tc>
                  <a:txBody>
                    <a:bodyPr/>
                    <a:lstStyle/>
                    <a:p>
                      <a:r>
                        <a:rPr lang="it-IT" sz="1600" u="none" strike="noStrike" cap="none" baseline="0" dirty="0" err="1" smtClean="0">
                          <a:sym typeface="Arial"/>
                        </a:rPr>
                        <a:t>Bridges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0, 190s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0, 730s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7400s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62912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466523"/>
                  </a:ext>
                </a:extLst>
              </a:tr>
              <a:tr h="296807">
                <a:tc>
                  <a:txBody>
                    <a:bodyPr/>
                    <a:lstStyle/>
                    <a:p>
                      <a:r>
                        <a:rPr lang="it-IT" sz="1600" u="none" strike="noStrike" cap="none" baseline="0" dirty="0" smtClean="0">
                          <a:sym typeface="Arial"/>
                        </a:rPr>
                        <a:t>balance-scale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900s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0, 016s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0, 125s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1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253695"/>
                  </a:ext>
                </a:extLst>
              </a:tr>
              <a:tr h="415539">
                <a:tc>
                  <a:txBody>
                    <a:bodyPr/>
                    <a:lstStyle/>
                    <a:p>
                      <a:r>
                        <a:rPr lang="it-IT" sz="1600" u="none" strike="noStrike" cap="none" baseline="0" dirty="0" err="1" smtClean="0">
                          <a:sym typeface="Arial"/>
                        </a:rPr>
                        <a:t>echocardiogram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0, 250s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0, 600s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9800s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236852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697356"/>
                  </a:ext>
                </a:extLst>
              </a:tr>
            </a:tbl>
          </a:graphicData>
        </a:graphic>
      </p:graphicFrame>
      <p:sp>
        <p:nvSpPr>
          <p:cNvPr id="10" name="Rettangolo 9"/>
          <p:cNvSpPr/>
          <p:nvPr/>
        </p:nvSpPr>
        <p:spPr>
          <a:xfrm>
            <a:off x="203007" y="3122168"/>
            <a:ext cx="36407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000" b="1" dirty="0" smtClean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Risultati test con 2 </a:t>
            </a:r>
            <a:r>
              <a:rPr lang="it-IT" sz="2000" b="1" dirty="0" err="1" smtClean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thread</a:t>
            </a:r>
            <a:endParaRPr lang="it-IT" sz="2000" b="1" dirty="0"/>
          </a:p>
        </p:txBody>
      </p:sp>
    </p:spTree>
    <p:extLst>
      <p:ext uri="{BB962C8B-B14F-4D97-AF65-F5344CB8AC3E}">
        <p14:creationId xmlns:p14="http://schemas.microsoft.com/office/powerpoint/2010/main" val="1811575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Shape 5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6" y="5558487"/>
            <a:ext cx="1732684" cy="1299513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Shape 508"/>
          <p:cNvSpPr/>
          <p:nvPr/>
        </p:nvSpPr>
        <p:spPr>
          <a:xfrm>
            <a:off x="4200526" y="-72900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Shape 509"/>
          <p:cNvSpPr txBox="1"/>
          <p:nvPr/>
        </p:nvSpPr>
        <p:spPr>
          <a:xfrm>
            <a:off x="278298" y="112568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/>
            <a:r>
              <a:rPr lang="it-IT" sz="4000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Risultati</a:t>
            </a:r>
            <a:endParaRPr lang="it-IT" sz="4000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203007" y="681025"/>
            <a:ext cx="64972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000" b="1" dirty="0" smtClean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Risultati test </a:t>
            </a:r>
            <a:r>
              <a:rPr lang="it-IT" sz="2000" b="1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con </a:t>
            </a:r>
            <a:r>
              <a:rPr lang="it-IT" sz="2000" b="1" dirty="0" smtClean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numero di core fisici massimi</a:t>
            </a:r>
            <a:endParaRPr lang="it-IT" sz="2000" b="1" dirty="0"/>
          </a:p>
        </p:txBody>
      </p:sp>
      <p:graphicFrame>
        <p:nvGraphicFramePr>
          <p:cNvPr id="9" name="Tabel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908099"/>
              </p:ext>
            </p:extLst>
          </p:nvPr>
        </p:nvGraphicFramePr>
        <p:xfrm>
          <a:off x="278298" y="3570613"/>
          <a:ext cx="8450065" cy="1939539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690013">
                  <a:extLst>
                    <a:ext uri="{9D8B030D-6E8A-4147-A177-3AD203B41FA5}">
                      <a16:colId xmlns:a16="http://schemas.microsoft.com/office/drawing/2014/main" val="3301239970"/>
                    </a:ext>
                  </a:extLst>
                </a:gridCol>
                <a:gridCol w="1690013">
                  <a:extLst>
                    <a:ext uri="{9D8B030D-6E8A-4147-A177-3AD203B41FA5}">
                      <a16:colId xmlns:a16="http://schemas.microsoft.com/office/drawing/2014/main" val="3503335042"/>
                    </a:ext>
                  </a:extLst>
                </a:gridCol>
                <a:gridCol w="1690013">
                  <a:extLst>
                    <a:ext uri="{9D8B030D-6E8A-4147-A177-3AD203B41FA5}">
                      <a16:colId xmlns:a16="http://schemas.microsoft.com/office/drawing/2014/main" val="4069624457"/>
                    </a:ext>
                  </a:extLst>
                </a:gridCol>
                <a:gridCol w="1690013">
                  <a:extLst>
                    <a:ext uri="{9D8B030D-6E8A-4147-A177-3AD203B41FA5}">
                      <a16:colId xmlns:a16="http://schemas.microsoft.com/office/drawing/2014/main" val="1824169638"/>
                    </a:ext>
                  </a:extLst>
                </a:gridCol>
                <a:gridCol w="1690013">
                  <a:extLst>
                    <a:ext uri="{9D8B030D-6E8A-4147-A177-3AD203B41FA5}">
                      <a16:colId xmlns:a16="http://schemas.microsoft.com/office/drawing/2014/main" val="3995512995"/>
                    </a:ext>
                  </a:extLst>
                </a:gridCol>
              </a:tblGrid>
              <a:tr h="458702">
                <a:tc>
                  <a:txBody>
                    <a:bodyPr/>
                    <a:lstStyle/>
                    <a:p>
                      <a:r>
                        <a:rPr lang="it-IT" sz="1600" dirty="0" err="1" smtClean="0"/>
                        <a:t>Dataset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DM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err="1" smtClean="0"/>
                        <a:t>Feasibility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err="1" smtClean="0">
                          <a:sym typeface="Arial"/>
                        </a:rPr>
                        <a:t>Minimality</a:t>
                      </a:r>
                      <a:r>
                        <a:rPr lang="it-IT" sz="1400" u="none" strike="noStrike" cap="none" baseline="0" dirty="0" smtClean="0">
                          <a:sym typeface="Arial"/>
                        </a:rPr>
                        <a:t> e </a:t>
                      </a:r>
                      <a:r>
                        <a:rPr lang="it-IT" sz="1400" u="none" strike="noStrike" cap="none" baseline="0" dirty="0" err="1" smtClean="0">
                          <a:sym typeface="Arial"/>
                        </a:rPr>
                        <a:t>GenRFD</a:t>
                      </a:r>
                      <a:endParaRPr lang="it-IT" sz="1600" b="1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RFD trovate</a:t>
                      </a:r>
                      <a:endParaRPr lang="it-IT" sz="1600" b="1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876518"/>
                  </a:ext>
                </a:extLst>
              </a:tr>
              <a:tr h="296807">
                <a:tc>
                  <a:txBody>
                    <a:bodyPr/>
                    <a:lstStyle/>
                    <a:p>
                      <a:r>
                        <a:rPr lang="it-IT" sz="1600" u="none" strike="noStrike" cap="none" baseline="0" dirty="0" err="1" smtClean="0">
                          <a:sym typeface="Arial"/>
                        </a:rPr>
                        <a:t>dataset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0, 0005s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0, 002s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2s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82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754236"/>
                  </a:ext>
                </a:extLst>
              </a:tr>
              <a:tr h="296807">
                <a:tc>
                  <a:txBody>
                    <a:bodyPr/>
                    <a:lstStyle/>
                    <a:p>
                      <a:r>
                        <a:rPr lang="it-IT" sz="1600" u="none" strike="noStrike" cap="none" baseline="0" dirty="0" err="1" smtClean="0">
                          <a:sym typeface="Arial"/>
                        </a:rPr>
                        <a:t>Bridges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0, 190s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0, 730s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6900s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62912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466523"/>
                  </a:ext>
                </a:extLst>
              </a:tr>
              <a:tr h="296807">
                <a:tc>
                  <a:txBody>
                    <a:bodyPr/>
                    <a:lstStyle/>
                    <a:p>
                      <a:r>
                        <a:rPr lang="it-IT" sz="1600" u="none" strike="noStrike" cap="none" baseline="0" dirty="0" smtClean="0">
                          <a:sym typeface="Arial"/>
                        </a:rPr>
                        <a:t>balance-scale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900s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0, 016s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0, 100s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1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253695"/>
                  </a:ext>
                </a:extLst>
              </a:tr>
              <a:tr h="415539">
                <a:tc>
                  <a:txBody>
                    <a:bodyPr/>
                    <a:lstStyle/>
                    <a:p>
                      <a:r>
                        <a:rPr lang="it-IT" sz="1600" u="none" strike="noStrike" cap="none" baseline="0" dirty="0" err="1" smtClean="0">
                          <a:sym typeface="Arial"/>
                        </a:rPr>
                        <a:t>echocardiogram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0, 220s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0, 510s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9200s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236852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697356"/>
                  </a:ext>
                </a:extLst>
              </a:tr>
            </a:tbl>
          </a:graphicData>
        </a:graphic>
      </p:graphicFrame>
      <p:sp>
        <p:nvSpPr>
          <p:cNvPr id="10" name="Rettangolo 9"/>
          <p:cNvSpPr/>
          <p:nvPr/>
        </p:nvSpPr>
        <p:spPr>
          <a:xfrm>
            <a:off x="203007" y="3122168"/>
            <a:ext cx="36311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000" b="1" dirty="0" smtClean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Risultati test con 7 </a:t>
            </a:r>
            <a:r>
              <a:rPr lang="it-IT" sz="2000" b="1" dirty="0" err="1" smtClean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thread</a:t>
            </a:r>
            <a:endParaRPr lang="it-IT" sz="2000" b="1" dirty="0"/>
          </a:p>
        </p:txBody>
      </p:sp>
      <p:graphicFrame>
        <p:nvGraphicFramePr>
          <p:cNvPr id="11" name="Tabel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472539"/>
              </p:ext>
            </p:extLst>
          </p:nvPr>
        </p:nvGraphicFramePr>
        <p:xfrm>
          <a:off x="278298" y="1081135"/>
          <a:ext cx="8450065" cy="1939539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690013">
                  <a:extLst>
                    <a:ext uri="{9D8B030D-6E8A-4147-A177-3AD203B41FA5}">
                      <a16:colId xmlns:a16="http://schemas.microsoft.com/office/drawing/2014/main" val="3301239970"/>
                    </a:ext>
                  </a:extLst>
                </a:gridCol>
                <a:gridCol w="1690013">
                  <a:extLst>
                    <a:ext uri="{9D8B030D-6E8A-4147-A177-3AD203B41FA5}">
                      <a16:colId xmlns:a16="http://schemas.microsoft.com/office/drawing/2014/main" val="3503335042"/>
                    </a:ext>
                  </a:extLst>
                </a:gridCol>
                <a:gridCol w="1690013">
                  <a:extLst>
                    <a:ext uri="{9D8B030D-6E8A-4147-A177-3AD203B41FA5}">
                      <a16:colId xmlns:a16="http://schemas.microsoft.com/office/drawing/2014/main" val="4069624457"/>
                    </a:ext>
                  </a:extLst>
                </a:gridCol>
                <a:gridCol w="1690013">
                  <a:extLst>
                    <a:ext uri="{9D8B030D-6E8A-4147-A177-3AD203B41FA5}">
                      <a16:colId xmlns:a16="http://schemas.microsoft.com/office/drawing/2014/main" val="1824169638"/>
                    </a:ext>
                  </a:extLst>
                </a:gridCol>
                <a:gridCol w="1690013">
                  <a:extLst>
                    <a:ext uri="{9D8B030D-6E8A-4147-A177-3AD203B41FA5}">
                      <a16:colId xmlns:a16="http://schemas.microsoft.com/office/drawing/2014/main" val="3995512995"/>
                    </a:ext>
                  </a:extLst>
                </a:gridCol>
              </a:tblGrid>
              <a:tr h="458702">
                <a:tc>
                  <a:txBody>
                    <a:bodyPr/>
                    <a:lstStyle/>
                    <a:p>
                      <a:r>
                        <a:rPr lang="it-IT" sz="1600" dirty="0" err="1" smtClean="0"/>
                        <a:t>Dataset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DM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err="1" smtClean="0"/>
                        <a:t>Feasibility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err="1" smtClean="0">
                          <a:sym typeface="Arial"/>
                        </a:rPr>
                        <a:t>Minimality</a:t>
                      </a:r>
                      <a:r>
                        <a:rPr lang="it-IT" sz="1400" u="none" strike="noStrike" cap="none" baseline="0" dirty="0" smtClean="0">
                          <a:sym typeface="Arial"/>
                        </a:rPr>
                        <a:t> e </a:t>
                      </a:r>
                      <a:r>
                        <a:rPr lang="it-IT" sz="1400" u="none" strike="noStrike" cap="none" baseline="0" dirty="0" err="1" smtClean="0">
                          <a:sym typeface="Arial"/>
                        </a:rPr>
                        <a:t>GenRFD</a:t>
                      </a:r>
                      <a:endParaRPr lang="it-IT" sz="1600" b="1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RFD trovate</a:t>
                      </a:r>
                      <a:endParaRPr lang="it-IT" sz="1600" b="1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876518"/>
                  </a:ext>
                </a:extLst>
              </a:tr>
              <a:tr h="296807">
                <a:tc>
                  <a:txBody>
                    <a:bodyPr/>
                    <a:lstStyle/>
                    <a:p>
                      <a:r>
                        <a:rPr lang="it-IT" sz="1600" u="none" strike="noStrike" cap="none" baseline="0" dirty="0" err="1" smtClean="0">
                          <a:sym typeface="Arial"/>
                        </a:rPr>
                        <a:t>dataset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0, 0005s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0, 002s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2s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82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754236"/>
                  </a:ext>
                </a:extLst>
              </a:tr>
              <a:tr h="296807">
                <a:tc>
                  <a:txBody>
                    <a:bodyPr/>
                    <a:lstStyle/>
                    <a:p>
                      <a:r>
                        <a:rPr lang="it-IT" sz="1600" u="none" strike="noStrike" cap="none" baseline="0" dirty="0" err="1" smtClean="0">
                          <a:sym typeface="Arial"/>
                        </a:rPr>
                        <a:t>Bridges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0, 190s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0, 730s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7200s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62912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466523"/>
                  </a:ext>
                </a:extLst>
              </a:tr>
              <a:tr h="296807">
                <a:tc>
                  <a:txBody>
                    <a:bodyPr/>
                    <a:lstStyle/>
                    <a:p>
                      <a:r>
                        <a:rPr lang="it-IT" sz="1600" u="none" strike="noStrike" cap="none" baseline="0" dirty="0" smtClean="0">
                          <a:sym typeface="Arial"/>
                        </a:rPr>
                        <a:t>balance-scale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900s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0, 016s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0, 110s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1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253695"/>
                  </a:ext>
                </a:extLst>
              </a:tr>
              <a:tr h="415539">
                <a:tc>
                  <a:txBody>
                    <a:bodyPr/>
                    <a:lstStyle/>
                    <a:p>
                      <a:r>
                        <a:rPr lang="it-IT" sz="1600" u="none" strike="noStrike" cap="none" baseline="0" dirty="0" err="1" smtClean="0">
                          <a:sym typeface="Arial"/>
                        </a:rPr>
                        <a:t>echocardiogram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0, 250s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0, 570s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9700s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236852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697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664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3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Shape 509"/>
          <p:cNvSpPr txBox="1"/>
          <p:nvPr/>
        </p:nvSpPr>
        <p:spPr>
          <a:xfrm>
            <a:off x="526281" y="427091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r>
              <a:rPr lang="it-IT" sz="4000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Considerazioni finali su </a:t>
            </a:r>
            <a:r>
              <a:rPr lang="it-IT" sz="4000" dirty="0" err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testing</a:t>
            </a:r>
            <a:endParaRPr lang="it-IT" sz="4000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lang="it-IT" sz="4000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10" name="Shape 510"/>
          <p:cNvSpPr txBox="1"/>
          <p:nvPr/>
        </p:nvSpPr>
        <p:spPr>
          <a:xfrm>
            <a:off x="399666" y="2292190"/>
            <a:ext cx="7601719" cy="145207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r>
              <a:rPr lang="it-IT" dirty="0">
                <a:latin typeface="Comfortaa" panose="00000500000000000000" pitchFamily="2" charset="0"/>
              </a:rPr>
              <a:t>Possiamo notare che per algoritmi di </a:t>
            </a:r>
            <a:r>
              <a:rPr lang="it-IT" dirty="0" smtClean="0">
                <a:latin typeface="Comfortaa" panose="00000500000000000000" pitchFamily="2" charset="0"/>
              </a:rPr>
              <a:t>piccole dimensioni</a:t>
            </a:r>
            <a:r>
              <a:rPr lang="it-IT" dirty="0">
                <a:latin typeface="Comfortaa" panose="00000500000000000000" pitchFamily="2" charset="0"/>
              </a:rPr>
              <a:t>, il fatto di utilizzare più </a:t>
            </a:r>
            <a:r>
              <a:rPr lang="it-IT" dirty="0" err="1">
                <a:latin typeface="Comfortaa" panose="00000500000000000000" pitchFamily="2" charset="0"/>
              </a:rPr>
              <a:t>thread</a:t>
            </a:r>
            <a:r>
              <a:rPr lang="it-IT" dirty="0">
                <a:latin typeface="Comfortaa" panose="00000500000000000000" pitchFamily="2" charset="0"/>
              </a:rPr>
              <a:t> porta </a:t>
            </a:r>
            <a:r>
              <a:rPr lang="it-IT" dirty="0" smtClean="0">
                <a:latin typeface="Comfortaa" panose="00000500000000000000" pitchFamily="2" charset="0"/>
              </a:rPr>
              <a:t>a </a:t>
            </a:r>
            <a:r>
              <a:rPr lang="it-IT" dirty="0">
                <a:latin typeface="Comfortaa" panose="00000500000000000000" pitchFamily="2" charset="0"/>
              </a:rPr>
              <a:t>delle piccole </a:t>
            </a:r>
            <a:r>
              <a:rPr lang="it-IT" dirty="0" smtClean="0">
                <a:latin typeface="Comfortaa" panose="00000500000000000000" pitchFamily="2" charset="0"/>
              </a:rPr>
              <a:t>inflessioni delle </a:t>
            </a:r>
            <a:r>
              <a:rPr lang="it-IT" dirty="0">
                <a:latin typeface="Comfortaa" panose="00000500000000000000" pitchFamily="2" charset="0"/>
              </a:rPr>
              <a:t>prestazioni. Questo</a:t>
            </a:r>
          </a:p>
          <a:p>
            <a:r>
              <a:rPr lang="it-IT" dirty="0">
                <a:latin typeface="Comfortaa" panose="00000500000000000000" pitchFamily="2" charset="0"/>
              </a:rPr>
              <a:t>comportamento </a:t>
            </a:r>
            <a:r>
              <a:rPr lang="it-IT" dirty="0" smtClean="0">
                <a:latin typeface="Comfortaa" panose="00000500000000000000" pitchFamily="2" charset="0"/>
              </a:rPr>
              <a:t>è </a:t>
            </a:r>
            <a:r>
              <a:rPr lang="it-IT" dirty="0">
                <a:latin typeface="Comfortaa" panose="00000500000000000000" pitchFamily="2" charset="0"/>
              </a:rPr>
              <a:t>dovuto alla sincronizzazione applicata da AKKA</a:t>
            </a:r>
          </a:p>
          <a:p>
            <a:r>
              <a:rPr lang="it-IT" dirty="0">
                <a:latin typeface="Comfortaa" panose="00000500000000000000" pitchFamily="2" charset="0"/>
              </a:rPr>
              <a:t>ai </a:t>
            </a:r>
            <a:r>
              <a:rPr lang="it-IT" dirty="0" err="1" smtClean="0">
                <a:latin typeface="Comfortaa" panose="00000500000000000000" pitchFamily="2" charset="0"/>
              </a:rPr>
              <a:t>thread</a:t>
            </a:r>
            <a:r>
              <a:rPr lang="it-IT" dirty="0">
                <a:latin typeface="Comfortaa" panose="00000500000000000000" pitchFamily="2" charset="0"/>
              </a:rPr>
              <a:t>. Siccome la mole di lavoro per ogni singolo </a:t>
            </a:r>
            <a:r>
              <a:rPr lang="it-IT" dirty="0" err="1">
                <a:latin typeface="Comfortaa" panose="00000500000000000000" pitchFamily="2" charset="0"/>
              </a:rPr>
              <a:t>thread</a:t>
            </a:r>
            <a:r>
              <a:rPr lang="it-IT" dirty="0">
                <a:latin typeface="Comfortaa" panose="00000500000000000000" pitchFamily="2" charset="0"/>
              </a:rPr>
              <a:t> è </a:t>
            </a:r>
            <a:r>
              <a:rPr lang="it-IT" dirty="0" smtClean="0">
                <a:latin typeface="Comfortaa" panose="00000500000000000000" pitchFamily="2" charset="0"/>
              </a:rPr>
              <a:t>insignificante</a:t>
            </a:r>
            <a:r>
              <a:rPr lang="it-IT" dirty="0">
                <a:latin typeface="Comfortaa" panose="00000500000000000000" pitchFamily="2" charset="0"/>
              </a:rPr>
              <a:t>, </a:t>
            </a:r>
            <a:r>
              <a:rPr lang="it-IT" dirty="0">
                <a:latin typeface="Comfortaa" panose="00000500000000000000" pitchFamily="2" charset="0"/>
              </a:rPr>
              <a:t> </a:t>
            </a:r>
            <a:r>
              <a:rPr lang="it-IT" dirty="0" smtClean="0">
                <a:latin typeface="Comfortaa" panose="00000500000000000000" pitchFamily="2" charset="0"/>
              </a:rPr>
              <a:t>allora </a:t>
            </a:r>
            <a:r>
              <a:rPr lang="it-IT" dirty="0">
                <a:latin typeface="Comfortaa" panose="00000500000000000000" pitchFamily="2" charset="0"/>
              </a:rPr>
              <a:t>il tempo maggiore viene impiegato per la gestione </a:t>
            </a:r>
            <a:r>
              <a:rPr lang="it-IT" dirty="0" smtClean="0">
                <a:latin typeface="Comfortaa" panose="00000500000000000000" pitchFamily="2" charset="0"/>
              </a:rPr>
              <a:t>attraverso il </a:t>
            </a:r>
            <a:r>
              <a:rPr lang="it-IT" dirty="0">
                <a:latin typeface="Comfortaa" panose="00000500000000000000" pitchFamily="2" charset="0"/>
              </a:rPr>
              <a:t>container(</a:t>
            </a:r>
            <a:r>
              <a:rPr lang="it-IT" dirty="0" err="1">
                <a:latin typeface="Comfortaa" panose="00000500000000000000" pitchFamily="2" charset="0"/>
              </a:rPr>
              <a:t>Actor</a:t>
            </a:r>
            <a:r>
              <a:rPr lang="it-IT" dirty="0">
                <a:latin typeface="Comfortaa" panose="00000500000000000000" pitchFamily="2" charset="0"/>
              </a:rPr>
              <a:t> System). 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00" y="1100758"/>
            <a:ext cx="3800604" cy="3800604"/>
          </a:xfrm>
          <a:prstGeom prst="rect">
            <a:avLst/>
          </a:prstGeom>
        </p:spPr>
      </p:pic>
      <p:pic>
        <p:nvPicPr>
          <p:cNvPr id="9" name="Shape 49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8503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" name="Shape 4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Shape 492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Shape 493"/>
          <p:cNvSpPr txBox="1"/>
          <p:nvPr/>
        </p:nvSpPr>
        <p:spPr>
          <a:xfrm>
            <a:off x="526281" y="470866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Indice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4" name="Shape 494"/>
              <p:cNvSpPr txBox="1"/>
              <p:nvPr/>
            </p:nvSpPr>
            <p:spPr>
              <a:xfrm>
                <a:off x="526275" y="1369900"/>
                <a:ext cx="8615400" cy="39040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marL="457200" lvl="0" indent="-317500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Comfortaa"/>
                  <a:buAutoNum type="arabicPeriod"/>
                </a:pPr>
                <a:r>
                  <a:rPr lang="it-IT" dirty="0" smtClean="0">
                    <a:solidFill>
                      <a:schemeClr val="tx2">
                        <a:lumMod val="75000"/>
                      </a:schemeClr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Identificazione soglie ottime</a:t>
                </a:r>
              </a:p>
              <a:p>
                <a:pPr marL="914400" lvl="1" indent="-317500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Comfortaa"/>
                  <a:buAutoNum type="alphaLcPeriod"/>
                </a:pPr>
                <a:r>
                  <a:rPr lang="it-IT" dirty="0" smtClean="0">
                    <a:solidFill>
                      <a:schemeClr val="tx2">
                        <a:lumMod val="75000"/>
                      </a:schemeClr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=1</m:t>
                    </m:r>
                  </m:oMath>
                </a14:m>
                <a:endParaRPr lang="it-IT" b="0" dirty="0" smtClean="0">
                  <a:solidFill>
                    <a:schemeClr val="tx2">
                      <a:lumMod val="75000"/>
                    </a:schemeClr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914400" lvl="1" indent="-317500">
                  <a:lnSpc>
                    <a:spcPct val="150000"/>
                  </a:lnSpc>
                  <a:buSzPts val="1400"/>
                  <a:buFont typeface="Comfortaa"/>
                  <a:buAutoNum type="alphaLcPeriod"/>
                </a:pPr>
                <a:r>
                  <a:rPr lang="it-IT" dirty="0">
                    <a:solidFill>
                      <a:schemeClr val="tx2">
                        <a:lumMod val="75000"/>
                      </a:schemeClr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=1</m:t>
                    </m:r>
                  </m:oMath>
                </a14:m>
                <a:r>
                  <a:rPr lang="it-IT" dirty="0" smtClean="0">
                    <a:solidFill>
                      <a:schemeClr val="tx2">
                        <a:lumMod val="75000"/>
                      </a:schemeClr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: Esempio</a:t>
                </a:r>
                <a:endParaRPr lang="it-IT" b="0" dirty="0" smtClean="0">
                  <a:solidFill>
                    <a:schemeClr val="tx2">
                      <a:lumMod val="75000"/>
                    </a:schemeClr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914400" lvl="1" indent="-317500">
                  <a:lnSpc>
                    <a:spcPct val="150000"/>
                  </a:lnSpc>
                  <a:buSzPts val="1400"/>
                  <a:buFont typeface="Comfortaa"/>
                  <a:buAutoNum type="alphaLcPeriod"/>
                </a:pPr>
                <a:r>
                  <a:rPr lang="it-IT" dirty="0">
                    <a:solidFill>
                      <a:schemeClr val="tx2">
                        <a:lumMod val="75000"/>
                      </a:schemeClr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</m:t>
                    </m:r>
                    <m:r>
                      <a:rPr lang="it-IT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2</m:t>
                    </m:r>
                  </m:oMath>
                </a14:m>
                <a:endParaRPr lang="it-IT" dirty="0">
                  <a:solidFill>
                    <a:schemeClr val="tx2">
                      <a:lumMod val="75000"/>
                    </a:schemeClr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914400" lvl="1" indent="-317500">
                  <a:lnSpc>
                    <a:spcPct val="150000"/>
                  </a:lnSpc>
                  <a:buSzPts val="1400"/>
                  <a:buFont typeface="Comfortaa"/>
                  <a:buAutoNum type="alphaLcPeriod"/>
                </a:pPr>
                <a:r>
                  <a:rPr lang="it-IT" dirty="0">
                    <a:solidFill>
                      <a:schemeClr val="tx2">
                        <a:lumMod val="75000"/>
                      </a:schemeClr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</m:t>
                    </m:r>
                    <m:r>
                      <a:rPr lang="it-IT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2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</a:schemeClr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: </a:t>
                </a:r>
                <a:r>
                  <a:rPr lang="it-IT" dirty="0" smtClean="0">
                    <a:solidFill>
                      <a:schemeClr val="tx2">
                        <a:lumMod val="75000"/>
                      </a:schemeClr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Esempio</a:t>
                </a:r>
              </a:p>
              <a:p>
                <a:pPr marL="914400" lvl="1" indent="-317500">
                  <a:lnSpc>
                    <a:spcPct val="150000"/>
                  </a:lnSpc>
                  <a:buSzPts val="1400"/>
                  <a:buFont typeface="Comfortaa"/>
                  <a:buAutoNum type="alphaLcPeriod"/>
                </a:pPr>
                <a:r>
                  <a:rPr lang="it-IT" dirty="0">
                    <a:solidFill>
                      <a:schemeClr val="tx2">
                        <a:lumMod val="75000"/>
                      </a:schemeClr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</m:t>
                    </m:r>
                    <m:r>
                      <a:rPr lang="it-IT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𝑛</m:t>
                    </m:r>
                  </m:oMath>
                </a14:m>
                <a:endParaRPr lang="it-IT" dirty="0" smtClean="0">
                  <a:solidFill>
                    <a:schemeClr val="tx2">
                      <a:lumMod val="75000"/>
                    </a:schemeClr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457200" lvl="0" indent="-317500" rtl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1400"/>
                  <a:buFont typeface="Comfortaa"/>
                  <a:buAutoNum type="arabicPeriod"/>
                </a:pPr>
                <a:r>
                  <a:rPr lang="it-IT" dirty="0" smtClean="0">
                    <a:solidFill>
                      <a:schemeClr val="tx2">
                        <a:lumMod val="75000"/>
                      </a:schemeClr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Test</a:t>
                </a:r>
                <a:endParaRPr lang="it-IT" dirty="0">
                  <a:solidFill>
                    <a:schemeClr val="tx2">
                      <a:lumMod val="75000"/>
                    </a:schemeClr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914400" lvl="1" indent="-317500" rtl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1400"/>
                  <a:buFont typeface="Comfortaa"/>
                  <a:buAutoNum type="alphaLcPeriod"/>
                </a:pPr>
                <a:r>
                  <a:rPr lang="it-IT" dirty="0" err="1">
                    <a:solidFill>
                      <a:schemeClr val="tx2">
                        <a:lumMod val="75000"/>
                      </a:schemeClr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Dataset</a:t>
                </a:r>
                <a:r>
                  <a:rPr lang="it-IT" dirty="0">
                    <a:solidFill>
                      <a:schemeClr val="tx2">
                        <a:lumMod val="75000"/>
                      </a:schemeClr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 utilizzati</a:t>
                </a:r>
              </a:p>
              <a:p>
                <a:pPr marL="914400" lvl="1" indent="-317500" rtl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1400"/>
                  <a:buFont typeface="Comfortaa"/>
                  <a:buAutoNum type="alphaLcPeriod"/>
                </a:pPr>
                <a:r>
                  <a:rPr lang="it-IT" dirty="0">
                    <a:solidFill>
                      <a:schemeClr val="tx2">
                        <a:lumMod val="75000"/>
                      </a:schemeClr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Risultati</a:t>
                </a:r>
              </a:p>
              <a:p>
                <a:pPr marL="914400" lvl="1" indent="-317500" rtl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1400"/>
                  <a:buFont typeface="Comfortaa"/>
                  <a:buAutoNum type="alphaLcPeriod"/>
                </a:pPr>
                <a:r>
                  <a:rPr lang="it-IT" dirty="0">
                    <a:solidFill>
                      <a:schemeClr val="tx2">
                        <a:lumMod val="75000"/>
                      </a:schemeClr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Considerazioni finali su </a:t>
                </a:r>
                <a:r>
                  <a:rPr lang="it-IT" dirty="0" err="1">
                    <a:solidFill>
                      <a:schemeClr val="tx2">
                        <a:lumMod val="75000"/>
                      </a:schemeClr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testing</a:t>
                </a:r>
                <a:endParaRPr lang="it-IT" dirty="0">
                  <a:solidFill>
                    <a:schemeClr val="tx2">
                      <a:lumMod val="75000"/>
                    </a:schemeClr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457200" lvl="0" indent="-317500" rtl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1400"/>
                  <a:buFont typeface="Comfortaa"/>
                  <a:buAutoNum type="arabicPeriod"/>
                </a:pP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Riflessioni</a:t>
                </a:r>
              </a:p>
            </p:txBody>
          </p:sp>
        </mc:Choice>
        <mc:Fallback>
          <p:sp>
            <p:nvSpPr>
              <p:cNvPr id="494" name="Shape 4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75" y="1369900"/>
                <a:ext cx="8615400" cy="39040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3312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3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Shape 509"/>
          <p:cNvSpPr txBox="1"/>
          <p:nvPr/>
        </p:nvSpPr>
        <p:spPr>
          <a:xfrm>
            <a:off x="526281" y="427091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r>
              <a:rPr lang="it-IT" sz="4000" dirty="0" smtClean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Riflessioni</a:t>
            </a:r>
            <a:endParaRPr lang="it-IT" sz="4000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lang="it-IT" sz="4000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10" name="Shape 510"/>
          <p:cNvSpPr txBox="1"/>
          <p:nvPr/>
        </p:nvSpPr>
        <p:spPr>
          <a:xfrm>
            <a:off x="526281" y="1134110"/>
            <a:ext cx="7601719" cy="26805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r>
              <a:rPr lang="it-IT" b="1" dirty="0" smtClean="0">
                <a:latin typeface="Comfortaa" panose="00000500000000000000" pitchFamily="2" charset="0"/>
              </a:rPr>
              <a:t>Miglioramento utilizzo memoria: </a:t>
            </a:r>
            <a:r>
              <a:rPr lang="it-IT" dirty="0" smtClean="0">
                <a:latin typeface="Comfortaa" panose="00000500000000000000" pitchFamily="2" charset="0"/>
              </a:rPr>
              <a:t>Durante </a:t>
            </a:r>
            <a:r>
              <a:rPr lang="it-IT" dirty="0">
                <a:latin typeface="Comfortaa" panose="00000500000000000000" pitchFamily="2" charset="0"/>
              </a:rPr>
              <a:t>la fase di </a:t>
            </a:r>
            <a:r>
              <a:rPr lang="it-IT" dirty="0" err="1">
                <a:latin typeface="Comfortaa" panose="00000500000000000000" pitchFamily="2" charset="0"/>
              </a:rPr>
              <a:t>testing</a:t>
            </a:r>
            <a:r>
              <a:rPr lang="it-IT" dirty="0">
                <a:latin typeface="Comfortaa" panose="00000500000000000000" pitchFamily="2" charset="0"/>
              </a:rPr>
              <a:t>, si è notato</a:t>
            </a:r>
          </a:p>
          <a:p>
            <a:r>
              <a:rPr lang="it-IT" dirty="0">
                <a:latin typeface="Comfortaa" panose="00000500000000000000" pitchFamily="2" charset="0"/>
              </a:rPr>
              <a:t>che l'utilizzo della memoria in questo algoritmo genera molti problemi su alcuni</a:t>
            </a:r>
          </a:p>
          <a:p>
            <a:r>
              <a:rPr lang="it-IT" dirty="0" err="1">
                <a:latin typeface="Comfortaa" panose="00000500000000000000" pitchFamily="2" charset="0"/>
              </a:rPr>
              <a:t>dataset</a:t>
            </a:r>
            <a:r>
              <a:rPr lang="it-IT" dirty="0">
                <a:latin typeface="Comfortaa" panose="00000500000000000000" pitchFamily="2" charset="0"/>
              </a:rPr>
              <a:t> di grandi dimensioni. </a:t>
            </a:r>
            <a:r>
              <a:rPr lang="it-IT" dirty="0" smtClean="0">
                <a:latin typeface="Comfortaa" panose="00000500000000000000" pitchFamily="2" charset="0"/>
              </a:rPr>
              <a:t>Poiché vengono mantenute alcune strutture dati in memoria principale che in alcuni casi ne saturano la capacità.</a:t>
            </a:r>
          </a:p>
          <a:p>
            <a:r>
              <a:rPr lang="it-IT" dirty="0" smtClean="0">
                <a:latin typeface="Comfortaa" panose="00000500000000000000" pitchFamily="2" charset="0"/>
              </a:rPr>
              <a:t>Già  durante </a:t>
            </a:r>
            <a:r>
              <a:rPr lang="it-IT" dirty="0">
                <a:latin typeface="Comfortaa" panose="00000500000000000000" pitchFamily="2" charset="0"/>
              </a:rPr>
              <a:t>la fase di lavoro si è cercato di sopperire a questa problematica </a:t>
            </a:r>
            <a:r>
              <a:rPr lang="it-IT" dirty="0" smtClean="0">
                <a:latin typeface="Comfortaa" panose="00000500000000000000" pitchFamily="2" charset="0"/>
              </a:rPr>
              <a:t>implementando  una </a:t>
            </a:r>
            <a:r>
              <a:rPr lang="it-IT" dirty="0">
                <a:latin typeface="Comfortaa" panose="00000500000000000000" pitchFamily="2" charset="0"/>
              </a:rPr>
              <a:t>seconda versione </a:t>
            </a:r>
            <a:r>
              <a:rPr lang="it-IT" dirty="0" smtClean="0">
                <a:latin typeface="Comfortaa" panose="00000500000000000000" pitchFamily="2" charset="0"/>
              </a:rPr>
              <a:t>dell'algoritmo che mantiene la matrice delle distanze in memoria secondaria.</a:t>
            </a:r>
          </a:p>
          <a:p>
            <a:r>
              <a:rPr lang="it-IT" b="1" dirty="0">
                <a:latin typeface="Comfortaa" panose="00000500000000000000" pitchFamily="2" charset="0"/>
              </a:rPr>
              <a:t>Lavori </a:t>
            </a:r>
            <a:r>
              <a:rPr lang="it-IT" b="1" dirty="0" smtClean="0">
                <a:latin typeface="Comfortaa" panose="00000500000000000000" pitchFamily="2" charset="0"/>
              </a:rPr>
              <a:t>futuri: </a:t>
            </a:r>
            <a:r>
              <a:rPr lang="it-IT" dirty="0" smtClean="0">
                <a:latin typeface="Comfortaa" panose="00000500000000000000" pitchFamily="2" charset="0"/>
              </a:rPr>
              <a:t>saranno quelli </a:t>
            </a:r>
            <a:r>
              <a:rPr lang="it-IT" dirty="0">
                <a:latin typeface="Comfortaa" panose="00000500000000000000" pitchFamily="2" charset="0"/>
              </a:rPr>
              <a:t>di migliorare la gestione di tali </a:t>
            </a:r>
            <a:r>
              <a:rPr lang="it-IT" dirty="0" smtClean="0">
                <a:latin typeface="Comfortaa" panose="00000500000000000000" pitchFamily="2" charset="0"/>
              </a:rPr>
              <a:t>database. </a:t>
            </a:r>
            <a:r>
              <a:rPr lang="it-IT" dirty="0">
                <a:latin typeface="Comfortaa" panose="00000500000000000000" pitchFamily="2" charset="0"/>
              </a:rPr>
              <a:t>In </a:t>
            </a:r>
            <a:r>
              <a:rPr lang="it-IT" dirty="0" smtClean="0">
                <a:latin typeface="Comfortaa" panose="00000500000000000000" pitchFamily="2" charset="0"/>
              </a:rPr>
              <a:t>alternativa potrebbero </a:t>
            </a:r>
            <a:r>
              <a:rPr lang="it-IT" dirty="0">
                <a:latin typeface="Comfortaa" panose="00000500000000000000" pitchFamily="2" charset="0"/>
              </a:rPr>
              <a:t>essere ricercate altre soluzioni per l'ottimizzazione della memoria.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758" y="1283855"/>
            <a:ext cx="3468487" cy="21085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ttangolo 3"/>
          <p:cNvSpPr/>
          <p:nvPr/>
        </p:nvSpPr>
        <p:spPr>
          <a:xfrm>
            <a:off x="4737737" y="3795198"/>
            <a:ext cx="7010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 smtClean="0">
                <a:latin typeface="Comfortaa" panose="00000500000000000000" pitchFamily="2" charset="0"/>
              </a:rPr>
              <a:t>Distribuzione:</a:t>
            </a:r>
            <a:r>
              <a:rPr lang="it-IT" dirty="0" smtClean="0">
                <a:latin typeface="Comfortaa" panose="00000500000000000000" pitchFamily="2" charset="0"/>
              </a:rPr>
              <a:t> Tale </a:t>
            </a:r>
            <a:r>
              <a:rPr lang="it-IT" dirty="0">
                <a:latin typeface="Comfortaa" panose="00000500000000000000" pitchFamily="2" charset="0"/>
              </a:rPr>
              <a:t>progettazione e </a:t>
            </a:r>
            <a:r>
              <a:rPr lang="it-IT" dirty="0" smtClean="0">
                <a:latin typeface="Comfortaa" panose="00000500000000000000" pitchFamily="2" charset="0"/>
              </a:rPr>
              <a:t>l'utilizzo della </a:t>
            </a:r>
            <a:r>
              <a:rPr lang="it-IT" dirty="0">
                <a:latin typeface="Comfortaa" panose="00000500000000000000" pitchFamily="2" charset="0"/>
              </a:rPr>
              <a:t>tecnologia AKKA </a:t>
            </a:r>
            <a:r>
              <a:rPr lang="it-IT" dirty="0" smtClean="0">
                <a:latin typeface="Comfortaa" panose="00000500000000000000" pitchFamily="2" charset="0"/>
              </a:rPr>
              <a:t>rende l'algoritmo </a:t>
            </a:r>
            <a:r>
              <a:rPr lang="it-IT" dirty="0">
                <a:latin typeface="Comfortaa" panose="00000500000000000000" pitchFamily="2" charset="0"/>
              </a:rPr>
              <a:t>già pronto alla distribuzione. Questo tipo di miglioramento </a:t>
            </a:r>
            <a:r>
              <a:rPr lang="it-IT" dirty="0" smtClean="0">
                <a:latin typeface="Comfortaa" panose="00000500000000000000" pitchFamily="2" charset="0"/>
              </a:rPr>
              <a:t>permetterebbe </a:t>
            </a:r>
            <a:r>
              <a:rPr lang="it-IT" dirty="0">
                <a:latin typeface="Comfortaa" panose="00000500000000000000" pitchFamily="2" charset="0"/>
              </a:rPr>
              <a:t>un incremento maggiore delle prestazioni su </a:t>
            </a:r>
            <a:r>
              <a:rPr lang="it-IT" dirty="0" err="1">
                <a:latin typeface="Comfortaa" panose="00000500000000000000" pitchFamily="2" charset="0"/>
              </a:rPr>
              <a:t>dataset</a:t>
            </a:r>
            <a:r>
              <a:rPr lang="it-IT" dirty="0">
                <a:latin typeface="Comfortaa" panose="00000500000000000000" pitchFamily="2" charset="0"/>
              </a:rPr>
              <a:t> di </a:t>
            </a:r>
            <a:r>
              <a:rPr lang="it-IT" dirty="0" smtClean="0">
                <a:latin typeface="Comfortaa" panose="00000500000000000000" pitchFamily="2" charset="0"/>
              </a:rPr>
              <a:t>dimensioni notevoli.</a:t>
            </a:r>
            <a:endParaRPr lang="it-IT" dirty="0">
              <a:latin typeface="Comfortaa" panose="00000500000000000000" pitchFamily="2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285" y="3814618"/>
            <a:ext cx="2438621" cy="16415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Shape 49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0319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3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Shape 493"/>
          <p:cNvSpPr txBox="1"/>
          <p:nvPr/>
        </p:nvSpPr>
        <p:spPr>
          <a:xfrm>
            <a:off x="0" y="2620662"/>
            <a:ext cx="12192000" cy="16166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it-IT" sz="7200" dirty="0" smtClean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Grazie per l’attenzione!</a:t>
            </a:r>
            <a:endParaRPr lang="it-IT" sz="7200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" name="Shape 4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7933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Shape 1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526281" y="470866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Progettazione base di dati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4613" y="1942941"/>
            <a:ext cx="3895727" cy="259715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>
            <a:off x="526275" y="1682275"/>
            <a:ext cx="5719500" cy="297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 b="1">
                <a:latin typeface="Comfortaa"/>
                <a:ea typeface="Comfortaa"/>
                <a:cs typeface="Comfortaa"/>
                <a:sym typeface="Comfortaa"/>
              </a:rPr>
              <a:t>L’evoluzione delle reti </a:t>
            </a: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ha incrementato i dati provenienti da innumerevoli fonti. 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Questo flusso di dati “sporchi” rende la </a:t>
            </a:r>
            <a:r>
              <a:rPr lang="it-IT" b="1">
                <a:latin typeface="Comfortaa"/>
                <a:ea typeface="Comfortaa"/>
                <a:cs typeface="Comfortaa"/>
                <a:sym typeface="Comfortaa"/>
              </a:rPr>
              <a:t>progettazione di basi di dati </a:t>
            </a: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difficoltosa nel garantire servizi come la</a:t>
            </a:r>
            <a:r>
              <a:rPr lang="it-IT" b="1">
                <a:latin typeface="Comfortaa"/>
                <a:ea typeface="Comfortaa"/>
                <a:cs typeface="Comfortaa"/>
                <a:sym typeface="Comfortaa"/>
              </a:rPr>
              <a:t> qualità dei dati. 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Servizi come questo si ottengono riducendo le</a:t>
            </a:r>
            <a:r>
              <a:rPr lang="it-IT" b="1">
                <a:latin typeface="Comfortaa"/>
                <a:ea typeface="Comfortaa"/>
                <a:cs typeface="Comfortaa"/>
                <a:sym typeface="Comfortaa"/>
              </a:rPr>
              <a:t>   inconsistenze.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526281" y="470866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Data cleaning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526275" y="1682275"/>
            <a:ext cx="5667900" cy="189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Ridurre le </a:t>
            </a:r>
            <a:r>
              <a:rPr lang="it-IT" b="1">
                <a:latin typeface="Comfortaa"/>
                <a:ea typeface="Comfortaa"/>
                <a:cs typeface="Comfortaa"/>
                <a:sym typeface="Comfortaa"/>
              </a:rPr>
              <a:t>anomalie</a:t>
            </a: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 individuando vincoli di </a:t>
            </a:r>
            <a:r>
              <a:rPr lang="it-IT" b="1">
                <a:latin typeface="Comfortaa"/>
                <a:ea typeface="Comfortaa"/>
                <a:cs typeface="Comfortaa"/>
                <a:sym typeface="Comfortaa"/>
              </a:rPr>
              <a:t>integrità tra dati</a:t>
            </a: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.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Utilizzo di strumenti come le </a:t>
            </a:r>
            <a:r>
              <a:rPr lang="it-IT" b="1">
                <a:latin typeface="Comfortaa"/>
                <a:ea typeface="Comfortaa"/>
                <a:cs typeface="Comfortaa"/>
                <a:sym typeface="Comfortaa"/>
              </a:rPr>
              <a:t>dipendenze funzionali</a:t>
            </a: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 per la ricerca di vincoli di integrità.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31" name="Shape 1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4175" y="2674875"/>
            <a:ext cx="4690075" cy="268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526281" y="470866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Il problema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526275" y="1682275"/>
            <a:ext cx="5667900" cy="189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Vogliamo </a:t>
            </a:r>
            <a:r>
              <a:rPr lang="it-IT" b="1">
                <a:latin typeface="Comfortaa"/>
                <a:ea typeface="Comfortaa"/>
                <a:cs typeface="Comfortaa"/>
                <a:sym typeface="Comfortaa"/>
              </a:rPr>
              <a:t>creare un algoritmo</a:t>
            </a: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 che automatizzi il processo di ricerca delle anomalie attraverso le </a:t>
            </a:r>
            <a:r>
              <a:rPr lang="it-IT" b="1">
                <a:latin typeface="Comfortaa"/>
                <a:ea typeface="Comfortaa"/>
                <a:cs typeface="Comfortaa"/>
                <a:sym typeface="Comfortaa"/>
              </a:rPr>
              <a:t>dipendenze funzionali rilassate</a:t>
            </a: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.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40" name="Shape 1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3321" y="2681325"/>
            <a:ext cx="4348349" cy="288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526281" y="470866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Indice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526275" y="1369900"/>
            <a:ext cx="8615400" cy="328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Comfortaa"/>
              <a:buAutoNum type="arabicPeriod"/>
            </a:pPr>
            <a:r>
              <a:rPr lang="it-IT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Descrizione del problema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AutoNum type="arabicPeriod"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Nozioni preliminari</a:t>
            </a: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AutoNum type="alphaLcPeriod"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Dipendenze funzionali canoniche</a:t>
            </a: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AutoNum type="alphaLcPeriod"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Dipendenze funzionali rilassate</a:t>
            </a: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AutoNum type="alphaLcPeriod"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Scoperta RFD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Comfortaa"/>
              <a:buAutoNum type="arabicPeriod"/>
            </a:pPr>
            <a:r>
              <a:rPr lang="it-IT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Tecnologie utilizzate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Comfortaa"/>
              <a:buAutoNum type="arabicPeriod"/>
            </a:pPr>
            <a:r>
              <a:rPr lang="it-IT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Matrice delle distanze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buClr>
                <a:srgbClr val="999999"/>
              </a:buClr>
              <a:buSzPts val="1400"/>
              <a:buFont typeface="Comfortaa"/>
              <a:buAutoNum type="arabicPeriod"/>
            </a:pPr>
            <a:r>
              <a:rPr lang="it-IT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Feasibility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Shape 1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526281" y="470866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Dipendenze funzionali canoniche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526275" y="1662950"/>
            <a:ext cx="5667900" cy="189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Una </a:t>
            </a:r>
            <a:r>
              <a:rPr lang="it-IT" b="1">
                <a:latin typeface="Comfortaa"/>
                <a:ea typeface="Comfortaa"/>
                <a:cs typeface="Comfortaa"/>
                <a:sym typeface="Comfortaa"/>
              </a:rPr>
              <a:t>dipendenza funzionale (FD)</a:t>
            </a: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 è un vincolo di integrità che descrive </a:t>
            </a:r>
            <a:r>
              <a:rPr lang="it-IT" b="1">
                <a:latin typeface="Comfortaa"/>
                <a:ea typeface="Comfortaa"/>
                <a:cs typeface="Comfortaa"/>
                <a:sym typeface="Comfortaa"/>
              </a:rPr>
              <a:t>legami </a:t>
            </a: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tra attributi di una relazione.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4168" y="2565225"/>
            <a:ext cx="3949249" cy="282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6275" y="3104950"/>
            <a:ext cx="4978351" cy="33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,4837"/>
  <p:tag name="ORIGINALWIDTH" val="2155,98"/>
  <p:tag name="LATEXADDIN" val="\documentclass{article}&#10;\usepackage{amsmath}&#10;\pagestyle{empty}&#10;\begin{document}&#10;&#10;$ReleaseDate_{(\leq 0)} \rightarrow ExecutionDate_{(\leq 3)}$&#10;&#10;&#10;\end{document}"/>
  <p:tag name="IGUANATEXSIZE" val="20"/>
  <p:tag name="IGUANATEXCURSOR" val="126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578,553"/>
  <p:tag name="LATEXADDIN" val="\documentclass{article}&#10;\usepackage{amsmath}&#10;\pagestyle{empty}&#10;\begin{document}&#10;&#10;$(m_{1},\dots,m_{i-1},m_{i+1},\dots,m_{n})$ &#10;&#10;&#10;\end{document}"/>
  <p:tag name="IGUANATEXSIZE" val="14"/>
  <p:tag name="IGUANATEXCURSOR" val="125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,4871"/>
  <p:tag name="ORIGINALWIDTH" val="425,9468"/>
  <p:tag name="LATEXADDIN" val="\documentclass{article}&#10;\usepackage{amsmath}&#10;\pagestyle{empty}&#10;\begin{document}&#10; $m_{j}&lt;p_{j}$&#10;&#10;&#10;\end{document}"/>
  <p:tag name="IGUANATEXSIZE" val="20"/>
  <p:tag name="IGUANATEXCURSOR" val="9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359,58"/>
  <p:tag name="LATEXADDIN" val="\documentclass{article}&#10;\usepackage{amsmath}&#10;\pagestyle{empty}&#10;\begin{document}&#10;&#10; $m_{i-\epsilon} \geq p_{i}$ con $p_{i}=t_{l}[X_{i}]$&#10;&#10;&#10;\end{document}"/>
  <p:tag name="IGUANATEXSIZE" val="20"/>
  <p:tag name="IGUANATEXCURSOR" val="13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2026,247"/>
  <p:tag name="LATEXADDIN" val="\documentclass{article}&#10;\usepackage{amsmath}&#10;\pagestyle{empty}&#10;\begin{document}&#10;&#10;$\alpha_{k} \geq p_{i}$ per ogni $k \in [0,j-1]$ e $k \neq i$&#10;&#10;&#10;\end{document}"/>
  <p:tag name="IGUANATEXSIZE" val="20"/>
  <p:tag name="IGUANATEXCURSOR" val="14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4844"/>
  <p:tag name="ORIGINALWIDTH" val="2226,472"/>
  <p:tag name="LATEXADDIN" val="\documentclass{article}&#10;\usepackage{amsmath}&#10;\pagestyle{empty}&#10;\begin{document}&#10;&#10;&#10;$m_{k'} \geq p_{k'}$ per ogni $k' \in [j+1,n]$ e $k' \neq i$&#10;&#10;\end{document}"/>
  <p:tag name="IGUANATEXSIZE" val="20"/>
  <p:tag name="IGUANATEXCURSOR" val="14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784,777"/>
  <p:tag name="LATEXADDIN" val="\documentclass{article}&#10;\usepackage{amsmath}&#10;\pagestyle{empty}&#10;\begin{document}&#10;&#10;&#10;$(\alpha_{1},\dots,\alpha_{i-1},m_{i-\epsilon},\alpha_{i+1},\dots,\alpha_{n})$ &#10;&#10;\end{document}"/>
  <p:tag name="IGUANATEXSIZE" val="20"/>
  <p:tag name="IGUANATEXCURSOR" val="161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,48859"/>
  <p:tag name="ORIGINALWIDTH" val="635,1707"/>
  <p:tag name="LATEXADDIN" val="\documentclass{article}&#10;\usepackage{amsmath}&#10;\pagestyle{empty}&#10;\begin{document}&#10;$\alpha_{j}= p_{j} -\epsilon$.&#10;&#10;&#10;&#10;\end{document}"/>
  <p:tag name="IGUANATEXSIZE" val="20"/>
  <p:tag name="IGUANATEXCURSOR" val="11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784,777"/>
  <p:tag name="LATEXADDIN" val="\documentclass{article}&#10;\usepackage{amsmath}&#10;\pagestyle{empty}&#10;\begin{document}&#10;&#10;&#10;$(\alpha_{1},\dots,\alpha_{i-1},m_{i-\epsilon},\alpha_{i+1},\dots,\alpha_{n})$ &#10;&#10;\end{document}"/>
  <p:tag name="IGUANATEXSIZE" val="20"/>
  <p:tag name="IGUANATEXCURSOR" val="161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5,2306"/>
  <p:tag name="ORIGINALWIDTH" val="4005,999"/>
  <p:tag name="LATEXADDIN" val="\documentclass{article}&#10;\usepackage{amsmath}&#10;\pagestyle{empty}&#10;\begin{document}&#10;&#10;&#10;$ X_{1_{(\leq \alpha_{1})}},\dots,X_{i-1_{(\leq \alpha_{i-1})}},X_{i_{(\leq m_{i-\epsilon})}},X_{i+1_{(\leq \alpha_{i+1})}},\dots,X_{n_{(\leq \alpha_{n})}} \rightarrow A_{(\leq next(k))}$&#10;&#10;\end{document}"/>
  <p:tag name="IGUANATEXSIZE" val="20"/>
  <p:tag name="IGUANATEXCURSOR" val="26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578,553"/>
  <p:tag name="LATEXADDIN" val="\documentclass{article}&#10;\usepackage{amsmath}&#10;\pagestyle{empty}&#10;\begin{document}&#10;&#10;$(m_{1},\dots,m_{i-1},m_{i+1},\dots,m_{n})$ &#10;&#10;&#10;\end{document}"/>
  <p:tag name="IGUANATEXSIZE" val="14"/>
  <p:tag name="IGUANATEXCURSOR" val="125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982"/>
  <p:tag name="ORIGINALWIDTH" val="1702,287"/>
  <p:tag name="LATEXADDIN" val="\documentclass{article}&#10;\usepackage{amsmath}&#10;\pagestyle{empty}&#10;\begin{document}&#10;&#10;$X_{1_{(\leq m_{1}-\epsilon)}} X_{2_{(\leq \alpha_{2})}}\rightarrow A_{(\leq next(k))}$&#10;&#10;&#10;\end{document}"/>
  <p:tag name="IGUANATEXSIZE" val="20"/>
  <p:tag name="IGUANATEXCURSOR" val="167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,4871"/>
  <p:tag name="ORIGINALWIDTH" val="425,9468"/>
  <p:tag name="LATEXADDIN" val="\documentclass{article}&#10;\usepackage{amsmath}&#10;\pagestyle{empty}&#10;\begin{document}&#10; $m_{j}&lt;p_{j}$&#10;&#10;&#10;\end{document}"/>
  <p:tag name="IGUANATEXSIZE" val="20"/>
  <p:tag name="IGUANATEXCURSOR" val="9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359,58"/>
  <p:tag name="LATEXADDIN" val="\documentclass{article}&#10;\usepackage{amsmath}&#10;\pagestyle{empty}&#10;\begin{document}&#10;&#10; $m_{i-\epsilon} \geq p_{i}$ con $p_{i}=t_{l}[X_{i}]$&#10;&#10;&#10;\end{document}"/>
  <p:tag name="IGUANATEXSIZE" val="20"/>
  <p:tag name="IGUANATEXCURSOR" val="13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2026,247"/>
  <p:tag name="LATEXADDIN" val="\documentclass{article}&#10;\usepackage{amsmath}&#10;\pagestyle{empty}&#10;\begin{document}&#10;&#10;$\alpha_{k} \geq p_{i}$ per ogni $k \in [0,j-1]$ e $k \neq i$&#10;&#10;&#10;\end{document}"/>
  <p:tag name="IGUANATEXSIZE" val="20"/>
  <p:tag name="IGUANATEXCURSOR" val="14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,48859"/>
  <p:tag name="ORIGINALWIDTH" val="635,1707"/>
  <p:tag name="LATEXADDIN" val="\documentclass{article}&#10;\usepackage{amsmath}&#10;\pagestyle{empty}&#10;\begin{document}&#10;$\alpha_{j}= p_{j} -\epsilon$.&#10;&#10;&#10;&#10;\end{document}"/>
  <p:tag name="IGUANATEXSIZE" val="20"/>
  <p:tag name="IGUANATEXCURSOR" val="11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4844"/>
  <p:tag name="ORIGINALWIDTH" val="2032,246"/>
  <p:tag name="LATEXADDIN" val="\documentclass{article}&#10;\usepackage{amsmath}&#10;\pagestyle{empty}&#10;\begin{document}&#10;&#10;$\exists m_{k'} \geq p_{k'}$ con $k' \in [j+1,n]$ e $k' \neq i$&#10;&#10;&#10;\end{document}"/>
  <p:tag name="IGUANATEXSIZE" val="20"/>
  <p:tag name="IGUANATEXCURSOR" val="14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2321"/>
  <p:tag name="ORIGINALWIDTH" val="1702,287"/>
  <p:tag name="LATEXADDIN" val="\documentclass{article}&#10;\usepackage{amsmath}&#10;\pagestyle{empty}&#10;\begin{document}&#10;&#10;$ X_{1_{(\leq \alpha_{2})}} X_{2_{(\leq m_{2}-\epsilon)}}\rightarrow A_{(\leq next(k))}$&#10;&#10;&#10;\end{document}"/>
  <p:tag name="IGUANATEXSIZE" val="20"/>
  <p:tag name="IGUANATEXCURSOR" val="16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,7338"/>
  <p:tag name="ORIGINALWIDTH" val="1975,253"/>
  <p:tag name="LATEXADDIN" val="\documentclass{article}&#10;\usepackage{amsmath}&#10;\pagestyle{empty}&#10;\begin{document}&#10;&#10;$m_{j}&lt;p_{j}$, e $m_{i-\epsilon} \geq p_{i}$ con $p_{i}=t_{l}[X_{i}]$&#10;&#10;&#10;\end{document}"/>
  <p:tag name="IGUANATEXSIZE" val="20"/>
  <p:tag name="IGUANATEXCURSOR" val="15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,48859"/>
  <p:tag name="ORIGINALWIDTH" val="635,1707"/>
  <p:tag name="LATEXADDIN" val="\documentclass{article}&#10;\usepackage{amsmath}&#10;\pagestyle{empty}&#10;\begin{document}&#10;$\alpha_{j}= p_{j} -\epsilon$.&#10;&#10;&#10;&#10;\end{document}"/>
  <p:tag name="IGUANATEXSIZE" val="20"/>
  <p:tag name="IGUANATEXCURSOR" val="11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982"/>
  <p:tag name="ORIGINALWIDTH" val="1702,287"/>
  <p:tag name="LATEXADDIN" val="\documentclass{article}&#10;\usepackage{amsmath}&#10;\pagestyle{empty}&#10;\begin{document}&#10;&#10;$X_{1_{(\leq m_{1}-\epsilon)}} X_{2_{(\leq \alpha_{2})}}\rightarrow A_{(\leq next(k))}$&#10;&#10;&#10;\end{document}"/>
  <p:tag name="IGUANATEXSIZE" val="20"/>
  <p:tag name="IGUANATEXCURSOR" val="167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2321"/>
  <p:tag name="ORIGINALWIDTH" val="1702,287"/>
  <p:tag name="LATEXADDIN" val="\documentclass{article}&#10;\usepackage{amsmath}&#10;\pagestyle{empty}&#10;\begin{document}&#10;&#10;$ X_{1_{(\leq \alpha_{2})}} X_{2_{(\leq m_{2}-\epsilon)}}\rightarrow A_{(\leq next(k))}$&#10;&#10;&#10;\end{document}"/>
  <p:tag name="IGUANATEXSIZE" val="20"/>
  <p:tag name="IGUANATEXCURSOR" val="16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,9835"/>
  <p:tag name="ORIGINALWIDTH" val="3223,097"/>
  <p:tag name="LATEXADDIN" val="\documentclass{article}&#10;\usepackage{amsmath}&#10;\pagestyle{empty}&#10;\begin{document}&#10;&#10;$ IDCheck_{(\leq 0)},PrescriptionDate_{(\leq 4)}\rightarrow ExecutionDate_{(\leq 3)}$&#10;&#10;&#10;\end{document}"/>
  <p:tag name="IGUANATEXSIZE" val="20"/>
  <p:tag name="IGUANATEXCURSOR" val="10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5,2306"/>
  <p:tag name="ORIGINALWIDTH" val="4005,999"/>
  <p:tag name="LATEXADDIN" val="\documentclass{article}&#10;\usepackage{amsmath}&#10;\pagestyle{empty}&#10;\begin{document}&#10;&#10;&#10;$ X_{1_{(\leq \alpha_{1})}},\dots,X_{i-1_{(\leq \alpha_{i-1})}},X_{i_{(\leq m_{i-\epsilon})}},X_{i+1_{(\leq \alpha_{i+1})}},\dots,X_{n_{(\leq \alpha_{n})}} \rightarrow A_{(\leq next(k))}$&#10;&#10;\end{document}"/>
  <p:tag name="IGUANATEXSIZE" val="20"/>
  <p:tag name="IGUANATEXCURSOR" val="26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heme/theme1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2036</Words>
  <Application>Microsoft Office PowerPoint</Application>
  <PresentationFormat>Widescreen</PresentationFormat>
  <Paragraphs>914</Paragraphs>
  <Slides>49</Slides>
  <Notes>49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49</vt:i4>
      </vt:variant>
    </vt:vector>
  </HeadingPairs>
  <TitlesOfParts>
    <vt:vector size="55" baseType="lpstr">
      <vt:lpstr>Candara</vt:lpstr>
      <vt:lpstr>Cambria Math</vt:lpstr>
      <vt:lpstr>Comfortaa</vt:lpstr>
      <vt:lpstr>Arial</vt:lpstr>
      <vt:lpstr>Calibri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Giovanni Leo</cp:lastModifiedBy>
  <cp:revision>24</cp:revision>
  <dcterms:modified xsi:type="dcterms:W3CDTF">2017-12-10T02:21:34Z</dcterms:modified>
</cp:coreProperties>
</file>