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7" r:id="rId5"/>
    <p:sldId id="266" r:id="rId6"/>
    <p:sldId id="278" r:id="rId7"/>
    <p:sldId id="272" r:id="rId8"/>
    <p:sldId id="273" r:id="rId9"/>
    <p:sldId id="274" r:id="rId10"/>
    <p:sldId id="276" r:id="rId11"/>
    <p:sldId id="275" r:id="rId12"/>
    <p:sldId id="277" r:id="rId13"/>
    <p:sldId id="279" r:id="rId14"/>
    <p:sldId id="284" r:id="rId15"/>
    <p:sldId id="280" r:id="rId16"/>
    <p:sldId id="281" r:id="rId17"/>
    <p:sldId id="290" r:id="rId18"/>
    <p:sldId id="291" r:id="rId19"/>
    <p:sldId id="282" r:id="rId20"/>
    <p:sldId id="283" r:id="rId21"/>
    <p:sldId id="285" r:id="rId22"/>
    <p:sldId id="286" r:id="rId23"/>
    <p:sldId id="287" r:id="rId24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>
      <p:cViewPr varScale="1">
        <p:scale>
          <a:sx n="93" d="100"/>
          <a:sy n="93" d="100"/>
        </p:scale>
        <p:origin x="92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29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D868E61-EE5E-476A-BE2F-3AFD6A2681D1}" type="datetime1">
              <a:rPr lang="it-IT" smtClean="0"/>
              <a:t>10/02/2022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CB32D8-F2D2-4D01-80A9-88F3B128AE7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F5AD4C0-0A8F-40BE-AF6D-4F99EDBC56B2}" type="datetime1">
              <a:rPr lang="it-IT" smtClean="0"/>
              <a:t>10/02/2022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5C1D8F7-2BDD-4C56-98AF-2E212EF349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1304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4825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3479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9187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471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1961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4056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4513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79669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5548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974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468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435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0614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7131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2629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5666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30775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1084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rtlCol="0" anchor="b">
            <a:normAutofit/>
          </a:bodyPr>
          <a:lstStyle>
            <a:lvl1pPr algn="l"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D471AA-5048-410D-8811-ACB31A959F39}" type="datetime1">
              <a:rPr lang="it-IT" smtClean="0"/>
              <a:t>10/02/2022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F2DFF7-058B-4AA7-8846-DD3BE8AECC4B}" type="datetime1">
              <a:rPr lang="it-IT" smtClean="0"/>
              <a:t>10/02/2022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E71988-9B97-45D6-8453-BF2C9312CBB0}" type="datetime1">
              <a:rPr lang="it-IT" smtClean="0"/>
              <a:t>10/02/2022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77D026-DBAB-4AFB-97AB-31460DB0700E}" type="datetime1">
              <a:rPr lang="it-IT" smtClean="0"/>
              <a:t>10/02/2022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A65D99-D204-4B78-B0BB-4D03C8F30E49}" type="datetime1">
              <a:rPr lang="it-IT" smtClean="0"/>
              <a:t>10/02/2022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rtlCol="0"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rtlCol="0"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235003-E717-495E-8282-BD18B87C17BB}" type="datetime1">
              <a:rPr lang="it-IT" smtClean="0"/>
              <a:t>10/02/2022</a:t>
            </a:fld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F16B0B-7AD7-482A-BE6F-79F690C64C7F}" type="datetime1">
              <a:rPr lang="it-IT" smtClean="0"/>
              <a:t>10/02/2022</a:t>
            </a:fld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0D4A85-61F4-4BA6-A9E1-88FCC65E2935}" type="datetime1">
              <a:rPr lang="it-IT" smtClean="0"/>
              <a:t>10/02/2022</a:t>
            </a:fld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Rettangolo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46B8FF3-4FE9-4429-AE0C-B3B399461DF0}" type="datetime1">
              <a:rPr lang="it-IT" smtClean="0"/>
              <a:t>10/02/2022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9043838-BFF5-400C-B067-3DF4A5F395D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dirty="0"/>
              <a:t>Fanta-basket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dirty="0"/>
              <a:t>Giovanni Marchetto</a:t>
            </a:r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Altre opzioni principali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it-IT" dirty="0"/>
              <a:t>Utilizzo della posizione per ordinare i tornei dal più prossimo</a:t>
            </a:r>
          </a:p>
          <a:p>
            <a:r>
              <a:rPr lang="it-IT" dirty="0"/>
              <a:t>Possibilità di recuperare password</a:t>
            </a:r>
          </a:p>
          <a:p>
            <a:r>
              <a:rPr lang="it-IT" dirty="0"/>
              <a:t>Cambiare tema dell’applicazione</a:t>
            </a:r>
          </a:p>
          <a:p>
            <a:r>
              <a:rPr lang="it-IT" dirty="0"/>
              <a:t>Lingue supportate: inglese e italiano</a:t>
            </a:r>
          </a:p>
        </p:txBody>
      </p:sp>
    </p:spTree>
    <p:extLst>
      <p:ext uri="{BB962C8B-B14F-4D97-AF65-F5344CB8AC3E}">
        <p14:creationId xmlns:p14="http://schemas.microsoft.com/office/powerpoint/2010/main" val="93827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632B93A-17B8-495D-9FF2-68F6B5744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/>
          <a:lstStyle/>
          <a:p>
            <a:r>
              <a:rPr lang="en-US" dirty="0"/>
              <a:t>Progetto</a:t>
            </a:r>
          </a:p>
        </p:txBody>
      </p:sp>
    </p:spTree>
    <p:extLst>
      <p:ext uri="{BB962C8B-B14F-4D97-AF65-F5344CB8AC3E}">
        <p14:creationId xmlns:p14="http://schemas.microsoft.com/office/powerpoint/2010/main" val="56174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Architettura applicazione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it-IT" dirty="0"/>
              <a:t>Attività di accesso</a:t>
            </a:r>
          </a:p>
          <a:p>
            <a:pPr lvl="1"/>
            <a:r>
              <a:rPr lang="it-IT" dirty="0"/>
              <a:t>Login o registrazione</a:t>
            </a:r>
          </a:p>
          <a:p>
            <a:r>
              <a:rPr lang="it-IT" dirty="0"/>
              <a:t>Attività principale</a:t>
            </a:r>
          </a:p>
          <a:p>
            <a:pPr lvl="1"/>
            <a:r>
              <a:rPr lang="it-IT" dirty="0"/>
              <a:t>Home, Formazione, Roster manager, classifica (e calendario) e profilo</a:t>
            </a:r>
          </a:p>
          <a:p>
            <a:r>
              <a:rPr lang="it-IT" dirty="0"/>
              <a:t>Attività lega</a:t>
            </a:r>
          </a:p>
          <a:p>
            <a:pPr lvl="1"/>
            <a:r>
              <a:rPr lang="it-IT" dirty="0"/>
              <a:t>Cambio lega selezionata e creazione lega</a:t>
            </a:r>
          </a:p>
          <a:p>
            <a:r>
              <a:rPr lang="it-IT" dirty="0"/>
              <a:t>Attività impostazioni</a:t>
            </a:r>
          </a:p>
          <a:p>
            <a:r>
              <a:rPr lang="it-IT" dirty="0"/>
              <a:t>Attività Nessuna connessione</a:t>
            </a:r>
          </a:p>
        </p:txBody>
      </p:sp>
    </p:spTree>
    <p:extLst>
      <p:ext uri="{BB962C8B-B14F-4D97-AF65-F5344CB8AC3E}">
        <p14:creationId xmlns:p14="http://schemas.microsoft.com/office/powerpoint/2010/main" val="115358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Home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29D925D-45BF-4BB3-886F-00B2B4AD0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639" y="838200"/>
            <a:ext cx="2500122" cy="5181601"/>
          </a:xfrm>
          <a:prstGeom prst="rect">
            <a:avLst/>
          </a:prstGeom>
          <a:noFill/>
        </p:spPr>
      </p:pic>
      <p:sp>
        <p:nvSpPr>
          <p:cNvPr id="3" name="Segnaposto contenuto 2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 rtlCol="0">
            <a:normAutofit/>
          </a:bodyPr>
          <a:lstStyle/>
          <a:p>
            <a:r>
              <a:rPr lang="it-IT" sz="2000" dirty="0"/>
              <a:t>Visualizzati le informazioni riguardanti la propria squadra</a:t>
            </a:r>
          </a:p>
          <a:p>
            <a:r>
              <a:rPr lang="it-IT" sz="2000" dirty="0"/>
              <a:t>Se la lega è a calendario:</a:t>
            </a:r>
          </a:p>
          <a:p>
            <a:pPr lvl="1"/>
            <a:r>
              <a:rPr lang="it-IT" sz="2000" dirty="0"/>
              <a:t>Prossima partita (se presente)</a:t>
            </a:r>
          </a:p>
          <a:p>
            <a:pPr lvl="1"/>
            <a:r>
              <a:rPr lang="it-IT" sz="2000" dirty="0"/>
              <a:t>L’ultima partita (se presente)</a:t>
            </a:r>
          </a:p>
        </p:txBody>
      </p:sp>
    </p:spTree>
    <p:extLst>
      <p:ext uri="{BB962C8B-B14F-4D97-AF65-F5344CB8AC3E}">
        <p14:creationId xmlns:p14="http://schemas.microsoft.com/office/powerpoint/2010/main" val="71445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Classifica e calendario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5663156-DFFA-43DB-9B24-AB308709A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sz="2000" dirty="0"/>
              <a:t>Se il torneo è iniziato</a:t>
            </a:r>
          </a:p>
          <a:p>
            <a:pPr lvl="1"/>
            <a:r>
              <a:rPr lang="it-IT" sz="2000" dirty="0"/>
              <a:t>Vedere la classifica</a:t>
            </a:r>
          </a:p>
          <a:p>
            <a:pPr lvl="1"/>
            <a:r>
              <a:rPr lang="it-IT" sz="2000" dirty="0"/>
              <a:t>Vedere il calendario (se lega è calendario)</a:t>
            </a:r>
          </a:p>
          <a:p>
            <a:pPr lvl="1"/>
            <a:r>
              <a:rPr lang="it-IT" sz="2000" dirty="0"/>
              <a:t>Aggiornare la classifica (se l’utente è l’admin ed è passata almeno una giornata)</a:t>
            </a:r>
          </a:p>
          <a:p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6B552F3-FE44-4A18-83B1-16A46AE2E4EA}"/>
              </a:ext>
            </a:extLst>
          </p:cNvPr>
          <p:cNvSpPr txBox="1">
            <a:spLocks/>
          </p:cNvSpPr>
          <p:nvPr/>
        </p:nvSpPr>
        <p:spPr>
          <a:xfrm>
            <a:off x="8077202" y="3276600"/>
            <a:ext cx="36576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000" dirty="0"/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1A42BBDB-3665-43B5-AC34-B83AE330F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115" y="1335027"/>
            <a:ext cx="2589169" cy="418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1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 err="1"/>
              <a:t>Profile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 rtlCol="0">
            <a:normAutofit/>
          </a:bodyPr>
          <a:lstStyle/>
          <a:p>
            <a:r>
              <a:rPr lang="it-IT" sz="2000" dirty="0"/>
              <a:t>Andare alla schermata per cambiare lega</a:t>
            </a:r>
          </a:p>
          <a:p>
            <a:r>
              <a:rPr lang="it-IT" sz="2000" dirty="0"/>
              <a:t>Cambiare le informazioni della propria squadra</a:t>
            </a:r>
          </a:p>
          <a:p>
            <a:r>
              <a:rPr lang="it-IT" sz="2000" dirty="0"/>
              <a:t>Cambiare password</a:t>
            </a:r>
          </a:p>
          <a:p>
            <a:r>
              <a:rPr lang="it-IT" sz="2000" dirty="0"/>
              <a:t>Disconnettersi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D26FF6A-730F-41C6-8641-765850F8F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114" y="590978"/>
            <a:ext cx="2589169" cy="294095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B41835B-47DC-4156-A1E8-79AA1ADA49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114" y="3459942"/>
            <a:ext cx="2589169" cy="281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Strumenti esterni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6800" y="1676400"/>
            <a:ext cx="7837512" cy="4343400"/>
          </a:xfrm>
        </p:spPr>
        <p:txBody>
          <a:bodyPr rtlCol="0"/>
          <a:lstStyle/>
          <a:p>
            <a:r>
              <a:rPr lang="it-IT" dirty="0" err="1"/>
              <a:t>Firebase</a:t>
            </a:r>
            <a:endParaRPr lang="it-IT" dirty="0"/>
          </a:p>
          <a:p>
            <a:pPr lvl="1"/>
            <a:r>
              <a:rPr lang="it-IT" dirty="0"/>
              <a:t>Authentication</a:t>
            </a:r>
          </a:p>
          <a:p>
            <a:pPr lvl="1"/>
            <a:r>
              <a:rPr lang="it-IT" dirty="0"/>
              <a:t>Real Time Database</a:t>
            </a:r>
          </a:p>
          <a:p>
            <a:pPr lvl="2"/>
            <a:r>
              <a:rPr lang="it-IT" dirty="0"/>
              <a:t>«</a:t>
            </a:r>
            <a:r>
              <a:rPr lang="it-IT" i="1" dirty="0"/>
              <a:t>Archivia e sincronizza i dati con il nostro database cloud </a:t>
            </a:r>
            <a:r>
              <a:rPr lang="it-IT" i="1" dirty="0" err="1"/>
              <a:t>NoSQL</a:t>
            </a:r>
            <a:r>
              <a:rPr lang="it-IT" i="1" dirty="0"/>
              <a:t>. I dati vengono sincronizzati su tutti i client in tempo reale e rimangono disponibili quando l'app è offline</a:t>
            </a:r>
            <a:r>
              <a:rPr lang="it-IT" dirty="0"/>
              <a:t>.»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D1431221-CE3A-4251-BF15-C9CFE0BBD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840" y="4365104"/>
            <a:ext cx="1267002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5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Classi e funzioni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6800" y="1676400"/>
            <a:ext cx="10058400" cy="4343400"/>
          </a:xfrm>
        </p:spPr>
        <p:txBody>
          <a:bodyPr rtlCol="0"/>
          <a:lstStyle/>
          <a:p>
            <a:r>
              <a:rPr lang="it-IT" dirty="0" err="1"/>
              <a:t>Enum</a:t>
            </a:r>
            <a:endParaRPr lang="it-IT" dirty="0"/>
          </a:p>
          <a:p>
            <a:pPr lvl="1"/>
            <a:r>
              <a:rPr lang="it-IT" dirty="0" err="1"/>
              <a:t>FieldPositions</a:t>
            </a:r>
            <a:r>
              <a:rPr lang="it-IT" dirty="0"/>
              <a:t>, </a:t>
            </a:r>
            <a:r>
              <a:rPr lang="it-IT" dirty="0" err="1"/>
              <a:t>Role</a:t>
            </a:r>
            <a:r>
              <a:rPr lang="it-IT" dirty="0"/>
              <a:t>, </a:t>
            </a:r>
            <a:r>
              <a:rPr lang="it-IT" dirty="0" err="1"/>
              <a:t>LegaType</a:t>
            </a:r>
            <a:r>
              <a:rPr lang="it-IT" dirty="0"/>
              <a:t>, Team</a:t>
            </a:r>
          </a:p>
          <a:p>
            <a:r>
              <a:rPr lang="it-IT" dirty="0"/>
              <a:t>Entità</a:t>
            </a:r>
          </a:p>
          <a:p>
            <a:pPr lvl="1"/>
            <a:r>
              <a:rPr lang="it-IT" dirty="0"/>
              <a:t>Game, Lega, Player, User</a:t>
            </a:r>
          </a:p>
          <a:p>
            <a:r>
              <a:rPr lang="it-IT" dirty="0"/>
              <a:t>Layout </a:t>
            </a:r>
            <a:r>
              <a:rPr lang="it-IT" dirty="0" err="1"/>
              <a:t>Helpers</a:t>
            </a:r>
            <a:endParaRPr lang="it-IT" dirty="0"/>
          </a:p>
          <a:p>
            <a:pPr lvl="1"/>
            <a:r>
              <a:rPr lang="it-IT" dirty="0"/>
              <a:t>Per la creazione di layout in modo programmatico (+leggibilità – errori)</a:t>
            </a:r>
          </a:p>
          <a:p>
            <a:pPr lvl="1"/>
            <a:r>
              <a:rPr lang="it-IT" dirty="0" err="1"/>
              <a:t>ExpandCollapsLayout</a:t>
            </a:r>
            <a:r>
              <a:rPr lang="it-IT" dirty="0"/>
              <a:t>, </a:t>
            </a:r>
            <a:r>
              <a:rPr lang="it-IT" dirty="0" err="1"/>
              <a:t>LeaderboardElement</a:t>
            </a:r>
            <a:r>
              <a:rPr lang="it-IT" dirty="0"/>
              <a:t>, </a:t>
            </a:r>
            <a:r>
              <a:rPr lang="it-IT" dirty="0" err="1"/>
              <a:t>LegaLayout</a:t>
            </a:r>
            <a:r>
              <a:rPr lang="it-IT" dirty="0"/>
              <a:t>, </a:t>
            </a:r>
            <a:r>
              <a:rPr lang="it-IT" dirty="0" err="1"/>
              <a:t>PlayerHorizontalLayout</a:t>
            </a:r>
            <a:r>
              <a:rPr lang="it-IT" dirty="0"/>
              <a:t>, </a:t>
            </a:r>
            <a:r>
              <a:rPr lang="it-IT" dirty="0" err="1"/>
              <a:t>PlayerOnFieldLayout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893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Classi e funzioni: </a:t>
            </a:r>
            <a:r>
              <a:rPr lang="it-IT" dirty="0" err="1"/>
              <a:t>utils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6800" y="1676400"/>
            <a:ext cx="10058400" cy="4343400"/>
          </a:xfrm>
        </p:spPr>
        <p:txBody>
          <a:bodyPr rtlCol="0"/>
          <a:lstStyle/>
          <a:p>
            <a:pPr marL="0" indent="0">
              <a:buNone/>
            </a:pPr>
            <a:r>
              <a:rPr lang="it-IT" dirty="0"/>
              <a:t>Interfacce per migliorare la leggibilità e la pulizia del codice</a:t>
            </a:r>
          </a:p>
          <a:p>
            <a:r>
              <a:rPr lang="it-IT" dirty="0" err="1"/>
              <a:t>MyValueEventListener</a:t>
            </a:r>
            <a:r>
              <a:rPr lang="it-IT" dirty="0"/>
              <a:t>, per recuperare dati dal database</a:t>
            </a:r>
          </a:p>
          <a:p>
            <a:r>
              <a:rPr lang="it-IT" dirty="0" err="1"/>
              <a:t>UpdateLocationInterface</a:t>
            </a:r>
            <a:r>
              <a:rPr lang="it-IT" dirty="0"/>
              <a:t>, modalità di aggiornamento della posizione</a:t>
            </a:r>
          </a:p>
          <a:p>
            <a:r>
              <a:rPr lang="it-IT" dirty="0" err="1"/>
              <a:t>TextWatcherAfterChange</a:t>
            </a:r>
            <a:r>
              <a:rPr lang="it-IT" dirty="0"/>
              <a:t>, per il controllo dei campi di testo</a:t>
            </a:r>
          </a:p>
        </p:txBody>
      </p:sp>
    </p:spTree>
    <p:extLst>
      <p:ext uri="{BB962C8B-B14F-4D97-AF65-F5344CB8AC3E}">
        <p14:creationId xmlns:p14="http://schemas.microsoft.com/office/powerpoint/2010/main" val="257382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Classi e funzioni: </a:t>
            </a:r>
            <a:r>
              <a:rPr lang="it-IT" dirty="0" err="1"/>
              <a:t>utils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6800" y="1676400"/>
            <a:ext cx="10058400" cy="4343400"/>
          </a:xfrm>
        </p:spPr>
        <p:txBody>
          <a:bodyPr rtlCol="0"/>
          <a:lstStyle/>
          <a:p>
            <a:r>
              <a:rPr lang="it-IT" dirty="0"/>
              <a:t>Asset Decoder </a:t>
            </a:r>
            <a:r>
              <a:rPr lang="it-IT" dirty="0" err="1"/>
              <a:t>Util</a:t>
            </a:r>
            <a:endParaRPr lang="it-IT" dirty="0"/>
          </a:p>
          <a:p>
            <a:pPr lvl="1"/>
            <a:r>
              <a:rPr lang="it-IT" dirty="0"/>
              <a:t>Carica le informazioni dagli asset</a:t>
            </a:r>
          </a:p>
          <a:p>
            <a:r>
              <a:rPr lang="it-IT" dirty="0"/>
              <a:t>Decoder </a:t>
            </a:r>
            <a:r>
              <a:rPr lang="it-IT" dirty="0" err="1"/>
              <a:t>Util</a:t>
            </a:r>
            <a:endParaRPr lang="it-IT" dirty="0"/>
          </a:p>
          <a:p>
            <a:pPr lvl="1"/>
            <a:r>
              <a:rPr lang="it-IT" dirty="0"/>
              <a:t>Decodifica le informazioni recuperate dal </a:t>
            </a:r>
            <a:r>
              <a:rPr lang="it-IT" dirty="0" err="1"/>
              <a:t>db</a:t>
            </a:r>
            <a:endParaRPr lang="it-IT" dirty="0"/>
          </a:p>
          <a:p>
            <a:pPr lvl="1"/>
            <a:r>
              <a:rPr lang="it-IT" dirty="0"/>
              <a:t>Ritorna i valori come entità presenti nel progetto</a:t>
            </a:r>
          </a:p>
          <a:p>
            <a:r>
              <a:rPr lang="it-IT" dirty="0"/>
              <a:t>Network </a:t>
            </a:r>
            <a:r>
              <a:rPr lang="it-IT" dirty="0" err="1"/>
              <a:t>Change</a:t>
            </a:r>
            <a:r>
              <a:rPr lang="it-IT" dirty="0"/>
              <a:t> </a:t>
            </a:r>
            <a:r>
              <a:rPr lang="it-IT" dirty="0" err="1"/>
              <a:t>Listener</a:t>
            </a:r>
            <a:endParaRPr lang="it-IT" dirty="0"/>
          </a:p>
          <a:p>
            <a:pPr lvl="1"/>
            <a:r>
              <a:rPr lang="it-IT" dirty="0"/>
              <a:t>Controlla la connessione</a:t>
            </a:r>
          </a:p>
          <a:p>
            <a:r>
              <a:rPr lang="it-IT" dirty="0" err="1"/>
              <a:t>Utils</a:t>
            </a:r>
            <a:endParaRPr lang="it-IT" dirty="0"/>
          </a:p>
          <a:p>
            <a:pPr lvl="1"/>
            <a:r>
              <a:rPr lang="it-IT" dirty="0"/>
              <a:t>Operazioni varie per recuperare logo, data, locazione e mostrare snackbar</a:t>
            </a:r>
          </a:p>
        </p:txBody>
      </p:sp>
    </p:spTree>
    <p:extLst>
      <p:ext uri="{BB962C8B-B14F-4D97-AF65-F5344CB8AC3E}">
        <p14:creationId xmlns:p14="http://schemas.microsoft.com/office/powerpoint/2010/main" val="248519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Il </a:t>
            </a:r>
            <a:r>
              <a:rPr lang="it-IT" dirty="0" err="1"/>
              <a:t>fanta</a:t>
            </a:r>
            <a:r>
              <a:rPr lang="it-IT" dirty="0"/>
              <a:t>-basket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Gioco di gruppo a tornei</a:t>
            </a:r>
          </a:p>
          <a:p>
            <a:pPr rtl="0"/>
            <a:r>
              <a:rPr lang="it-IT" dirty="0"/>
              <a:t>Ogni giocatore è l’allenatore di una squadra</a:t>
            </a:r>
          </a:p>
          <a:p>
            <a:pPr rtl="0"/>
            <a:r>
              <a:rPr lang="it-IT" dirty="0"/>
              <a:t>I punteggi si basano sulle statistiche reali dei giocatori</a:t>
            </a:r>
          </a:p>
        </p:txBody>
      </p: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Problematiche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6800" y="1676400"/>
            <a:ext cx="10058400" cy="4343400"/>
          </a:xfrm>
        </p:spPr>
        <p:txBody>
          <a:bodyPr rtlCol="0"/>
          <a:lstStyle/>
          <a:p>
            <a:r>
              <a:rPr lang="it-IT" dirty="0"/>
              <a:t>Collegamento con il database</a:t>
            </a:r>
          </a:p>
          <a:p>
            <a:pPr lvl="1"/>
            <a:r>
              <a:rPr lang="it-IT" dirty="0"/>
              <a:t>Gestione dati e </a:t>
            </a:r>
            <a:r>
              <a:rPr lang="it-IT" dirty="0" err="1"/>
              <a:t>listener</a:t>
            </a:r>
            <a:endParaRPr lang="it-IT" dirty="0"/>
          </a:p>
          <a:p>
            <a:pPr lvl="1"/>
            <a:r>
              <a:rPr lang="it-IT" dirty="0"/>
              <a:t>Salvataggio loghi</a:t>
            </a:r>
          </a:p>
          <a:p>
            <a:r>
              <a:rPr lang="it-IT" dirty="0"/>
              <a:t>Gestione dei layout</a:t>
            </a:r>
          </a:p>
          <a:p>
            <a:r>
              <a:rPr lang="it-IT" dirty="0"/>
              <a:t>Recupero posizione</a:t>
            </a:r>
          </a:p>
          <a:p>
            <a:r>
              <a:rPr lang="it-IT" dirty="0"/>
              <a:t>Vecchie e nuove tecnologie in rapporto alla leggibilità del codice</a:t>
            </a:r>
          </a:p>
          <a:p>
            <a:r>
              <a:rPr lang="it-IT" dirty="0"/>
              <a:t>Recupero statistiche</a:t>
            </a:r>
          </a:p>
          <a:p>
            <a:r>
              <a:rPr lang="it-IT" dirty="0"/>
              <a:t>Calcolo calendario</a:t>
            </a:r>
          </a:p>
        </p:txBody>
      </p:sp>
    </p:spTree>
    <p:extLst>
      <p:ext uri="{BB962C8B-B14F-4D97-AF65-F5344CB8AC3E}">
        <p14:creationId xmlns:p14="http://schemas.microsoft.com/office/powerpoint/2010/main" val="190876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Struttura dell’applicazione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Creare un profilo</a:t>
            </a:r>
          </a:p>
          <a:p>
            <a:pPr lvl="1"/>
            <a:r>
              <a:rPr lang="it-IT" dirty="0"/>
              <a:t>Creazione squadra</a:t>
            </a:r>
          </a:p>
          <a:p>
            <a:pPr rtl="0"/>
            <a:r>
              <a:rPr lang="it-IT" dirty="0"/>
              <a:t>Creare o unirsi ad una lega</a:t>
            </a:r>
          </a:p>
          <a:p>
            <a:pPr lvl="1"/>
            <a:r>
              <a:rPr lang="it-IT" dirty="0"/>
              <a:t>Due tipologie di lega: a calendario o formula 1</a:t>
            </a:r>
          </a:p>
          <a:p>
            <a:pPr rtl="0"/>
            <a:r>
              <a:rPr lang="it-IT" dirty="0"/>
              <a:t>Creare una propria formazione (per vincere la lega)</a:t>
            </a:r>
          </a:p>
          <a:p>
            <a:pPr lvl="1"/>
            <a:r>
              <a:rPr lang="it-IT" dirty="0"/>
              <a:t>Formazione unica per tutte le competizioni</a:t>
            </a:r>
          </a:p>
          <a:p>
            <a:pPr lvl="1"/>
            <a:r>
              <a:rPr lang="it-IT" dirty="0"/>
              <a:t>Può variare di giornata in giornata</a:t>
            </a:r>
          </a:p>
          <a:p>
            <a:pPr lvl="1"/>
            <a:r>
              <a:rPr lang="it-IT" dirty="0"/>
              <a:t>Non si può modificare durante lo svolgimento della giornata</a:t>
            </a:r>
          </a:p>
        </p:txBody>
      </p:sp>
    </p:spTree>
    <p:extLst>
      <p:ext uri="{BB962C8B-B14F-4D97-AF65-F5344CB8AC3E}">
        <p14:creationId xmlns:p14="http://schemas.microsoft.com/office/powerpoint/2010/main" val="353368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Creazione profilo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Email e password</a:t>
            </a:r>
          </a:p>
          <a:p>
            <a:pPr rtl="0"/>
            <a:r>
              <a:rPr lang="it-IT" dirty="0"/>
              <a:t>Squadra</a:t>
            </a:r>
          </a:p>
          <a:p>
            <a:pPr lvl="1"/>
            <a:r>
              <a:rPr lang="it-IT" dirty="0"/>
              <a:t>Nickname del </a:t>
            </a:r>
            <a:r>
              <a:rPr lang="it-IT" dirty="0" err="1"/>
              <a:t>fanta</a:t>
            </a:r>
            <a:r>
              <a:rPr lang="it-IT" dirty="0"/>
              <a:t>-allenatore</a:t>
            </a:r>
          </a:p>
          <a:p>
            <a:pPr lvl="1"/>
            <a:r>
              <a:rPr lang="it-IT" dirty="0"/>
              <a:t>Nome della squadra</a:t>
            </a:r>
          </a:p>
          <a:p>
            <a:pPr lvl="1"/>
            <a:r>
              <a:rPr lang="it-IT" dirty="0"/>
              <a:t>Logo della squadra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6A1D716-14B9-4E03-8FB6-E95427D18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696" y="634380"/>
            <a:ext cx="2686504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2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Leghe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Torneo tra vari allenatori che si contendono il titolo</a:t>
            </a:r>
          </a:p>
          <a:p>
            <a:pPr rtl="0"/>
            <a:r>
              <a:rPr lang="it-IT" dirty="0"/>
              <a:t>Si può iniziare un torneo solamente se il numero di partecipanti è adeguato</a:t>
            </a:r>
          </a:p>
          <a:p>
            <a:pPr rtl="0"/>
            <a:r>
              <a:rPr lang="it-IT" dirty="0"/>
              <a:t>Ci sono due tipologie:</a:t>
            </a:r>
          </a:p>
          <a:p>
            <a:pPr lvl="1"/>
            <a:r>
              <a:rPr lang="it-IT" dirty="0"/>
              <a:t>Calendario</a:t>
            </a:r>
          </a:p>
          <a:p>
            <a:pPr lvl="2"/>
            <a:r>
              <a:rPr lang="it-IT" dirty="0"/>
              <a:t>Girone all’italiana</a:t>
            </a:r>
          </a:p>
          <a:p>
            <a:pPr lvl="2"/>
            <a:r>
              <a:rPr lang="it-IT" dirty="0"/>
              <a:t>Chi vince lo scontro guadagna due punti</a:t>
            </a:r>
          </a:p>
          <a:p>
            <a:pPr lvl="1"/>
            <a:r>
              <a:rPr lang="it-IT" dirty="0"/>
              <a:t>Formula 1</a:t>
            </a:r>
          </a:p>
          <a:p>
            <a:pPr lvl="2"/>
            <a:r>
              <a:rPr lang="it-IT" dirty="0"/>
              <a:t>Tutti contro tutti</a:t>
            </a:r>
          </a:p>
          <a:p>
            <a:pPr lvl="2"/>
            <a:r>
              <a:rPr lang="it-IT" dirty="0"/>
              <a:t>Vince chi segna più punti</a:t>
            </a:r>
          </a:p>
        </p:txBody>
      </p:sp>
    </p:spTree>
    <p:extLst>
      <p:ext uri="{BB962C8B-B14F-4D97-AF65-F5344CB8AC3E}">
        <p14:creationId xmlns:p14="http://schemas.microsoft.com/office/powerpoint/2010/main" val="358334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Roster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it-IT" dirty="0"/>
              <a:t>Insieme dei giocatori della propria squadra</a:t>
            </a:r>
          </a:p>
          <a:p>
            <a:r>
              <a:rPr lang="it-IT" dirty="0"/>
              <a:t>Budget: 200 </a:t>
            </a:r>
            <a:r>
              <a:rPr lang="it-IT" dirty="0" err="1"/>
              <a:t>fanta</a:t>
            </a:r>
            <a:r>
              <a:rPr lang="it-IT" dirty="0"/>
              <a:t>-milioni</a:t>
            </a:r>
          </a:p>
          <a:p>
            <a:r>
              <a:rPr lang="it-IT" dirty="0"/>
              <a:t>Minimo 12, massimo 16</a:t>
            </a:r>
          </a:p>
          <a:p>
            <a:r>
              <a:rPr lang="it-IT" dirty="0"/>
              <a:t>Non si può modificare il roster a giornata iniziata</a:t>
            </a:r>
          </a:p>
        </p:txBody>
      </p:sp>
    </p:spTree>
    <p:extLst>
      <p:ext uri="{BB962C8B-B14F-4D97-AF65-F5344CB8AC3E}">
        <p14:creationId xmlns:p14="http://schemas.microsoft.com/office/powerpoint/2010/main" val="338423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Formazione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6800" y="1676400"/>
            <a:ext cx="8053536" cy="4343400"/>
          </a:xfrm>
        </p:spPr>
        <p:txBody>
          <a:bodyPr rtlCol="0"/>
          <a:lstStyle/>
          <a:p>
            <a:r>
              <a:rPr lang="it-IT" dirty="0"/>
              <a:t>Cinque giocatori in campo</a:t>
            </a:r>
          </a:p>
          <a:p>
            <a:r>
              <a:rPr lang="it-IT" dirty="0"/>
              <a:t>Un giocatore in campo può essere schierato solo nel suo ruolo</a:t>
            </a:r>
          </a:p>
          <a:p>
            <a:r>
              <a:rPr lang="it-IT" dirty="0"/>
              <a:t>Tre giocatori nella prima panchina</a:t>
            </a:r>
          </a:p>
          <a:p>
            <a:r>
              <a:rPr lang="it-IT" dirty="0"/>
              <a:t>Due giocatori nella seconda e due nella terza panchina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86A50CD-F63E-44A5-8C63-2022F5D14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36" y="235857"/>
            <a:ext cx="2338552" cy="486916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673022F-688C-44FE-BE1A-20BD760B41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47"/>
          <a:stretch/>
        </p:blipFill>
        <p:spPr>
          <a:xfrm>
            <a:off x="9120336" y="3771517"/>
            <a:ext cx="2338552" cy="296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6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Punteggi giocatore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6800" y="1676400"/>
            <a:ext cx="10058400" cy="816496"/>
          </a:xfrm>
        </p:spPr>
        <p:txBody>
          <a:bodyPr rtlCol="0"/>
          <a:lstStyle/>
          <a:p>
            <a:pPr rtl="0"/>
            <a:r>
              <a:rPr lang="it-IT" dirty="0"/>
              <a:t>Il punteggio di un giocatore è calcolato in base alle sue statistiche nella realtà</a:t>
            </a:r>
          </a:p>
          <a:p>
            <a:pPr rtl="0"/>
            <a:endParaRPr lang="it-IT" dirty="0"/>
          </a:p>
        </p:txBody>
      </p:sp>
      <p:graphicFrame>
        <p:nvGraphicFramePr>
          <p:cNvPr id="4" name="Segnaposto contenuto 4">
            <a:extLst>
              <a:ext uri="{FF2B5EF4-FFF2-40B4-BE49-F238E27FC236}">
                <a16:creationId xmlns:a16="http://schemas.microsoft.com/office/drawing/2014/main" id="{EFF766C9-D116-4848-A48A-5CC3E150B5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5688357"/>
              </p:ext>
            </p:extLst>
          </p:nvPr>
        </p:nvGraphicFramePr>
        <p:xfrm>
          <a:off x="1643842" y="4439202"/>
          <a:ext cx="8904315" cy="138022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72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2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2045">
                  <a:extLst>
                    <a:ext uri="{9D8B030D-6E8A-4147-A177-3AD203B41FA5}">
                      <a16:colId xmlns:a16="http://schemas.microsoft.com/office/drawing/2014/main" val="849362191"/>
                    </a:ext>
                  </a:extLst>
                </a:gridCol>
                <a:gridCol w="1272045">
                  <a:extLst>
                    <a:ext uri="{9D8B030D-6E8A-4147-A177-3AD203B41FA5}">
                      <a16:colId xmlns:a16="http://schemas.microsoft.com/office/drawing/2014/main" val="932208906"/>
                    </a:ext>
                  </a:extLst>
                </a:gridCol>
                <a:gridCol w="1272045">
                  <a:extLst>
                    <a:ext uri="{9D8B030D-6E8A-4147-A177-3AD203B41FA5}">
                      <a16:colId xmlns:a16="http://schemas.microsoft.com/office/drawing/2014/main" val="3156767186"/>
                    </a:ext>
                  </a:extLst>
                </a:gridCol>
                <a:gridCol w="1272045">
                  <a:extLst>
                    <a:ext uri="{9D8B030D-6E8A-4147-A177-3AD203B41FA5}">
                      <a16:colId xmlns:a16="http://schemas.microsoft.com/office/drawing/2014/main" val="3600804368"/>
                    </a:ext>
                  </a:extLst>
                </a:gridCol>
              </a:tblGrid>
              <a:tr h="428773"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Giocatore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Punti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Falli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Rimbalzi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Palle perse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Palle recuperate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Totale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072"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Banks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b="1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072"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Sanders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b="1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F2B96865-56C1-4019-854C-9A79D330FD6B}"/>
              </a:ext>
            </a:extLst>
          </p:cNvPr>
          <p:cNvSpPr txBox="1"/>
          <p:nvPr/>
        </p:nvSpPr>
        <p:spPr>
          <a:xfrm>
            <a:off x="2639616" y="3064433"/>
            <a:ext cx="28716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Bonus (+1)</a:t>
            </a:r>
          </a:p>
          <a:p>
            <a:pPr lvl="1"/>
            <a:r>
              <a:rPr lang="it-IT" dirty="0"/>
              <a:t>Punti segnati</a:t>
            </a:r>
          </a:p>
          <a:p>
            <a:pPr lvl="1"/>
            <a:r>
              <a:rPr lang="it-IT" dirty="0"/>
              <a:t>Rimbalzi</a:t>
            </a:r>
          </a:p>
          <a:p>
            <a:pPr lvl="1"/>
            <a:r>
              <a:rPr lang="it-IT" dirty="0"/>
              <a:t>Palle recuperate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B624B0B-609A-4BA9-A9F7-2EB541660239}"/>
              </a:ext>
            </a:extLst>
          </p:cNvPr>
          <p:cNvSpPr txBox="1"/>
          <p:nvPr/>
        </p:nvSpPr>
        <p:spPr>
          <a:xfrm>
            <a:off x="5807968" y="3064433"/>
            <a:ext cx="20708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Malus (-1)</a:t>
            </a:r>
          </a:p>
          <a:p>
            <a:pPr lvl="1"/>
            <a:r>
              <a:rPr lang="it-IT" dirty="0"/>
              <a:t>Falli</a:t>
            </a:r>
          </a:p>
          <a:p>
            <a:pPr lvl="1"/>
            <a:r>
              <a:rPr lang="it-IT" dirty="0"/>
              <a:t>Palle perse</a:t>
            </a:r>
          </a:p>
        </p:txBody>
      </p:sp>
    </p:spTree>
    <p:extLst>
      <p:ext uri="{BB962C8B-B14F-4D97-AF65-F5344CB8AC3E}">
        <p14:creationId xmlns:p14="http://schemas.microsoft.com/office/powerpoint/2010/main" val="120146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Punteggi formazione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Per ogni giornata viene utilizzata la formazione schierata</a:t>
            </a:r>
          </a:p>
          <a:p>
            <a:pPr rtl="0"/>
            <a:r>
              <a:rPr lang="it-IT" dirty="0"/>
              <a:t>Se non è stata schierata la formazione si utilizza la più recente formazione salvata</a:t>
            </a:r>
          </a:p>
          <a:p>
            <a:pPr rtl="0"/>
            <a:r>
              <a:rPr lang="it-IT" dirty="0"/>
              <a:t>I giocatori in campo prendono il massimo punteggio</a:t>
            </a:r>
          </a:p>
          <a:p>
            <a:pPr rtl="0"/>
            <a:r>
              <a:rPr lang="it-IT" dirty="0"/>
              <a:t>Quelli nella prima panchina prendono ¾ del loro punteggio</a:t>
            </a:r>
          </a:p>
          <a:p>
            <a:pPr rtl="0"/>
            <a:r>
              <a:rPr lang="it-IT" dirty="0"/>
              <a:t>Quelli della seconda ½ e quelli della terza ¼ del loro punteggio</a:t>
            </a:r>
          </a:p>
          <a:p>
            <a:pPr rtl="0"/>
            <a:endParaRPr lang="it-IT" dirty="0"/>
          </a:p>
        </p:txBody>
      </p:sp>
      <p:graphicFrame>
        <p:nvGraphicFramePr>
          <p:cNvPr id="4" name="Segnaposto contenuto 4">
            <a:extLst>
              <a:ext uri="{FF2B5EF4-FFF2-40B4-BE49-F238E27FC236}">
                <a16:creationId xmlns:a16="http://schemas.microsoft.com/office/drawing/2014/main" id="{5862B494-CA23-44D5-B5C1-42D5B46CC5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8081595"/>
              </p:ext>
            </p:extLst>
          </p:nvPr>
        </p:nvGraphicFramePr>
        <p:xfrm>
          <a:off x="239688" y="4941168"/>
          <a:ext cx="11712624" cy="119253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73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3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3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232">
                  <a:extLst>
                    <a:ext uri="{9D8B030D-6E8A-4147-A177-3AD203B41FA5}">
                      <a16:colId xmlns:a16="http://schemas.microsoft.com/office/drawing/2014/main" val="849362191"/>
                    </a:ext>
                  </a:extLst>
                </a:gridCol>
                <a:gridCol w="1673232">
                  <a:extLst>
                    <a:ext uri="{9D8B030D-6E8A-4147-A177-3AD203B41FA5}">
                      <a16:colId xmlns:a16="http://schemas.microsoft.com/office/drawing/2014/main" val="932208906"/>
                    </a:ext>
                  </a:extLst>
                </a:gridCol>
                <a:gridCol w="1673232">
                  <a:extLst>
                    <a:ext uri="{9D8B030D-6E8A-4147-A177-3AD203B41FA5}">
                      <a16:colId xmlns:a16="http://schemas.microsoft.com/office/drawing/2014/main" val="3156767186"/>
                    </a:ext>
                  </a:extLst>
                </a:gridCol>
                <a:gridCol w="1673232">
                  <a:extLst>
                    <a:ext uri="{9D8B030D-6E8A-4147-A177-3AD203B41FA5}">
                      <a16:colId xmlns:a16="http://schemas.microsoft.com/office/drawing/2014/main" val="265421387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Giocatore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Punteggio reale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In campo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Panchina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Panchina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Panchina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Tribuna </a:t>
                      </a:r>
                      <a:br>
                        <a:rPr lang="it-IT" dirty="0"/>
                      </a:br>
                      <a:r>
                        <a:rPr lang="it-IT" dirty="0"/>
                        <a:t>(non schierato)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Banks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93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369_TF04001173.potx" id="{D60D08C9-EB26-4CBD-B600-E29D57C8F270}" vid="{6032834C-FA84-4C0D-AE02-5885A03E6737}"/>
    </a:ext>
  </a:extLst>
</a:theme>
</file>

<file path=ppt/theme/theme2.xml><?xml version="1.0" encoding="utf-8"?>
<a:theme xmlns:a="http://schemas.openxmlformats.org/drawingml/2006/main" name="Tema di Offic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DDEFBA-1D7E-4587-9763-EBF5A6740E9A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8E42578-9CD4-4AFF-AA5E-F33052F6B6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30E8E9-C5F6-40D8-943C-DA5B4196A6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basket (widescreen)</Template>
  <TotalTime>709</TotalTime>
  <Words>689</Words>
  <Application>Microsoft Office PowerPoint</Application>
  <PresentationFormat>Widescreen</PresentationFormat>
  <Paragraphs>177</Paragraphs>
  <Slides>20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Arial</vt:lpstr>
      <vt:lpstr>Franklin Gothic Medium</vt:lpstr>
      <vt:lpstr>Impact</vt:lpstr>
      <vt:lpstr>Basket 16x9</vt:lpstr>
      <vt:lpstr>Fanta-basket</vt:lpstr>
      <vt:lpstr>Il fanta-basket</vt:lpstr>
      <vt:lpstr>Struttura dell’applicazione</vt:lpstr>
      <vt:lpstr>Creazione profilo</vt:lpstr>
      <vt:lpstr>Leghe</vt:lpstr>
      <vt:lpstr>Roster</vt:lpstr>
      <vt:lpstr>Formazione</vt:lpstr>
      <vt:lpstr>Punteggi giocatore</vt:lpstr>
      <vt:lpstr>Punteggi formazione</vt:lpstr>
      <vt:lpstr>Altre opzioni principali</vt:lpstr>
      <vt:lpstr>Progetto</vt:lpstr>
      <vt:lpstr>Architettura applicazione</vt:lpstr>
      <vt:lpstr>Home</vt:lpstr>
      <vt:lpstr>Classifica e calendario</vt:lpstr>
      <vt:lpstr>Profile</vt:lpstr>
      <vt:lpstr>Strumenti esterni</vt:lpstr>
      <vt:lpstr>Classi e funzioni</vt:lpstr>
      <vt:lpstr>Classi e funzioni: utils</vt:lpstr>
      <vt:lpstr>Classi e funzioni: utils</vt:lpstr>
      <vt:lpstr>Problematiche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Fanta-basket</dc:title>
  <dc:creator>MARCHETTO GIOVANNI [IN2000114]</dc:creator>
  <cp:lastModifiedBy>MARCHETTO GIOVANNI [IN2000114]</cp:lastModifiedBy>
  <cp:revision>9</cp:revision>
  <dcterms:created xsi:type="dcterms:W3CDTF">2022-02-07T16:08:54Z</dcterms:created>
  <dcterms:modified xsi:type="dcterms:W3CDTF">2022-02-10T07:31:59Z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