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7" r:id="rId5"/>
    <p:sldId id="266" r:id="rId6"/>
    <p:sldId id="278" r:id="rId7"/>
    <p:sldId id="272" r:id="rId8"/>
    <p:sldId id="273" r:id="rId9"/>
    <p:sldId id="274" r:id="rId10"/>
    <p:sldId id="276" r:id="rId11"/>
    <p:sldId id="275" r:id="rId12"/>
    <p:sldId id="277" r:id="rId13"/>
    <p:sldId id="279" r:id="rId14"/>
    <p:sldId id="284" r:id="rId15"/>
    <p:sldId id="280" r:id="rId16"/>
    <p:sldId id="294" r:id="rId17"/>
    <p:sldId id="281" r:id="rId18"/>
    <p:sldId id="293" r:id="rId19"/>
    <p:sldId id="295" r:id="rId20"/>
    <p:sldId id="292" r:id="rId21"/>
    <p:sldId id="290" r:id="rId22"/>
    <p:sldId id="296" r:id="rId23"/>
    <p:sldId id="297" r:id="rId24"/>
    <p:sldId id="291" r:id="rId25"/>
    <p:sldId id="298" r:id="rId26"/>
    <p:sldId id="301" r:id="rId27"/>
    <p:sldId id="302" r:id="rId28"/>
    <p:sldId id="299" r:id="rId29"/>
    <p:sldId id="303" r:id="rId30"/>
    <p:sldId id="300" r:id="rId31"/>
    <p:sldId id="304" r:id="rId32"/>
    <p:sldId id="305" r:id="rId33"/>
    <p:sldId id="282" r:id="rId34"/>
    <p:sldId id="283" r:id="rId35"/>
    <p:sldId id="285" r:id="rId36"/>
    <p:sldId id="286" r:id="rId37"/>
    <p:sldId id="287" r:id="rId3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68E61-EE5E-476A-BE2F-3AFD6A2681D1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5AD4C0-0A8F-40BE-AF6D-4F99EDBC56B2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130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82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4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18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39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296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7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64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556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96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72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688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879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150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353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056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4513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9669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548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974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3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061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713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62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66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77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08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471AA-5048-410D-8811-ACB31A959F39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2DFF7-058B-4AA7-8846-DD3BE8AECC4B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71988-9B97-45D6-8453-BF2C9312CBB0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77D026-DBAB-4AFB-97AB-31460DB0700E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65D99-D204-4B78-B0BB-4D03C8F30E49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35003-E717-495E-8282-BD18B87C17BB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16B0B-7AD7-482A-BE6F-79F690C64C7F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D4A85-61F4-4BA6-A9E1-88FCC65E2935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6B8FF3-4FE9-4429-AE0C-B3B399461DF0}" type="datetime1">
              <a:rPr lang="it-IT" smtClean="0"/>
              <a:t>12/02/2022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Fanta-basket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Giovanni Marchetto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Altre opzioni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7405464" cy="4343400"/>
          </a:xfrm>
        </p:spPr>
        <p:txBody>
          <a:bodyPr rtlCol="0"/>
          <a:lstStyle/>
          <a:p>
            <a:r>
              <a:rPr lang="it-IT" dirty="0"/>
              <a:t>Utilizzo della posizione per ordinare i tornei dal più prossimo</a:t>
            </a:r>
          </a:p>
          <a:p>
            <a:r>
              <a:rPr lang="it-IT" dirty="0"/>
              <a:t>Possibilità di recuperare password</a:t>
            </a:r>
          </a:p>
          <a:p>
            <a:r>
              <a:rPr lang="it-IT" dirty="0"/>
              <a:t>Cambiare tema dell’applicazione</a:t>
            </a:r>
          </a:p>
          <a:p>
            <a:r>
              <a:rPr lang="it-IT" dirty="0"/>
              <a:t>Lingue supportate: inglese e italiano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A12FB0-7649-47AA-AD02-0B541E09D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30" y="1124744"/>
            <a:ext cx="2055465" cy="43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32B93A-17B8-495D-9FF2-68F6B5744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/>
          <a:lstStyle/>
          <a:p>
            <a:r>
              <a:rPr lang="en-US" dirty="0"/>
              <a:t>Progetto</a:t>
            </a:r>
          </a:p>
        </p:txBody>
      </p:sp>
    </p:spTree>
    <p:extLst>
      <p:ext uri="{BB962C8B-B14F-4D97-AF65-F5344CB8AC3E}">
        <p14:creationId xmlns:p14="http://schemas.microsoft.com/office/powerpoint/2010/main" val="5617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Architettura applicazione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Attività di accesso</a:t>
            </a:r>
          </a:p>
          <a:p>
            <a:pPr lvl="1"/>
            <a:r>
              <a:rPr lang="it-IT" dirty="0"/>
              <a:t>Login o registrazione</a:t>
            </a:r>
          </a:p>
          <a:p>
            <a:r>
              <a:rPr lang="it-IT" dirty="0"/>
              <a:t>Attività principale</a:t>
            </a:r>
          </a:p>
          <a:p>
            <a:pPr lvl="1"/>
            <a:r>
              <a:rPr lang="it-IT" dirty="0"/>
              <a:t>Home, Formazione, Roster manager, classifica (e calendario) e profilo</a:t>
            </a:r>
          </a:p>
          <a:p>
            <a:r>
              <a:rPr lang="it-IT" dirty="0"/>
              <a:t>Attività lega</a:t>
            </a:r>
          </a:p>
          <a:p>
            <a:pPr lvl="1"/>
            <a:r>
              <a:rPr lang="it-IT" dirty="0"/>
              <a:t>Cambio lega selezionata e creazione lega</a:t>
            </a:r>
          </a:p>
          <a:p>
            <a:r>
              <a:rPr lang="it-IT" dirty="0"/>
              <a:t>Attività impostazioni</a:t>
            </a:r>
          </a:p>
          <a:p>
            <a:r>
              <a:rPr lang="it-IT" dirty="0"/>
              <a:t>Attività Nessuna connessione</a:t>
            </a:r>
          </a:p>
        </p:txBody>
      </p:sp>
    </p:spTree>
    <p:extLst>
      <p:ext uri="{BB962C8B-B14F-4D97-AF65-F5344CB8AC3E}">
        <p14:creationId xmlns:p14="http://schemas.microsoft.com/office/powerpoint/2010/main" val="1153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0F17DE4-46E5-4962-89DE-433E8B9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di accesso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271C2-806B-4B85-B009-29C59284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1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Login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/>
          <a:p>
            <a:r>
              <a:rPr lang="it-IT" sz="2000" dirty="0"/>
              <a:t>Email</a:t>
            </a:r>
          </a:p>
          <a:p>
            <a:r>
              <a:rPr lang="it-IT" sz="2000" dirty="0"/>
              <a:t>Password</a:t>
            </a:r>
          </a:p>
          <a:p>
            <a:r>
              <a:rPr lang="it-IT" sz="2000" dirty="0"/>
              <a:t>Richiesta di resettare la password (mail all’indirizzo immesso)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E3318BB-6D15-4998-9079-B58B91731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9" y="838199"/>
            <a:ext cx="2500122" cy="51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Registrazione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Email e password</a:t>
            </a:r>
          </a:p>
          <a:p>
            <a:pPr rtl="0"/>
            <a:r>
              <a:rPr lang="it-IT" dirty="0"/>
              <a:t>Squadra</a:t>
            </a:r>
          </a:p>
          <a:p>
            <a:pPr lvl="1"/>
            <a:r>
              <a:rPr lang="it-IT" dirty="0"/>
              <a:t>Nickname del </a:t>
            </a:r>
            <a:r>
              <a:rPr lang="it-IT" dirty="0" err="1"/>
              <a:t>fanta</a:t>
            </a:r>
            <a:r>
              <a:rPr lang="it-IT" dirty="0"/>
              <a:t>-allenatore</a:t>
            </a:r>
          </a:p>
          <a:p>
            <a:pPr lvl="1"/>
            <a:r>
              <a:rPr lang="it-IT" dirty="0"/>
              <a:t>Nome della squadra</a:t>
            </a:r>
          </a:p>
          <a:p>
            <a:pPr lvl="1"/>
            <a:r>
              <a:rPr lang="it-IT" dirty="0"/>
              <a:t>Logo della squadra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135E64-CDC1-4239-BABB-ED9FBED56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9" y="837510"/>
            <a:ext cx="2500122" cy="52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0F17DE4-46E5-4962-89DE-433E8B9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principale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271C2-806B-4B85-B009-29C59284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1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Home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9D925D-45BF-4BB3-886F-00B2B4AD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9" y="838200"/>
            <a:ext cx="2500122" cy="5181601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/>
          <a:p>
            <a:r>
              <a:rPr lang="it-IT" sz="2000" dirty="0"/>
              <a:t>Visualizzati le informazioni riguardanti la propria squadra (nella lega di riferimento)</a:t>
            </a:r>
          </a:p>
          <a:p>
            <a:r>
              <a:rPr lang="it-IT" sz="2000" dirty="0"/>
              <a:t>Se la lega è a calendario:</a:t>
            </a:r>
          </a:p>
          <a:p>
            <a:pPr lvl="1"/>
            <a:r>
              <a:rPr lang="it-IT" sz="2000" dirty="0"/>
              <a:t>Prossima partita (se presente)</a:t>
            </a:r>
          </a:p>
          <a:p>
            <a:pPr lvl="1"/>
            <a:r>
              <a:rPr lang="it-IT" sz="2000" dirty="0"/>
              <a:t>L’ultima partita (se presente)</a:t>
            </a:r>
          </a:p>
        </p:txBody>
      </p:sp>
    </p:spTree>
    <p:extLst>
      <p:ext uri="{BB962C8B-B14F-4D97-AF65-F5344CB8AC3E}">
        <p14:creationId xmlns:p14="http://schemas.microsoft.com/office/powerpoint/2010/main" val="59216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Formazione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Schierare i giocatori che fanno parte del proprio roster</a:t>
            </a:r>
          </a:p>
          <a:p>
            <a:r>
              <a:rPr lang="it-IT" sz="2000" dirty="0"/>
              <a:t>Salvare la formazione per la prossima giornata (se c’è ancora tempo)</a:t>
            </a:r>
          </a:p>
          <a:p>
            <a:r>
              <a:rPr lang="it-IT" sz="2000" dirty="0"/>
              <a:t>Andare alla schermata </a:t>
            </a:r>
            <a:r>
              <a:rPr lang="it-IT" sz="2000" dirty="0" err="1"/>
              <a:t>RosterManager</a:t>
            </a:r>
            <a:endParaRPr lang="it-IT" sz="2000" dirty="0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18D172-0764-44E1-9F31-3BA42DC0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25" y="836761"/>
            <a:ext cx="2502719" cy="51816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A8F5031-DCBF-4315-8551-3A8E313D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8" y="836761"/>
            <a:ext cx="2488611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Roster manager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Scegliere i giocatori del proprio roster</a:t>
            </a:r>
          </a:p>
          <a:p>
            <a:r>
              <a:rPr lang="it-IT" sz="2000" dirty="0"/>
              <a:t>Vedere le informazioni di un giocatore</a:t>
            </a:r>
          </a:p>
          <a:p>
            <a:r>
              <a:rPr lang="it-IT" sz="2000" dirty="0"/>
              <a:t>Cercarli per cognome</a:t>
            </a:r>
          </a:p>
          <a:p>
            <a:r>
              <a:rPr lang="it-IT" sz="2000" dirty="0"/>
              <a:t>Ordinarli per squadra o per costo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D24A4C-6B9D-4F33-B04A-26E770C693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778396"/>
            <a:ext cx="250979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7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</a:t>
            </a:r>
            <a:r>
              <a:rPr lang="it-IT" dirty="0" err="1"/>
              <a:t>fanta</a:t>
            </a:r>
            <a:r>
              <a:rPr lang="it-IT" dirty="0"/>
              <a:t>-basket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Gioco di gruppo a tornei</a:t>
            </a:r>
          </a:p>
          <a:p>
            <a:pPr rtl="0"/>
            <a:r>
              <a:rPr lang="it-IT" dirty="0"/>
              <a:t>Ogni giocatore è l’allenatore di una squadra</a:t>
            </a:r>
          </a:p>
          <a:p>
            <a:pPr rtl="0"/>
            <a:r>
              <a:rPr lang="it-IT" dirty="0"/>
              <a:t>I punteggi si basano sulle statistiche reali dei giocatori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Classifica e calendario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Se il torneo è iniziato</a:t>
            </a:r>
          </a:p>
          <a:p>
            <a:pPr lvl="1"/>
            <a:r>
              <a:rPr lang="it-IT" sz="2000" dirty="0"/>
              <a:t>Vedere la classifica</a:t>
            </a:r>
          </a:p>
          <a:p>
            <a:pPr lvl="1"/>
            <a:r>
              <a:rPr lang="it-IT" sz="2000" dirty="0"/>
              <a:t>Vedere il calendario (se lega è calendario)</a:t>
            </a:r>
          </a:p>
          <a:p>
            <a:pPr lvl="1"/>
            <a:r>
              <a:rPr lang="it-IT" sz="2000" dirty="0"/>
              <a:t>Aggiornare la classifica (se l’utente è l’admin ed è passata almeno una giornata)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42BBDB-3665-43B5-AC34-B83AE330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15" y="1335027"/>
            <a:ext cx="2589169" cy="41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/>
              <a:t>Profile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/>
          <a:p>
            <a:r>
              <a:rPr lang="it-IT" sz="2000" dirty="0"/>
              <a:t>Andare alla schermata per cambiare lega</a:t>
            </a:r>
          </a:p>
          <a:p>
            <a:r>
              <a:rPr lang="it-IT" sz="2000" dirty="0"/>
              <a:t>Cambiare le informazioni della propria squadra</a:t>
            </a:r>
          </a:p>
          <a:p>
            <a:r>
              <a:rPr lang="it-IT" sz="2000" dirty="0"/>
              <a:t>Cambiare password</a:t>
            </a:r>
          </a:p>
          <a:p>
            <a:r>
              <a:rPr lang="it-IT" sz="2000" dirty="0"/>
              <a:t>Disconnettersi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26FF6A-730F-41C6-8641-765850F8F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14" y="590978"/>
            <a:ext cx="2589169" cy="29409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41835B-47DC-4156-A1E8-79AA1ADA4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14" y="3459942"/>
            <a:ext cx="2589169" cy="2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0F17DE4-46E5-4962-89DE-433E8B9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scelta lega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271C2-806B-4B85-B009-29C59284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Scelta lega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Visualizzare le leghe (se è attivata la posizione le leghe disponibili saranno in ordine di prossimità)</a:t>
            </a:r>
          </a:p>
          <a:p>
            <a:r>
              <a:rPr lang="it-IT" sz="2000" dirty="0"/>
              <a:t>Scegliere o unirsi ad una lega</a:t>
            </a:r>
          </a:p>
          <a:p>
            <a:r>
              <a:rPr lang="it-IT" sz="2000" dirty="0"/>
              <a:t>Andare alla creazione di una lega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D69204E-4B41-49C3-B1F4-B3C81E6B6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775174"/>
            <a:ext cx="250979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5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Creazione lega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000" dirty="0"/>
              <a:t>Il nome della lega è univoco</a:t>
            </a:r>
          </a:p>
          <a:p>
            <a:r>
              <a:rPr lang="it-IT" sz="2000" dirty="0"/>
              <a:t>Scegliere tra una location proposta oppure farsi localizzare</a:t>
            </a:r>
          </a:p>
          <a:p>
            <a:r>
              <a:rPr lang="it-IT" sz="2000" dirty="0"/>
              <a:t>Se è di tipo calendario il numero di partecipanti è pari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067509-6CA1-42AF-8795-5449560CAA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778396"/>
            <a:ext cx="250979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0F17DE4-46E5-4962-89DE-433E8B9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Impostazioni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271C2-806B-4B85-B009-29C59284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4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Impostazioni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Scegliere il tema da applicare</a:t>
            </a:r>
          </a:p>
          <a:p>
            <a:pPr>
              <a:spcBef>
                <a:spcPts val="600"/>
              </a:spcBef>
            </a:pPr>
            <a:r>
              <a:rPr lang="it-IT" sz="2000" dirty="0"/>
              <a:t>	</a:t>
            </a:r>
            <a:r>
              <a:rPr lang="it-IT" sz="1400" dirty="0"/>
              <a:t>dark mode in questa slide</a:t>
            </a:r>
            <a:endParaRPr lang="it-IT" sz="2000" dirty="0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3B0711-630B-4D67-AC86-CB6EED7B8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75" y="778394"/>
            <a:ext cx="2509790" cy="53012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D35A681-C325-40CE-8336-C4B8673DF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91" y="1428591"/>
            <a:ext cx="2209450" cy="46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0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0F17DE4-46E5-4962-89DE-433E8B9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No connection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271C2-806B-4B85-B009-29C59284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8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No connection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63156-DFFA-43DB-9B24-AB308709A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000" dirty="0"/>
              <a:t>Per vari motivi si è preferito evitare che l’utente possa utilizzare l’applicazione senza connessione</a:t>
            </a:r>
          </a:p>
          <a:p>
            <a:r>
              <a:rPr lang="it-IT" sz="2000" dirty="0"/>
              <a:t>Ogni qualvolta si perda la connessione si passerà a questa schermata</a:t>
            </a:r>
          </a:p>
          <a:p>
            <a:r>
              <a:rPr lang="it-IT" sz="2000" dirty="0"/>
              <a:t>Una volta ristabilita la connessione si dovrà premere su </a:t>
            </a:r>
            <a:r>
              <a:rPr lang="it-IT" sz="2000" dirty="0" err="1"/>
              <a:t>reload</a:t>
            </a:r>
            <a:r>
              <a:rPr lang="it-IT" sz="2000" dirty="0"/>
              <a:t> per tornare alla schermata in cui si stava lavorando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6B552F3-FE44-4A18-83B1-16A46AE2E4EA}"/>
              </a:ext>
            </a:extLst>
          </p:cNvPr>
          <p:cNvSpPr txBox="1">
            <a:spLocks/>
          </p:cNvSpPr>
          <p:nvPr/>
        </p:nvSpPr>
        <p:spPr>
          <a:xfrm>
            <a:off x="8077202" y="3276600"/>
            <a:ext cx="3657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8E1299CA-B248-42BA-BBD4-AE1E252AA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778396"/>
            <a:ext cx="254829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0F17DE4-46E5-4962-89DE-433E8B99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informazioni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A271C2-806B-4B85-B009-29C59284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Cominciare a giocare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Creare un profilo</a:t>
            </a:r>
          </a:p>
          <a:p>
            <a:pPr lvl="1"/>
            <a:r>
              <a:rPr lang="it-IT" dirty="0"/>
              <a:t>Creazione squadra</a:t>
            </a:r>
          </a:p>
          <a:p>
            <a:pPr rtl="0"/>
            <a:r>
              <a:rPr lang="it-IT" dirty="0"/>
              <a:t>Creare o unirsi ad una lega</a:t>
            </a:r>
          </a:p>
          <a:p>
            <a:pPr lvl="1"/>
            <a:r>
              <a:rPr lang="it-IT" dirty="0"/>
              <a:t>Due tipologie di lega: a calendario o formula 1</a:t>
            </a:r>
          </a:p>
          <a:p>
            <a:pPr rtl="0"/>
            <a:r>
              <a:rPr lang="it-IT" dirty="0"/>
              <a:t>Creare una propria formazione (per vincere la lega)</a:t>
            </a:r>
          </a:p>
          <a:p>
            <a:pPr lvl="1"/>
            <a:r>
              <a:rPr lang="it-IT" dirty="0"/>
              <a:t>Formazione unica per tutte le competizioni</a:t>
            </a:r>
          </a:p>
          <a:p>
            <a:pPr lvl="1"/>
            <a:r>
              <a:rPr lang="it-IT" dirty="0"/>
              <a:t>Può variare di giornata in giornata</a:t>
            </a:r>
          </a:p>
          <a:p>
            <a:pPr lvl="1"/>
            <a:r>
              <a:rPr lang="it-IT" dirty="0"/>
              <a:t>Non si può modificare durante lo svolgimento della giornata</a:t>
            </a:r>
          </a:p>
        </p:txBody>
      </p:sp>
    </p:spTree>
    <p:extLst>
      <p:ext uri="{BB962C8B-B14F-4D97-AF65-F5344CB8AC3E}">
        <p14:creationId xmlns:p14="http://schemas.microsoft.com/office/powerpoint/2010/main" val="35336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Strumenti esterni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7837512" cy="4343400"/>
          </a:xfrm>
        </p:spPr>
        <p:txBody>
          <a:bodyPr rtlCol="0"/>
          <a:lstStyle/>
          <a:p>
            <a:r>
              <a:rPr lang="it-IT" dirty="0" err="1"/>
              <a:t>Firebase</a:t>
            </a:r>
            <a:endParaRPr lang="it-IT" dirty="0"/>
          </a:p>
          <a:p>
            <a:pPr lvl="1"/>
            <a:r>
              <a:rPr lang="it-IT" dirty="0"/>
              <a:t>Authentication</a:t>
            </a:r>
          </a:p>
          <a:p>
            <a:pPr lvl="1"/>
            <a:r>
              <a:rPr lang="it-IT" dirty="0"/>
              <a:t>Real Time Database</a:t>
            </a:r>
          </a:p>
          <a:p>
            <a:pPr lvl="2"/>
            <a:r>
              <a:rPr lang="it-IT" dirty="0"/>
              <a:t>«</a:t>
            </a:r>
            <a:r>
              <a:rPr lang="it-IT" i="1" dirty="0"/>
              <a:t>Archivia e sincronizza i dati con il nostro database cloud </a:t>
            </a:r>
            <a:r>
              <a:rPr lang="it-IT" i="1" dirty="0" err="1"/>
              <a:t>NoSQL</a:t>
            </a:r>
            <a:r>
              <a:rPr lang="it-IT" i="1" dirty="0"/>
              <a:t>. I dati vengono sincronizzati su tutti i client in tempo reale e rimangono disponibili quando l'app è offline</a:t>
            </a:r>
            <a:r>
              <a:rPr lang="it-IT" dirty="0"/>
              <a:t>.»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1431221-CE3A-4251-BF15-C9CFE0B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4365104"/>
            <a:ext cx="126700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Classi e funzioni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r>
              <a:rPr lang="it-IT" dirty="0" err="1"/>
              <a:t>Enum</a:t>
            </a:r>
            <a:endParaRPr lang="it-IT" dirty="0"/>
          </a:p>
          <a:p>
            <a:pPr lvl="1"/>
            <a:r>
              <a:rPr lang="it-IT" dirty="0" err="1"/>
              <a:t>FieldPositions</a:t>
            </a:r>
            <a:r>
              <a:rPr lang="it-IT" dirty="0"/>
              <a:t>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LegaType</a:t>
            </a:r>
            <a:r>
              <a:rPr lang="it-IT" dirty="0"/>
              <a:t>, Team</a:t>
            </a:r>
          </a:p>
          <a:p>
            <a:r>
              <a:rPr lang="it-IT" dirty="0"/>
              <a:t>Entità</a:t>
            </a:r>
          </a:p>
          <a:p>
            <a:pPr lvl="1"/>
            <a:r>
              <a:rPr lang="it-IT" dirty="0"/>
              <a:t>Game, Lega, Player, User</a:t>
            </a:r>
          </a:p>
          <a:p>
            <a:r>
              <a:rPr lang="it-IT" dirty="0"/>
              <a:t>Layout </a:t>
            </a:r>
            <a:r>
              <a:rPr lang="it-IT" dirty="0" err="1"/>
              <a:t>Helpers</a:t>
            </a:r>
            <a:endParaRPr lang="it-IT" dirty="0"/>
          </a:p>
          <a:p>
            <a:pPr lvl="1"/>
            <a:r>
              <a:rPr lang="it-IT" dirty="0"/>
              <a:t>Per la creazione di layout in modo programmatico (+leggibilità – errori)</a:t>
            </a:r>
          </a:p>
          <a:p>
            <a:pPr lvl="1"/>
            <a:r>
              <a:rPr lang="it-IT" dirty="0" err="1"/>
              <a:t>ExpandCollapsLayout</a:t>
            </a:r>
            <a:r>
              <a:rPr lang="it-IT" dirty="0"/>
              <a:t>, </a:t>
            </a:r>
            <a:r>
              <a:rPr lang="it-IT" dirty="0" err="1"/>
              <a:t>LeaderboardElement</a:t>
            </a:r>
            <a:r>
              <a:rPr lang="it-IT" dirty="0"/>
              <a:t>, </a:t>
            </a:r>
            <a:r>
              <a:rPr lang="it-IT" dirty="0" err="1"/>
              <a:t>LegaLayout</a:t>
            </a:r>
            <a:r>
              <a:rPr lang="it-IT" dirty="0"/>
              <a:t>, </a:t>
            </a:r>
            <a:r>
              <a:rPr lang="it-IT" dirty="0" err="1"/>
              <a:t>PlayerHorizontalLayout</a:t>
            </a:r>
            <a:r>
              <a:rPr lang="it-IT" dirty="0"/>
              <a:t>, </a:t>
            </a:r>
            <a:r>
              <a:rPr lang="it-IT" dirty="0" err="1"/>
              <a:t>PlayerOnFieldLayout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Classi e funzioni: </a:t>
            </a:r>
            <a:r>
              <a:rPr lang="it-IT" dirty="0" err="1"/>
              <a:t>utils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pPr marL="0" indent="0">
              <a:buNone/>
            </a:pPr>
            <a:r>
              <a:rPr lang="it-IT" dirty="0"/>
              <a:t>Interfacce per migliorare la leggibilità e la pulizia del codice</a:t>
            </a:r>
          </a:p>
          <a:p>
            <a:r>
              <a:rPr lang="it-IT" dirty="0" err="1"/>
              <a:t>MyValueEventListener</a:t>
            </a:r>
            <a:r>
              <a:rPr lang="it-IT" dirty="0"/>
              <a:t>, per recuperare dati dal database</a:t>
            </a:r>
          </a:p>
          <a:p>
            <a:r>
              <a:rPr lang="it-IT" dirty="0" err="1"/>
              <a:t>UpdateLocationInterface</a:t>
            </a:r>
            <a:r>
              <a:rPr lang="it-IT" dirty="0"/>
              <a:t>, modalità di aggiornamento della posizione</a:t>
            </a:r>
          </a:p>
          <a:p>
            <a:r>
              <a:rPr lang="it-IT" dirty="0" err="1"/>
              <a:t>TextWatcherAfterChange</a:t>
            </a:r>
            <a:r>
              <a:rPr lang="it-IT" dirty="0"/>
              <a:t>, per il controllo dei campi di testo</a:t>
            </a:r>
          </a:p>
        </p:txBody>
      </p:sp>
    </p:spTree>
    <p:extLst>
      <p:ext uri="{BB962C8B-B14F-4D97-AF65-F5344CB8AC3E}">
        <p14:creationId xmlns:p14="http://schemas.microsoft.com/office/powerpoint/2010/main" val="25738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Classi e funzioni: </a:t>
            </a:r>
            <a:r>
              <a:rPr lang="it-IT" dirty="0" err="1"/>
              <a:t>utils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r>
              <a:rPr lang="it-IT" dirty="0"/>
              <a:t>Asset Decoder </a:t>
            </a:r>
            <a:r>
              <a:rPr lang="it-IT" dirty="0" err="1"/>
              <a:t>Util</a:t>
            </a:r>
            <a:endParaRPr lang="it-IT" dirty="0"/>
          </a:p>
          <a:p>
            <a:pPr lvl="1"/>
            <a:r>
              <a:rPr lang="it-IT" dirty="0"/>
              <a:t>Carica le informazioni dagli asset</a:t>
            </a:r>
          </a:p>
          <a:p>
            <a:r>
              <a:rPr lang="it-IT" dirty="0"/>
              <a:t>Decoder </a:t>
            </a:r>
            <a:r>
              <a:rPr lang="it-IT" dirty="0" err="1"/>
              <a:t>Util</a:t>
            </a:r>
            <a:endParaRPr lang="it-IT" dirty="0"/>
          </a:p>
          <a:p>
            <a:pPr lvl="1"/>
            <a:r>
              <a:rPr lang="it-IT" dirty="0"/>
              <a:t>Decodifica le informazioni recuperate dal </a:t>
            </a:r>
            <a:r>
              <a:rPr lang="it-IT" dirty="0" err="1"/>
              <a:t>db</a:t>
            </a:r>
            <a:endParaRPr lang="it-IT" dirty="0"/>
          </a:p>
          <a:p>
            <a:pPr lvl="1"/>
            <a:r>
              <a:rPr lang="it-IT" dirty="0"/>
              <a:t>Ritorna i valori come entità presenti nel progetto</a:t>
            </a:r>
          </a:p>
          <a:p>
            <a:r>
              <a:rPr lang="it-IT" dirty="0"/>
              <a:t>Network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Listener</a:t>
            </a:r>
            <a:endParaRPr lang="it-IT" dirty="0"/>
          </a:p>
          <a:p>
            <a:pPr lvl="1"/>
            <a:r>
              <a:rPr lang="it-IT" dirty="0"/>
              <a:t>Controlla la connessione</a:t>
            </a:r>
          </a:p>
          <a:p>
            <a:r>
              <a:rPr lang="it-IT" dirty="0" err="1"/>
              <a:t>Utils</a:t>
            </a:r>
            <a:endParaRPr lang="it-IT" dirty="0"/>
          </a:p>
          <a:p>
            <a:pPr lvl="1"/>
            <a:r>
              <a:rPr lang="it-IT" dirty="0"/>
              <a:t>Operazioni varie per recuperare logo, data, locazione e mostrare snackbar</a:t>
            </a:r>
          </a:p>
        </p:txBody>
      </p:sp>
    </p:spTree>
    <p:extLst>
      <p:ext uri="{BB962C8B-B14F-4D97-AF65-F5344CB8AC3E}">
        <p14:creationId xmlns:p14="http://schemas.microsoft.com/office/powerpoint/2010/main" val="24851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Problematiche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 rtlCol="0"/>
          <a:lstStyle/>
          <a:p>
            <a:r>
              <a:rPr lang="it-IT" dirty="0"/>
              <a:t>Collegamento con il database</a:t>
            </a:r>
          </a:p>
          <a:p>
            <a:pPr lvl="1"/>
            <a:r>
              <a:rPr lang="it-IT" dirty="0"/>
              <a:t>Gestione dati e </a:t>
            </a:r>
            <a:r>
              <a:rPr lang="it-IT" dirty="0" err="1"/>
              <a:t>listener</a:t>
            </a:r>
            <a:endParaRPr lang="it-IT" dirty="0"/>
          </a:p>
          <a:p>
            <a:pPr lvl="1"/>
            <a:r>
              <a:rPr lang="it-IT" dirty="0"/>
              <a:t>Salvataggio loghi</a:t>
            </a:r>
          </a:p>
          <a:p>
            <a:r>
              <a:rPr lang="it-IT" dirty="0"/>
              <a:t>Gestione dei layout</a:t>
            </a:r>
          </a:p>
          <a:p>
            <a:r>
              <a:rPr lang="it-IT" dirty="0"/>
              <a:t>Recupero posizione</a:t>
            </a:r>
          </a:p>
          <a:p>
            <a:r>
              <a:rPr lang="it-IT" dirty="0"/>
              <a:t>Vecchie e nuove tecnologie in rapporto alla leggibilità del codice</a:t>
            </a:r>
          </a:p>
          <a:p>
            <a:r>
              <a:rPr lang="it-IT" dirty="0"/>
              <a:t>Recupero statistiche</a:t>
            </a:r>
          </a:p>
          <a:p>
            <a:r>
              <a:rPr lang="it-IT" dirty="0"/>
              <a:t>Calcolo calendario</a:t>
            </a:r>
          </a:p>
        </p:txBody>
      </p:sp>
    </p:spTree>
    <p:extLst>
      <p:ext uri="{BB962C8B-B14F-4D97-AF65-F5344CB8AC3E}">
        <p14:creationId xmlns:p14="http://schemas.microsoft.com/office/powerpoint/2010/main" val="19087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Creazione profilo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Email e password</a:t>
            </a:r>
          </a:p>
          <a:p>
            <a:pPr rtl="0"/>
            <a:r>
              <a:rPr lang="it-IT" dirty="0"/>
              <a:t>Squadra</a:t>
            </a:r>
          </a:p>
          <a:p>
            <a:pPr lvl="1"/>
            <a:r>
              <a:rPr lang="it-IT" dirty="0"/>
              <a:t>Nickname del </a:t>
            </a:r>
            <a:r>
              <a:rPr lang="it-IT" dirty="0" err="1"/>
              <a:t>fanta</a:t>
            </a:r>
            <a:r>
              <a:rPr lang="it-IT" dirty="0"/>
              <a:t>-allenatore</a:t>
            </a:r>
          </a:p>
          <a:p>
            <a:pPr lvl="1"/>
            <a:r>
              <a:rPr lang="it-IT" dirty="0"/>
              <a:t>Nome della squadra</a:t>
            </a:r>
          </a:p>
          <a:p>
            <a:pPr lvl="1"/>
            <a:r>
              <a:rPr lang="it-IT" dirty="0"/>
              <a:t>Logo della squadra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A1D716-14B9-4E03-8FB6-E95427D1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96" y="634380"/>
            <a:ext cx="268650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Torneo tra vari allenatori che si contendono il titolo</a:t>
            </a:r>
          </a:p>
          <a:p>
            <a:pPr rtl="0"/>
            <a:r>
              <a:rPr lang="it-IT" dirty="0"/>
              <a:t>Si può iniziare un torneo solamente se il numero di partecipanti è adeguato</a:t>
            </a:r>
          </a:p>
          <a:p>
            <a:pPr rtl="0"/>
            <a:r>
              <a:rPr lang="it-IT" dirty="0"/>
              <a:t>Ci sono due tipologie:</a:t>
            </a:r>
          </a:p>
          <a:p>
            <a:pPr lvl="1"/>
            <a:r>
              <a:rPr lang="it-IT" dirty="0"/>
              <a:t>Calendario</a:t>
            </a:r>
          </a:p>
          <a:p>
            <a:pPr lvl="2"/>
            <a:r>
              <a:rPr lang="it-IT" dirty="0"/>
              <a:t>Girone all’italiana</a:t>
            </a:r>
          </a:p>
          <a:p>
            <a:pPr lvl="2"/>
            <a:r>
              <a:rPr lang="it-IT" dirty="0"/>
              <a:t>Chi vince lo scontro guadagna due punti</a:t>
            </a:r>
          </a:p>
          <a:p>
            <a:pPr lvl="1"/>
            <a:r>
              <a:rPr lang="it-IT" dirty="0"/>
              <a:t>Formula 1</a:t>
            </a:r>
          </a:p>
          <a:p>
            <a:pPr lvl="2"/>
            <a:r>
              <a:rPr lang="it-IT" dirty="0"/>
              <a:t>Tutti contro tutti</a:t>
            </a:r>
          </a:p>
          <a:p>
            <a:pPr lvl="2"/>
            <a:r>
              <a:rPr lang="it-IT" dirty="0"/>
              <a:t>Vince chi segna più punti</a:t>
            </a:r>
          </a:p>
        </p:txBody>
      </p:sp>
    </p:spTree>
    <p:extLst>
      <p:ext uri="{BB962C8B-B14F-4D97-AF65-F5344CB8AC3E}">
        <p14:creationId xmlns:p14="http://schemas.microsoft.com/office/powerpoint/2010/main" val="35833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Roster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dirty="0"/>
              <a:t>Insieme dei giocatori della propria squadra</a:t>
            </a:r>
          </a:p>
          <a:p>
            <a:r>
              <a:rPr lang="it-IT" dirty="0"/>
              <a:t>Budget: 200 </a:t>
            </a:r>
            <a:r>
              <a:rPr lang="it-IT" dirty="0" err="1"/>
              <a:t>fanta</a:t>
            </a:r>
            <a:r>
              <a:rPr lang="it-IT" dirty="0"/>
              <a:t>-milioni</a:t>
            </a:r>
          </a:p>
          <a:p>
            <a:r>
              <a:rPr lang="it-IT" dirty="0"/>
              <a:t>Minimo 12, massimo 16</a:t>
            </a:r>
          </a:p>
          <a:p>
            <a:r>
              <a:rPr lang="it-IT" dirty="0"/>
              <a:t>Non si può modificare il roster a giornata iniziata</a:t>
            </a:r>
          </a:p>
        </p:txBody>
      </p:sp>
    </p:spTree>
    <p:extLst>
      <p:ext uri="{BB962C8B-B14F-4D97-AF65-F5344CB8AC3E}">
        <p14:creationId xmlns:p14="http://schemas.microsoft.com/office/powerpoint/2010/main" val="3384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Formazione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8053536" cy="4343400"/>
          </a:xfrm>
        </p:spPr>
        <p:txBody>
          <a:bodyPr rtlCol="0"/>
          <a:lstStyle/>
          <a:p>
            <a:r>
              <a:rPr lang="it-IT" dirty="0"/>
              <a:t>Cinque giocatori in campo</a:t>
            </a:r>
          </a:p>
          <a:p>
            <a:r>
              <a:rPr lang="it-IT" dirty="0"/>
              <a:t>Un giocatore in campo può essere schierato solo nel suo ruolo (alcuni giocatori possono giocare in più ruoli)</a:t>
            </a:r>
          </a:p>
          <a:p>
            <a:r>
              <a:rPr lang="it-IT" dirty="0"/>
              <a:t>Tre giocatori nella prima panchina</a:t>
            </a:r>
          </a:p>
          <a:p>
            <a:r>
              <a:rPr lang="it-IT" dirty="0"/>
              <a:t>Due giocatori nella seconda e due nella terza panchina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6A50CD-F63E-44A5-8C63-2022F5D14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35857"/>
            <a:ext cx="2338552" cy="48691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73022F-688C-44FE-BE1A-20BD760B41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7"/>
          <a:stretch/>
        </p:blipFill>
        <p:spPr>
          <a:xfrm>
            <a:off x="9120336" y="3771517"/>
            <a:ext cx="2338552" cy="29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Punteggi giocatore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816496"/>
          </a:xfrm>
        </p:spPr>
        <p:txBody>
          <a:bodyPr rtlCol="0"/>
          <a:lstStyle/>
          <a:p>
            <a:pPr rtl="0"/>
            <a:r>
              <a:rPr lang="it-IT" dirty="0"/>
              <a:t>Il punteggio di un giocatore è calcolato in base alle sue statistiche nella realtà</a:t>
            </a:r>
          </a:p>
          <a:p>
            <a:pPr rtl="0"/>
            <a:endParaRPr lang="it-IT" dirty="0"/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EFF766C9-D116-4848-A48A-5CC3E150B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88357"/>
              </p:ext>
            </p:extLst>
          </p:nvPr>
        </p:nvGraphicFramePr>
        <p:xfrm>
          <a:off x="1643842" y="4439202"/>
          <a:ext cx="8904315" cy="13802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849362191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932208906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3156767186"/>
                    </a:ext>
                  </a:extLst>
                </a:gridCol>
                <a:gridCol w="1272045">
                  <a:extLst>
                    <a:ext uri="{9D8B030D-6E8A-4147-A177-3AD203B41FA5}">
                      <a16:colId xmlns:a16="http://schemas.microsoft.com/office/drawing/2014/main" val="3600804368"/>
                    </a:ext>
                  </a:extLst>
                </a:gridCol>
              </a:tblGrid>
              <a:tr h="428773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Giocatore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Punti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Falli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Rimbalzi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Palle perse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Palle recuperate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Totale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72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Banks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72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Sanders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B96865-56C1-4019-854C-9A79D330FD6B}"/>
              </a:ext>
            </a:extLst>
          </p:cNvPr>
          <p:cNvSpPr txBox="1"/>
          <p:nvPr/>
        </p:nvSpPr>
        <p:spPr>
          <a:xfrm>
            <a:off x="2639616" y="3064433"/>
            <a:ext cx="2871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Bonus (+1)</a:t>
            </a:r>
          </a:p>
          <a:p>
            <a:pPr lvl="1"/>
            <a:r>
              <a:rPr lang="it-IT" dirty="0"/>
              <a:t>Punti segnati</a:t>
            </a:r>
          </a:p>
          <a:p>
            <a:pPr lvl="1"/>
            <a:r>
              <a:rPr lang="it-IT" dirty="0"/>
              <a:t>Rimbalzi</a:t>
            </a:r>
          </a:p>
          <a:p>
            <a:pPr lvl="1"/>
            <a:r>
              <a:rPr lang="it-IT" dirty="0"/>
              <a:t>Palle recuperate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624B0B-609A-4BA9-A9F7-2EB541660239}"/>
              </a:ext>
            </a:extLst>
          </p:cNvPr>
          <p:cNvSpPr txBox="1"/>
          <p:nvPr/>
        </p:nvSpPr>
        <p:spPr>
          <a:xfrm>
            <a:off x="5807968" y="3064433"/>
            <a:ext cx="2070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Malus (-1)</a:t>
            </a:r>
          </a:p>
          <a:p>
            <a:pPr lvl="1"/>
            <a:r>
              <a:rPr lang="it-IT" dirty="0"/>
              <a:t>Falli</a:t>
            </a:r>
          </a:p>
          <a:p>
            <a:pPr lvl="1"/>
            <a:r>
              <a:rPr lang="it-IT" dirty="0"/>
              <a:t>Palle perse</a:t>
            </a:r>
          </a:p>
        </p:txBody>
      </p:sp>
    </p:spTree>
    <p:extLst>
      <p:ext uri="{BB962C8B-B14F-4D97-AF65-F5344CB8AC3E}">
        <p14:creationId xmlns:p14="http://schemas.microsoft.com/office/powerpoint/2010/main" val="12014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Punteggi formazione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Per ogni giornata viene utilizzata la formazione schierata</a:t>
            </a:r>
          </a:p>
          <a:p>
            <a:pPr rtl="0"/>
            <a:r>
              <a:rPr lang="it-IT" dirty="0"/>
              <a:t>Se non è stata schierata la formazione si utilizza la più recente formazione salvata</a:t>
            </a:r>
          </a:p>
          <a:p>
            <a:pPr rtl="0"/>
            <a:r>
              <a:rPr lang="it-IT" dirty="0"/>
              <a:t>I giocatori in campo prendono il massimo punteggio</a:t>
            </a:r>
          </a:p>
          <a:p>
            <a:pPr rtl="0"/>
            <a:r>
              <a:rPr lang="it-IT" dirty="0"/>
              <a:t>Quelli nella prima panchina prendono ¾ del loro punteggio</a:t>
            </a:r>
          </a:p>
          <a:p>
            <a:pPr rtl="0"/>
            <a:r>
              <a:rPr lang="it-IT" dirty="0"/>
              <a:t>Quelli della seconda ½ e quelli della terza ¼ del loro punteggio</a:t>
            </a:r>
          </a:p>
          <a:p>
            <a:pPr rtl="0"/>
            <a:endParaRPr lang="it-IT" dirty="0"/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5862B494-CA23-44D5-B5C1-42D5B46CC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081595"/>
              </p:ext>
            </p:extLst>
          </p:nvPr>
        </p:nvGraphicFramePr>
        <p:xfrm>
          <a:off x="239688" y="4941168"/>
          <a:ext cx="11712624" cy="119253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849362191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932208906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3156767186"/>
                    </a:ext>
                  </a:extLst>
                </a:gridCol>
                <a:gridCol w="1673232">
                  <a:extLst>
                    <a:ext uri="{9D8B030D-6E8A-4147-A177-3AD203B41FA5}">
                      <a16:colId xmlns:a16="http://schemas.microsoft.com/office/drawing/2014/main" val="265421387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Giocatore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Punteggio reale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In campo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Panchina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Panchina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Panchina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Tribuna </a:t>
                      </a:r>
                      <a:br>
                        <a:rPr lang="it-IT" dirty="0"/>
                      </a:br>
                      <a:r>
                        <a:rPr lang="it-IT" dirty="0"/>
                        <a:t>(non schierato)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Banks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69_TF04001173.potx" id="{D60D08C9-EB26-4CBD-B600-E29D57C8F270}" vid="{6032834C-FA84-4C0D-AE02-5885A03E6737}"/>
    </a:ext>
  </a:extLst>
</a:theme>
</file>

<file path=ppt/theme/theme2.xml><?xml version="1.0" encoding="utf-8"?>
<a:theme xmlns:a="http://schemas.openxmlformats.org/drawingml/2006/main" name="Tema di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basket (widescreen)</Template>
  <TotalTime>746</TotalTime>
  <Words>922</Words>
  <Application>Microsoft Office PowerPoint</Application>
  <PresentationFormat>Widescreen</PresentationFormat>
  <Paragraphs>225</Paragraphs>
  <Slides>34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Franklin Gothic Medium</vt:lpstr>
      <vt:lpstr>Impact</vt:lpstr>
      <vt:lpstr>Basket 16x9</vt:lpstr>
      <vt:lpstr>Fanta-basket</vt:lpstr>
      <vt:lpstr>Il fanta-basket</vt:lpstr>
      <vt:lpstr>Cominciare a giocare</vt:lpstr>
      <vt:lpstr>Creazione profilo</vt:lpstr>
      <vt:lpstr>Leghe</vt:lpstr>
      <vt:lpstr>Roster</vt:lpstr>
      <vt:lpstr>Formazione</vt:lpstr>
      <vt:lpstr>Punteggi giocatore</vt:lpstr>
      <vt:lpstr>Punteggi formazione</vt:lpstr>
      <vt:lpstr>Altre opzioni principali</vt:lpstr>
      <vt:lpstr>Progetto</vt:lpstr>
      <vt:lpstr>Architettura applicazione</vt:lpstr>
      <vt:lpstr>Attività di accesso</vt:lpstr>
      <vt:lpstr>Login</vt:lpstr>
      <vt:lpstr>Registrazione</vt:lpstr>
      <vt:lpstr>Attività principale</vt:lpstr>
      <vt:lpstr>Home</vt:lpstr>
      <vt:lpstr>Formazione</vt:lpstr>
      <vt:lpstr>Roster manager</vt:lpstr>
      <vt:lpstr>Classifica e calendario</vt:lpstr>
      <vt:lpstr>Profile</vt:lpstr>
      <vt:lpstr>Attività scelta lega</vt:lpstr>
      <vt:lpstr>Scelta lega</vt:lpstr>
      <vt:lpstr>Creazione lega</vt:lpstr>
      <vt:lpstr>Attività Impostazioni</vt:lpstr>
      <vt:lpstr>Impostazioni</vt:lpstr>
      <vt:lpstr>Attività No connection</vt:lpstr>
      <vt:lpstr>No connection</vt:lpstr>
      <vt:lpstr>Altre informazioni</vt:lpstr>
      <vt:lpstr>Strumenti esterni</vt:lpstr>
      <vt:lpstr>Classi e funzioni</vt:lpstr>
      <vt:lpstr>Classi e funzioni: utils</vt:lpstr>
      <vt:lpstr>Classi e funzioni: utils</vt:lpstr>
      <vt:lpstr>Problematiche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Fanta-basket</dc:title>
  <dc:creator>MARCHETTO GIOVANNI [IN2000114]</dc:creator>
  <cp:lastModifiedBy>MARCHETTO GIOVANNI [IN2000114]</cp:lastModifiedBy>
  <cp:revision>10</cp:revision>
  <dcterms:created xsi:type="dcterms:W3CDTF">2022-02-07T16:08:54Z</dcterms:created>
  <dcterms:modified xsi:type="dcterms:W3CDTF">2022-02-12T08:12:27Z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