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1" r:id="rId5"/>
    <p:sldId id="260" r:id="rId6"/>
    <p:sldId id="273" r:id="rId7"/>
    <p:sldId id="262" r:id="rId8"/>
    <p:sldId id="274" r:id="rId9"/>
    <p:sldId id="279" r:id="rId10"/>
    <p:sldId id="275" r:id="rId11"/>
    <p:sldId id="282" r:id="rId12"/>
    <p:sldId id="271" r:id="rId13"/>
    <p:sldId id="272" r:id="rId14"/>
    <p:sldId id="276" r:id="rId15"/>
    <p:sldId id="283" r:id="rId16"/>
    <p:sldId id="284" r:id="rId17"/>
    <p:sldId id="277" r:id="rId18"/>
    <p:sldId id="285" r:id="rId19"/>
    <p:sldId id="286" r:id="rId20"/>
    <p:sldId id="287" r:id="rId21"/>
    <p:sldId id="278" r:id="rId22"/>
    <p:sldId id="291" r:id="rId23"/>
    <p:sldId id="289" r:id="rId24"/>
    <p:sldId id="270" r:id="rId25"/>
    <p:sldId id="267" r:id="rId26"/>
    <p:sldId id="290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85" autoAdjust="0"/>
    <p:restoredTop sz="94660"/>
  </p:normalViewPr>
  <p:slideViewPr>
    <p:cSldViewPr>
      <p:cViewPr>
        <p:scale>
          <a:sx n="66" d="100"/>
          <a:sy n="66" d="100"/>
        </p:scale>
        <p:origin x="-175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28BEC9-9B7F-42C3-A028-423FE26E8BA9}" type="datetimeFigureOut">
              <a:rPr lang="it-IT" smtClean="0"/>
              <a:pPr/>
              <a:t>30/01/2017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1A98E3-14B8-4818-BF09-60866A3AE16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276456" cy="1685745"/>
          </a:xfrm>
        </p:spPr>
        <p:txBody>
          <a:bodyPr>
            <a:normAutofit/>
          </a:bodyPr>
          <a:lstStyle/>
          <a:p>
            <a:r>
              <a:rPr lang="it-IT" dirty="0" smtClean="0"/>
              <a:t>Flavonoidi 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diabete di tipo 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8206680" cy="11997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 smtClean="0"/>
              <a:t>Breve studio </a:t>
            </a:r>
            <a:r>
              <a:rPr lang="it-IT" dirty="0" smtClean="0"/>
              <a:t>sulla correlazione tra assunzione di flavonoidi e riduzione del rischio di diabete di </a:t>
            </a:r>
            <a:r>
              <a:rPr lang="it-IT" dirty="0" smtClean="0"/>
              <a:t>tipo2 e analisi delle criticità.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66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Fattori di Rischio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4348" y="1643050"/>
            <a:ext cx="807249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dirty="0" smtClean="0"/>
              <a:t>Molteplici sono i fattori di rischio per il diabete, in particolare per il tipo 2:</a:t>
            </a:r>
          </a:p>
          <a:p>
            <a:endParaRPr lang="it-IT" sz="2700" dirty="0" smtClean="0"/>
          </a:p>
          <a:p>
            <a:pPr>
              <a:buFont typeface="Arial" pitchFamily="34" charset="0"/>
              <a:buChar char="•"/>
            </a:pPr>
            <a:r>
              <a:rPr lang="it-IT" sz="2700" dirty="0" smtClean="0"/>
              <a:t>Obesità</a:t>
            </a:r>
          </a:p>
          <a:p>
            <a:endParaRPr lang="it-IT" sz="2700" dirty="0" smtClean="0"/>
          </a:p>
          <a:p>
            <a:pPr>
              <a:buFont typeface="Arial" pitchFamily="34" charset="0"/>
              <a:buChar char="•"/>
            </a:pPr>
            <a:r>
              <a:rPr lang="it-IT" sz="2700" dirty="0" smtClean="0"/>
              <a:t>Cattiva alimentazione</a:t>
            </a:r>
          </a:p>
          <a:p>
            <a:pPr>
              <a:buFont typeface="Arial" pitchFamily="34" charset="0"/>
              <a:buChar char="•"/>
            </a:pPr>
            <a:endParaRPr lang="it-IT" sz="2700" dirty="0" smtClean="0"/>
          </a:p>
          <a:p>
            <a:pPr>
              <a:buFont typeface="Arial" pitchFamily="34" charset="0"/>
              <a:buChar char="•"/>
            </a:pPr>
            <a:r>
              <a:rPr lang="it-IT" sz="2700" dirty="0" smtClean="0"/>
              <a:t>Inattività fisica</a:t>
            </a:r>
          </a:p>
          <a:p>
            <a:endParaRPr lang="it-IT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Fattori di Prevenzione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28596" y="1428736"/>
            <a:ext cx="79296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sz="2700" dirty="0" smtClean="0"/>
              <a:t> Ovviamente riguardano gli atteggiamenti opposti rispetto ai precedenti.</a:t>
            </a:r>
          </a:p>
          <a:p>
            <a:pPr>
              <a:buFont typeface="Wingdings" pitchFamily="2" charset="2"/>
              <a:buChar char="Ø"/>
            </a:pPr>
            <a:endParaRPr lang="it-IT" sz="2700" dirty="0" smtClean="0"/>
          </a:p>
          <a:p>
            <a:pPr>
              <a:buFont typeface="Wingdings" pitchFamily="2" charset="2"/>
              <a:buChar char="Ø"/>
            </a:pPr>
            <a:r>
              <a:rPr lang="it-IT" sz="2700" dirty="0" smtClean="0"/>
              <a:t>Corretta e controllata alimentazione e attività sportiva.</a:t>
            </a:r>
          </a:p>
          <a:p>
            <a:pPr>
              <a:buFont typeface="Wingdings" pitchFamily="2" charset="2"/>
              <a:buChar char="Ø"/>
            </a:pPr>
            <a:endParaRPr lang="it-IT" sz="2700" dirty="0" smtClean="0"/>
          </a:p>
          <a:p>
            <a:pPr>
              <a:buFont typeface="Wingdings" pitchFamily="2" charset="2"/>
              <a:buChar char="Ø"/>
            </a:pPr>
            <a:r>
              <a:rPr lang="it-IT" sz="2700" dirty="0" smtClean="0"/>
              <a:t>Inoltre molti studi dimostrano un buona correlazione tra diabete e cibi contenenti </a:t>
            </a:r>
            <a:r>
              <a:rPr lang="it-IT" sz="2700" dirty="0" smtClean="0">
                <a:solidFill>
                  <a:schemeClr val="bg2">
                    <a:lumMod val="50000"/>
                  </a:schemeClr>
                </a:solidFill>
              </a:rPr>
              <a:t>flavonoidi</a:t>
            </a:r>
            <a:r>
              <a:rPr lang="it-IT" sz="2700" dirty="0" smtClean="0"/>
              <a:t>.</a:t>
            </a:r>
          </a:p>
          <a:p>
            <a:endParaRPr lang="it-IT" sz="2700" dirty="0" smtClean="0"/>
          </a:p>
          <a:p>
            <a:endParaRPr lang="it-IT" sz="2700" dirty="0"/>
          </a:p>
        </p:txBody>
      </p:sp>
      <p:pic>
        <p:nvPicPr>
          <p:cNvPr id="8" name="Immagine 7" descr="flavonoid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4857760"/>
            <a:ext cx="3322114" cy="185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034" y="4036504"/>
            <a:ext cx="5642992" cy="2821496"/>
          </a:xfrm>
          <a:prstGeom prst="rect">
            <a:avLst/>
          </a:prstGeom>
          <a:ln>
            <a:noFill/>
          </a:ln>
        </p:spPr>
      </p:pic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3387832"/>
          </a:xfrm>
        </p:spPr>
        <p:txBody>
          <a:bodyPr>
            <a:normAutofit/>
          </a:bodyPr>
          <a:lstStyle/>
          <a:p>
            <a:r>
              <a:rPr lang="it-IT" dirty="0" smtClean="0"/>
              <a:t>Sono composti chimici naturali provenienti da piante.</a:t>
            </a:r>
          </a:p>
          <a:p>
            <a:r>
              <a:rPr lang="it-IT" dirty="0" smtClean="0"/>
              <a:t>Concorrono a formare sfumature gialle, rosse arancioni e azzurre di numerosi frutti e ortaggi.</a:t>
            </a:r>
          </a:p>
          <a:p>
            <a:r>
              <a:rPr lang="it-IT" dirty="0"/>
              <a:t>Potenti antiossidanti.</a:t>
            </a:r>
          </a:p>
          <a:p>
            <a:r>
              <a:rPr lang="it-IT" dirty="0"/>
              <a:t>Servono per garantire corretto funzionamento del fegato, sistema immunitario e </a:t>
            </a: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capillari.</a:t>
            </a:r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Cosa sono i flavonoidi?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117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t-IT" dirty="0" smtClean="0"/>
              <a:t>Il prodotto con maggiore contenuto di flavonoidi è il </a:t>
            </a:r>
            <a:r>
              <a:rPr lang="it-IT" dirty="0" err="1" smtClean="0"/>
              <a:t>thè</a:t>
            </a:r>
            <a:r>
              <a:rPr lang="it-IT" dirty="0" smtClean="0"/>
              <a:t> (1g ne contiene circa 200mg)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Agrumi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Pomodori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Mele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Mirtilli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Cioccolato fondente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 cibi </a:t>
            </a:r>
            <a:r>
              <a:rPr lang="it-IT" smtClean="0"/>
              <a:t>li contengono?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970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6419056" cy="3315824"/>
          </a:xfrm>
        </p:spPr>
        <p:txBody>
          <a:bodyPr/>
          <a:lstStyle/>
          <a:p>
            <a:r>
              <a:rPr lang="it-IT" dirty="0" smtClean="0"/>
              <a:t>Esistono studi che indagano sul assunzione di flavonoidi tra i vari paesi europei.</a:t>
            </a:r>
          </a:p>
          <a:p>
            <a:r>
              <a:rPr lang="it-IT" dirty="0" smtClean="0"/>
              <a:t>L’idea è semplice, valutare se esiste una correlazione.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Legame Flavonoidi-Diabete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5190118" cy="180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13698" y="2559310"/>
            <a:ext cx="4511376" cy="178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Legame Flavonoidi-Diabete</a:t>
            </a:r>
            <a:endParaRPr lang="it-IT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5770546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ttore 1 5"/>
          <p:cNvCxnSpPr/>
          <p:nvPr/>
        </p:nvCxnSpPr>
        <p:spPr>
          <a:xfrm>
            <a:off x="3707904" y="3143002"/>
            <a:ext cx="3073896" cy="241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14282" y="1714488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La semplice correlazione</a:t>
            </a:r>
          </a:p>
          <a:p>
            <a:r>
              <a:rPr lang="it-IT" sz="2000" dirty="0"/>
              <a:t>t</a:t>
            </a:r>
            <a:r>
              <a:rPr lang="it-IT" sz="2000" dirty="0" smtClean="0"/>
              <a:t>ra il tasso di prevalenza </a:t>
            </a:r>
          </a:p>
          <a:p>
            <a:r>
              <a:rPr lang="it-IT" sz="2000" dirty="0" smtClean="0"/>
              <a:t>per paese europeo e la mediana  del consumo in mg per giorno.</a:t>
            </a:r>
          </a:p>
          <a:p>
            <a:endParaRPr lang="it-IT" sz="2000" dirty="0"/>
          </a:p>
          <a:p>
            <a:r>
              <a:rPr lang="it-IT" sz="2000" dirty="0" smtClean="0"/>
              <a:t>Il valore più estremi a </a:t>
            </a:r>
          </a:p>
          <a:p>
            <a:r>
              <a:rPr lang="it-IT" sz="2000" dirty="0" smtClean="0"/>
              <a:t>sono di UK e Germania.</a:t>
            </a:r>
          </a:p>
        </p:txBody>
      </p:sp>
    </p:spTree>
    <p:extLst>
      <p:ext uri="{BB962C8B-B14F-4D97-AF65-F5344CB8AC3E}">
        <p14:creationId xmlns:p14="http://schemas.microsoft.com/office/powerpoint/2010/main" xmlns="" val="5187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34475"/>
          </a:xfrm>
        </p:spPr>
        <p:txBody>
          <a:bodyPr/>
          <a:lstStyle/>
          <a:p>
            <a:pPr marL="109728" indent="0" algn="ctr">
              <a:buNone/>
            </a:pPr>
            <a:r>
              <a:rPr lang="it-IT" dirty="0" smtClean="0"/>
              <a:t>Dato che </a:t>
            </a:r>
            <a:r>
              <a:rPr lang="it-IT" dirty="0" smtClean="0"/>
              <a:t>un’analisi </a:t>
            </a:r>
            <a:r>
              <a:rPr lang="it-IT" dirty="0" smtClean="0"/>
              <a:t>sui flavonoidi ed il loro consumo sarebbe di difficile lettura e interpretazione procederemo secondo un metodo diverso, l’analisi sul consumi dei cibi contenenti flavonoidi.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050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885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Abbiamo tenuto in considerazione solo 4 </a:t>
            </a:r>
            <a:r>
              <a:rPr lang="it-IT" dirty="0" smtClean="0"/>
              <a:t>alimenti</a:t>
            </a:r>
            <a:r>
              <a:rPr lang="it-IT" dirty="0" smtClean="0"/>
              <a:t>: thè, pomodori, agrumi e </a:t>
            </a:r>
            <a:r>
              <a:rPr lang="it-IT" dirty="0" smtClean="0"/>
              <a:t>mele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Per ogni paese sono stati selezionati alcuni studi sull’alimentazione che poi sono stati convogliati in un unico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Considereremo come variabili la proporzione di consumatori rispetto al </a:t>
            </a:r>
            <a:r>
              <a:rPr lang="it-IT" dirty="0" smtClean="0"/>
              <a:t>campione dello studio </a:t>
            </a:r>
            <a:r>
              <a:rPr lang="it-IT" dirty="0" smtClean="0"/>
              <a:t>per ogni </a:t>
            </a:r>
            <a:r>
              <a:rPr lang="it-IT" dirty="0" smtClean="0"/>
              <a:t>paese.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Di seguito sono riportate le correlazioni parziali dei cibi con il target</a:t>
            </a: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per alimenti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7467" y="-3419"/>
            <a:ext cx="7383220" cy="326443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30" y="3023158"/>
            <a:ext cx="7387483" cy="328616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422575" y="35646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Tomatoes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9512" y="7647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79512" y="141277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Correlazione=-0,535</a:t>
            </a:r>
            <a:endParaRPr lang="it-IT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30587" y="4373851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Correlazione=-0,440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xmlns="" val="30055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9512" y="37368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Citrus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478215" y="344211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9512" y="141277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Correlazione=-0,120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586227" y="414908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Correlazione=-0,056</a:t>
            </a:r>
            <a:endParaRPr lang="it-IT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922515"/>
            <a:ext cx="7332441" cy="362267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68150"/>
            <a:ext cx="7416824" cy="33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61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t-IT" dirty="0" smtClean="0"/>
              <a:t>Cos’è il diabete mellito ?</a:t>
            </a:r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220147" y="4077072"/>
            <a:ext cx="8229600" cy="9975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endParaRPr lang="it-IT" sz="3200" dirty="0">
              <a:latin typeface="+mj-lt"/>
              <a:cs typeface="Albany AMT" panose="020B0604020202020204" pitchFamily="34" charset="0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97834" y="1439821"/>
            <a:ext cx="8229600" cy="4680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+mj-lt"/>
                <a:cs typeface="Albany AMT" panose="020B0604020202020204" pitchFamily="34" charset="0"/>
              </a:rPr>
              <a:t>E’ una </a:t>
            </a:r>
            <a:r>
              <a:rPr lang="it-IT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malattia cronica </a:t>
            </a:r>
            <a:r>
              <a:rPr lang="it-IT" sz="2400" dirty="0" smtClean="0">
                <a:latin typeface="+mj-lt"/>
                <a:cs typeface="Albany AMT" panose="020B0604020202020204" pitchFamily="34" charset="0"/>
              </a:rPr>
              <a:t>caratterizzata dell’aumento della concentrazione di </a:t>
            </a:r>
            <a:r>
              <a:rPr lang="it-IT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glucosio</a:t>
            </a:r>
            <a:r>
              <a:rPr lang="it-IT" sz="2400" dirty="0" smtClean="0">
                <a:latin typeface="+mj-lt"/>
                <a:cs typeface="Albany AMT" panose="020B0604020202020204" pitchFamily="34" charset="0"/>
              </a:rPr>
              <a:t> nel sangue.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+mj-lt"/>
              </a:rPr>
              <a:t>Responsabile di questo fenomeno è una mancanza di </a:t>
            </a:r>
            <a:r>
              <a:rPr lang="it-IT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insulina</a:t>
            </a:r>
            <a:r>
              <a:rPr lang="it-IT" sz="2400" b="1" dirty="0" smtClean="0">
                <a:latin typeface="+mj-lt"/>
              </a:rPr>
              <a:t> </a:t>
            </a:r>
            <a:r>
              <a:rPr lang="it-IT" sz="2400" dirty="0" smtClean="0">
                <a:latin typeface="+mj-lt"/>
              </a:rPr>
              <a:t>che consente all’organismo di utilizzare il glucosio per i processi energetici all’interno delle cellule.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+mj-lt"/>
              </a:rPr>
              <a:t>I </a:t>
            </a:r>
            <a:r>
              <a:rPr lang="it-IT" sz="2400" b="1" dirty="0" smtClean="0">
                <a:latin typeface="+mj-lt"/>
              </a:rPr>
              <a:t>valori normali </a:t>
            </a:r>
            <a:r>
              <a:rPr lang="it-IT" sz="2400" dirty="0" smtClean="0">
                <a:latin typeface="+mj-lt"/>
              </a:rPr>
              <a:t>sono intorno a 100mg/dl e non devono superare i 110 (valori normali </a:t>
            </a:r>
            <a:r>
              <a:rPr lang="it-IT" sz="2400" b="1" dirty="0" smtClean="0">
                <a:latin typeface="+mj-lt"/>
              </a:rPr>
              <a:t>70 – 110</a:t>
            </a:r>
            <a:r>
              <a:rPr lang="it-IT" sz="2400" dirty="0" smtClean="0">
                <a:latin typeface="+mj-lt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+mj-lt"/>
              </a:rPr>
              <a:t>Una delle malattie più diffuse sulla terra, in Italia la prevalenza è del 4-5%, </a:t>
            </a:r>
            <a:r>
              <a:rPr lang="it-IT" sz="2400" dirty="0">
                <a:latin typeface="+mj-lt"/>
              </a:rPr>
              <a:t>c</a:t>
            </a:r>
            <a:r>
              <a:rPr lang="it-IT" sz="2400" dirty="0" smtClean="0">
                <a:latin typeface="+mj-lt"/>
              </a:rPr>
              <a:t>irca 2 milioni e mezzo di persone.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it-IT" sz="2400" dirty="0">
              <a:latin typeface="+mj-lt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0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8505" y="4360253"/>
            <a:ext cx="4686300" cy="25336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67544" y="1628800"/>
            <a:ext cx="85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Proviamo a spiegare la prevalenza del diabete tramite un modello lineare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36" y="2060848"/>
            <a:ext cx="4718906" cy="244473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292080" y="2492896"/>
            <a:ext cx="359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Approssimiamo la variabile dipendente «</a:t>
            </a:r>
            <a:r>
              <a:rPr lang="it-IT" dirty="0" err="1" smtClean="0"/>
              <a:t>Diabetes</a:t>
            </a:r>
            <a:r>
              <a:rPr lang="it-IT" dirty="0" smtClean="0"/>
              <a:t> </a:t>
            </a:r>
            <a:r>
              <a:rPr lang="it-IT" dirty="0" err="1" smtClean="0"/>
              <a:t>prevalence</a:t>
            </a:r>
            <a:r>
              <a:rPr lang="it-IT" dirty="0" smtClean="0"/>
              <a:t>» con una normale 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23528" y="465313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Questi riportati sono le stime del nostro modello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1304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it-IT" dirty="0" smtClean="0"/>
              <a:t>Difficoltà di reperimento dei dati e la loro adeguatezza, soprattutto per quanto riguarda il consumo degli alimenti! Solo sul sito dell’EFSA si trovano dati di buon qualità</a:t>
            </a:r>
          </a:p>
          <a:p>
            <a:r>
              <a:rPr lang="it-IT" dirty="0" smtClean="0"/>
              <a:t>Il tentativo di studio di complicazioni del diabete è arduo in quanto non esistono molti dati aggregati per paese.</a:t>
            </a:r>
            <a:endParaRPr lang="it-IT" dirty="0" smtClean="0"/>
          </a:p>
          <a:p>
            <a:r>
              <a:rPr lang="it-IT" dirty="0" smtClean="0"/>
              <a:t>La quantità di flavonoidi puri del primo studio risulta più bassa rispetto a ciò che ci aspettiamo, quindi i dati forniscono sottostime.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Criticità e limiti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/>
          <a:lstStyle/>
          <a:p>
            <a:r>
              <a:rPr lang="it-IT" dirty="0" smtClean="0"/>
              <a:t>Esistono molti generi di flavonoidi. Hanno tutti lo stesso effetto?</a:t>
            </a:r>
          </a:p>
          <a:p>
            <a:r>
              <a:rPr lang="it-IT" dirty="0" smtClean="0"/>
              <a:t>Eccessivo </a:t>
            </a:r>
            <a:r>
              <a:rPr lang="it-IT" dirty="0" err="1" smtClean="0"/>
              <a:t>confondimento</a:t>
            </a:r>
            <a:r>
              <a:rPr lang="it-IT" dirty="0" smtClean="0"/>
              <a:t>. Analizzando solo il cibo non si colgono molti altri aspetti di variabili che contribuiscono in maniera netta a spiegare il fenomeno.</a:t>
            </a:r>
          </a:p>
          <a:p>
            <a:r>
              <a:rPr lang="it-IT" dirty="0" smtClean="0"/>
              <a:t>Esempio: Il principale fattore di rischio del diabete è l’obesità, tenendo conto della quale bisognerebbe correggere il modello.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Criticità e limiti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t-IT" dirty="0" smtClean="0"/>
              <a:t>Purtroppo in letteratura c’è una carenza di studi sulle relazioni tra flavonoidi e diabete tra paesi. I pochi articoli che troviamo sono molto recenti.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In particolare sarebbe importante utilizzare metodi di analisi verificati e standard in modo che i vari studi siano comparabili.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Criticità e limiti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I risultati sono molto incoraggianti data la buona correlazione tra </a:t>
            </a:r>
            <a:r>
              <a:rPr lang="it-IT" dirty="0" err="1" smtClean="0"/>
              <a:t>covariate</a:t>
            </a:r>
            <a:r>
              <a:rPr lang="it-IT" dirty="0" smtClean="0"/>
              <a:t> e target. Ciò nonostante per ottenere risultati importanti è necessario investigare tentando di eliminare le criticità precedentemente elencate. </a:t>
            </a:r>
          </a:p>
          <a:p>
            <a:pPr algn="just"/>
            <a:r>
              <a:rPr lang="it-IT" dirty="0" smtClean="0"/>
              <a:t>Notiamo soprattutto come il nostro studio individui nel </a:t>
            </a:r>
            <a:r>
              <a:rPr lang="it-IT" dirty="0" err="1" smtClean="0"/>
              <a:t>thè</a:t>
            </a:r>
            <a:r>
              <a:rPr lang="it-IT" dirty="0" smtClean="0"/>
              <a:t> la variabile che maggiormente influenza la prevalenza di diabete. </a:t>
            </a:r>
            <a:r>
              <a:rPr lang="it-IT" dirty="0" smtClean="0"/>
              <a:t> </a:t>
            </a:r>
            <a:r>
              <a:rPr lang="it-IT" dirty="0" smtClean="0"/>
              <a:t>Questo concorda con i risultati di altri studi.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834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International </a:t>
            </a:r>
            <a:r>
              <a:rPr lang="it-IT" dirty="0" err="1" smtClean="0"/>
              <a:t>Diabetes</a:t>
            </a:r>
            <a:r>
              <a:rPr lang="it-IT" dirty="0" smtClean="0"/>
              <a:t> </a:t>
            </a:r>
            <a:r>
              <a:rPr lang="it-IT" dirty="0" err="1" smtClean="0"/>
              <a:t>Federation</a:t>
            </a:r>
            <a:r>
              <a:rPr lang="it-IT" dirty="0" smtClean="0"/>
              <a:t> </a:t>
            </a:r>
            <a:endParaRPr lang="it-IT" dirty="0" smtClean="0"/>
          </a:p>
          <a:p>
            <a:r>
              <a:rPr lang="it-IT" dirty="0" smtClean="0"/>
              <a:t>ISTAT</a:t>
            </a:r>
          </a:p>
          <a:p>
            <a:r>
              <a:rPr lang="it-IT" dirty="0" smtClean="0"/>
              <a:t>World </a:t>
            </a:r>
            <a:r>
              <a:rPr lang="it-IT" dirty="0" err="1" smtClean="0"/>
              <a:t>Bank</a:t>
            </a:r>
            <a:r>
              <a:rPr lang="it-IT" dirty="0" smtClean="0"/>
              <a:t> Data</a:t>
            </a:r>
          </a:p>
          <a:p>
            <a:r>
              <a:rPr lang="it-IT" dirty="0" err="1" smtClean="0"/>
              <a:t>PubMed</a:t>
            </a:r>
            <a:endParaRPr lang="it-IT" dirty="0" smtClean="0"/>
          </a:p>
          <a:p>
            <a:r>
              <a:rPr lang="it-IT" dirty="0" smtClean="0"/>
              <a:t>EFSA </a:t>
            </a:r>
            <a:r>
              <a:rPr lang="it-IT" dirty="0" err="1" smtClean="0"/>
              <a:t>Europe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10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ente\Desktop\te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285852" y="285728"/>
            <a:ext cx="8229600" cy="485778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Nell’attesa dell’uscita di nuovi </a:t>
            </a:r>
            <a:r>
              <a:rPr lang="it-IT" dirty="0" err="1" smtClean="0"/>
              <a:t>studi…</a:t>
            </a:r>
            <a:r>
              <a:rPr lang="it-IT" dirty="0" smtClean="0"/>
              <a:t>.</a:t>
            </a:r>
            <a:r>
              <a:rPr lang="it-IT" sz="4400" dirty="0" smtClean="0"/>
              <a:t> Fatevi una tazza di </a:t>
            </a:r>
            <a:r>
              <a:rPr lang="it-IT" sz="4400" dirty="0" err="1" smtClean="0"/>
              <a:t>thè</a:t>
            </a:r>
            <a:r>
              <a:rPr lang="it-IT" sz="4400" dirty="0" smtClean="0"/>
              <a:t> verde in compagnia</a:t>
            </a:r>
            <a:r>
              <a:rPr lang="it-IT" sz="4400" dirty="0" smtClean="0"/>
              <a:t>!</a:t>
            </a:r>
            <a:br>
              <a:rPr lang="it-IT" sz="4400" dirty="0" smtClean="0"/>
            </a:br>
            <a:r>
              <a:rPr lang="it-IT" sz="4400" dirty="0" smtClean="0"/>
              <a:t/>
            </a:r>
            <a:br>
              <a:rPr lang="it-IT" sz="4400" dirty="0" smtClean="0"/>
            </a:br>
            <a:r>
              <a:rPr lang="it-IT" sz="4400" dirty="0" smtClean="0"/>
              <a:t>PERCHE’ PREVENIRE E’ MEGLIO CHE CURARE!!</a:t>
            </a:r>
            <a:br>
              <a:rPr lang="it-IT" sz="4400" dirty="0" smtClean="0"/>
            </a:br>
            <a:r>
              <a:rPr lang="it-IT" sz="4400" dirty="0" smtClean="0"/>
              <a:t/>
            </a:r>
            <a:br>
              <a:rPr lang="it-IT" sz="4400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epidemiologia\glicemia-o-glucosio-ed-insulina-5374487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1460" y="548680"/>
            <a:ext cx="6457446" cy="555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09911" y="392777"/>
            <a:ext cx="14830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2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5843" y="548680"/>
            <a:ext cx="6153375" cy="52985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pic>
      <p:cxnSp>
        <p:nvCxnSpPr>
          <p:cNvPr id="5" name="Connettore 1 4"/>
          <p:cNvCxnSpPr/>
          <p:nvPr/>
        </p:nvCxnSpPr>
        <p:spPr>
          <a:xfrm>
            <a:off x="1901320" y="3840004"/>
            <a:ext cx="964434" cy="273044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2005495" y="3645822"/>
            <a:ext cx="756084" cy="661409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3944415" y="4778805"/>
            <a:ext cx="432048" cy="86326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3820886" y="4869162"/>
            <a:ext cx="679106" cy="68255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09911" y="392777"/>
            <a:ext cx="189186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Malato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5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sz="2800" dirty="0"/>
              <a:t>Esistono </a:t>
            </a:r>
            <a:r>
              <a:rPr lang="it-IT" sz="2800" dirty="0" smtClean="0"/>
              <a:t>due </a:t>
            </a:r>
            <a:r>
              <a:rPr lang="it-IT" sz="2800" dirty="0"/>
              <a:t>forme </a:t>
            </a:r>
            <a:r>
              <a:rPr lang="it-IT" sz="2800" dirty="0" smtClean="0"/>
              <a:t>diabete</a:t>
            </a:r>
            <a:r>
              <a:rPr lang="it-IT" sz="28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800" b="1" dirty="0"/>
              <a:t>Tipo I: </a:t>
            </a:r>
            <a:r>
              <a:rPr lang="it-IT" sz="2800" dirty="0"/>
              <a:t>Diabete insulino-dipendente, </a:t>
            </a:r>
            <a:r>
              <a:rPr lang="it-IT" sz="2800" dirty="0" smtClean="0"/>
              <a:t>se per </a:t>
            </a:r>
            <a:r>
              <a:rPr lang="it-IT" sz="2800" dirty="0"/>
              <a:t>controllare la malattia è </a:t>
            </a:r>
            <a:r>
              <a:rPr lang="it-IT" sz="2800" dirty="0" smtClean="0"/>
              <a:t>necessario somministrare </a:t>
            </a:r>
            <a:r>
              <a:rPr lang="it-IT" sz="2800" b="1" dirty="0">
                <a:solidFill>
                  <a:schemeClr val="bg2">
                    <a:lumMod val="50000"/>
                  </a:schemeClr>
                </a:solidFill>
              </a:rPr>
              <a:t>insulina</a:t>
            </a:r>
            <a:r>
              <a:rPr lang="it-IT" sz="2800" dirty="0"/>
              <a:t> (per </a:t>
            </a:r>
            <a:r>
              <a:rPr lang="it-IT" sz="2800" dirty="0" smtClean="0"/>
              <a:t>via sottocutanea</a:t>
            </a:r>
            <a:r>
              <a:rPr lang="it-IT" sz="28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800" b="1" dirty="0"/>
              <a:t>Tipo II: </a:t>
            </a:r>
            <a:r>
              <a:rPr lang="it-IT" sz="2800" dirty="0"/>
              <a:t>Diabete non </a:t>
            </a:r>
            <a:r>
              <a:rPr lang="it-IT" sz="2800" dirty="0" smtClean="0"/>
              <a:t>insulinodipendente, se </a:t>
            </a:r>
            <a:r>
              <a:rPr lang="it-IT" sz="2800" dirty="0"/>
              <a:t>per controllare </a:t>
            </a:r>
            <a:r>
              <a:rPr lang="it-IT" sz="2800" dirty="0" smtClean="0"/>
              <a:t>la malattia </a:t>
            </a:r>
            <a:r>
              <a:rPr lang="it-IT" sz="2800" dirty="0"/>
              <a:t>è necessario </a:t>
            </a:r>
            <a:r>
              <a:rPr lang="it-IT" sz="2800" dirty="0" smtClean="0"/>
              <a:t>somministrare </a:t>
            </a:r>
            <a:r>
              <a:rPr lang="it-IT" sz="2800" b="1" dirty="0" smtClean="0">
                <a:solidFill>
                  <a:schemeClr val="bg2">
                    <a:lumMod val="50000"/>
                  </a:schemeClr>
                </a:solidFill>
              </a:rPr>
              <a:t>ipoglicemizzanti</a:t>
            </a:r>
            <a:r>
              <a:rPr lang="it-IT" sz="2800" dirty="0" smtClean="0"/>
              <a:t> </a:t>
            </a:r>
            <a:r>
              <a:rPr lang="it-IT" sz="2800" dirty="0"/>
              <a:t>(per via orale</a:t>
            </a:r>
            <a:r>
              <a:rPr lang="it-IT" sz="2800" dirty="0" smtClean="0"/>
              <a:t>).</a:t>
            </a:r>
            <a:endParaRPr lang="it-IT" sz="2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it-IT" dirty="0" smtClean="0"/>
              <a:t>Tipi di diabete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869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ns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571480"/>
            <a:ext cx="6832228" cy="5507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45365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it-IT" dirty="0" smtClean="0"/>
              <a:t>E’ una patologia sistemica, che cioè colpisce tutto l’organismo: alcuni organi maggiormente di altri.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Il danno principale consiste nell’alterazione del circolo sanguigno al livello dei </a:t>
            </a:r>
            <a:r>
              <a:rPr lang="it-IT" b="1" dirty="0" smtClean="0">
                <a:solidFill>
                  <a:schemeClr val="bg2">
                    <a:lumMod val="50000"/>
                  </a:schemeClr>
                </a:solidFill>
              </a:rPr>
              <a:t>capillari</a:t>
            </a:r>
            <a:r>
              <a:rPr lang="it-IT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Indebolisce capillari fino a creare emorragie, microinfarti e altre conseguenze gravi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it-IT" dirty="0" smtClean="0"/>
              <a:t>Effetti sulla salute?</a:t>
            </a:r>
            <a:endParaRPr lang="it-IT" dirty="0"/>
          </a:p>
        </p:txBody>
      </p:sp>
      <p:pic>
        <p:nvPicPr>
          <p:cNvPr id="4" name="Immagine 3" descr="occh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4214818"/>
            <a:ext cx="3508365" cy="24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50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3614734" cy="50909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it-IT" dirty="0" smtClean="0"/>
              <a:t>Prevalenza di diabete tipo 2 in alcuni paesi europei, analizzando un </a:t>
            </a:r>
            <a:r>
              <a:rPr lang="it-IT" dirty="0" err="1" smtClean="0"/>
              <a:t>dataset</a:t>
            </a:r>
            <a:r>
              <a:rPr lang="it-IT" dirty="0" smtClean="0"/>
              <a:t> di “Public </a:t>
            </a:r>
            <a:r>
              <a:rPr lang="it-IT" dirty="0" err="1" smtClean="0"/>
              <a:t>Health</a:t>
            </a:r>
            <a:r>
              <a:rPr lang="it-IT" dirty="0" smtClean="0"/>
              <a:t> </a:t>
            </a:r>
            <a:r>
              <a:rPr lang="it-IT" dirty="0" err="1" smtClean="0"/>
              <a:t>European</a:t>
            </a:r>
            <a:r>
              <a:rPr lang="it-IT" dirty="0" smtClean="0"/>
              <a:t> </a:t>
            </a:r>
            <a:r>
              <a:rPr lang="it-IT" dirty="0" err="1" smtClean="0"/>
              <a:t>Commission</a:t>
            </a:r>
            <a:r>
              <a:rPr lang="it-IT" dirty="0" smtClean="0"/>
              <a:t>”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Prevalenza e diffusione diabete</a:t>
            </a:r>
            <a:endParaRPr lang="it-IT" dirty="0"/>
          </a:p>
        </p:txBody>
      </p:sp>
      <p:pic>
        <p:nvPicPr>
          <p:cNvPr id="8" name="Immagine 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285860"/>
            <a:ext cx="5060356" cy="5371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6185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t-IT" dirty="0" smtClean="0"/>
              <a:t>La prevalenza del diabete in Europa stratificata per fasce di età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Prevalenza e diffusione diabete</a:t>
            </a:r>
            <a:endParaRPr lang="it-IT" dirty="0"/>
          </a:p>
        </p:txBody>
      </p:sp>
      <p:pic>
        <p:nvPicPr>
          <p:cNvPr id="4" name="Immagine 3" descr="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500306"/>
            <a:ext cx="7143768" cy="3621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558</TotalTime>
  <Words>795</Words>
  <Application>Microsoft Office PowerPoint</Application>
  <PresentationFormat>Presentazione su schermo (4:3)</PresentationFormat>
  <Paragraphs>98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Viale</vt:lpstr>
      <vt:lpstr>Flavonoidi e  diabete di tipo 2</vt:lpstr>
      <vt:lpstr>Diapositiva 2</vt:lpstr>
      <vt:lpstr>Diapositiva 3</vt:lpstr>
      <vt:lpstr>Diapositiva 4</vt:lpstr>
      <vt:lpstr>Tipi di diabete</vt:lpstr>
      <vt:lpstr>Diapositiva 6</vt:lpstr>
      <vt:lpstr>Effetti sulla salute?</vt:lpstr>
      <vt:lpstr>Prevalenza e diffusione diabete</vt:lpstr>
      <vt:lpstr>Prevalenza e diffusione diabete</vt:lpstr>
      <vt:lpstr>Fattori di Rischio</vt:lpstr>
      <vt:lpstr>Fattori di Prevenzione</vt:lpstr>
      <vt:lpstr>Cosa sono i flavonoidi?</vt:lpstr>
      <vt:lpstr>Quali cibi li contengono?</vt:lpstr>
      <vt:lpstr>Legame Flavonoidi-Diabete</vt:lpstr>
      <vt:lpstr>Legame Flavonoidi-Diabete</vt:lpstr>
      <vt:lpstr>Diapositiva 16</vt:lpstr>
      <vt:lpstr>Analisi per alimenti </vt:lpstr>
      <vt:lpstr>Diapositiva 18</vt:lpstr>
      <vt:lpstr>Diapositiva 19</vt:lpstr>
      <vt:lpstr>Modello </vt:lpstr>
      <vt:lpstr>Criticità e limiti</vt:lpstr>
      <vt:lpstr>Criticità e limiti</vt:lpstr>
      <vt:lpstr>Criticità e limiti</vt:lpstr>
      <vt:lpstr>Conclusioni</vt:lpstr>
      <vt:lpstr>Fonti</vt:lpstr>
      <vt:lpstr>Nell’attesa dell’uscita di nuovi studi…. Fatevi una tazza di thè verde in compagnia!  PERCHE’ PREVENIRE E’ MEGLIO CHE CURARE!!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Retinopatia diabetica  in Italia</dc:title>
  <dc:creator>Jacopo Vanoli</dc:creator>
  <cp:lastModifiedBy>utente</cp:lastModifiedBy>
  <cp:revision>60</cp:revision>
  <dcterms:created xsi:type="dcterms:W3CDTF">2017-01-19T14:43:02Z</dcterms:created>
  <dcterms:modified xsi:type="dcterms:W3CDTF">2017-01-30T15:51:32Z</dcterms:modified>
</cp:coreProperties>
</file>