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EEE251C-9278-446E-94B4-A45D94CF92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C8055FC-3474-47B3-9B4F-67BB1FF9F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CCEC8C-C875-46FC-B5E4-D61A1C548497}" type="datetimeFigureOut">
              <a:rPr lang="es-ES" smtClean="0"/>
              <a:t>18/08/2022</a:t>
            </a:fld>
            <a:endParaRPr lang="es-ES"/>
          </a:p>
        </p:txBody>
      </p:sp>
      <p:sp>
        <p:nvSpPr>
          <p:cNvPr id="4" name="Marcador de pie de página 3">
            <a:extLst>
              <a:ext uri="{FF2B5EF4-FFF2-40B4-BE49-F238E27FC236}">
                <a16:creationId xmlns:a16="http://schemas.microsoft.com/office/drawing/2014/main" id="{45F96C8D-3E0E-4E49-B6AF-3B70D36C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BCB9B36-4822-46B1-ACA8-0730FA8C1B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9A7F6-A9F7-4200-B15A-0DDF77E80879}" type="slidenum">
              <a:rPr lang="es-ES" smtClean="0"/>
              <a:t>‹Nº›</a:t>
            </a:fld>
            <a:endParaRPr lang="es-ES"/>
          </a:p>
        </p:txBody>
      </p:sp>
    </p:spTree>
    <p:extLst>
      <p:ext uri="{BB962C8B-B14F-4D97-AF65-F5344CB8AC3E}">
        <p14:creationId xmlns:p14="http://schemas.microsoft.com/office/powerpoint/2010/main" val="3707875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451A8-9F55-443A-B22B-91AD4434529B}" type="datetimeFigureOut">
              <a:rPr lang="es-ES" smtClean="0"/>
              <a:t>18/08/2022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58500-FC51-4538-819A-391D99492B7A}" type="slidenum">
              <a:rPr lang="es-ES" smtClean="0"/>
              <a:t>‹Nº›</a:t>
            </a:fld>
            <a:endParaRPr lang="es-ES" dirty="0"/>
          </a:p>
        </p:txBody>
      </p:sp>
    </p:spTree>
    <p:extLst>
      <p:ext uri="{BB962C8B-B14F-4D97-AF65-F5344CB8AC3E}">
        <p14:creationId xmlns:p14="http://schemas.microsoft.com/office/powerpoint/2010/main" val="8231534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1</a:t>
            </a:fld>
            <a:endParaRPr lang="es-ES"/>
          </a:p>
        </p:txBody>
      </p:sp>
    </p:spTree>
    <p:extLst>
      <p:ext uri="{BB962C8B-B14F-4D97-AF65-F5344CB8AC3E}">
        <p14:creationId xmlns:p14="http://schemas.microsoft.com/office/powerpoint/2010/main" val="347359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2</a:t>
            </a:fld>
            <a:endParaRPr lang="es-ES"/>
          </a:p>
        </p:txBody>
      </p:sp>
    </p:spTree>
    <p:extLst>
      <p:ext uri="{BB962C8B-B14F-4D97-AF65-F5344CB8AC3E}">
        <p14:creationId xmlns:p14="http://schemas.microsoft.com/office/powerpoint/2010/main" val="325051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pPr rtl="0"/>
            <a:fld id="{B4B42CC5-A37F-479C-BB89-93782537C5C2}" type="datetime1">
              <a:rPr lang="es-ES" noProof="0" smtClean="0"/>
              <a:t>18/08/2022</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59692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04295C3A-E926-46B8-ADEB-3C84EE47C3D7}" type="datetime1">
              <a:rPr lang="es-ES" noProof="0" smtClean="0"/>
              <a:t>18/08/2022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2698158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04295C3A-E926-46B8-ADEB-3C84EE47C3D7}" type="datetime1">
              <a:rPr lang="es-ES" noProof="0" smtClean="0"/>
              <a:t>18/08/2022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1675155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04295C3A-E926-46B8-ADEB-3C84EE47C3D7}" type="datetime1">
              <a:rPr lang="es-ES" noProof="0" smtClean="0"/>
              <a:t>18/08/2022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02989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04295C3A-E926-46B8-ADEB-3C84EE47C3D7}" type="datetime1">
              <a:rPr lang="es-ES" noProof="0" smtClean="0"/>
              <a:t>18/08/2022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13169774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04295C3A-E926-46B8-ADEB-3C84EE47C3D7}" type="datetime1">
              <a:rPr lang="es-ES" noProof="0" smtClean="0"/>
              <a:t>18/08/2022</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13555303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04295C3A-E926-46B8-ADEB-3C84EE47C3D7}" type="datetime1">
              <a:rPr lang="es-ES" noProof="0" smtClean="0"/>
              <a:t>18/08/2022</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256256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3ECACA7D-22A4-4E66-8FBE-CC5DD02FB4DF}" type="datetime1">
              <a:rPr lang="es-ES" noProof="0" smtClean="0"/>
              <a:t>18/08/2022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678428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17958C13-3C2F-4635-87DB-06CB8F496D80}" type="datetime1">
              <a:rPr lang="es-ES" noProof="0" smtClean="0"/>
              <a:t>18/08/2022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33540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4295C3A-E926-46B8-ADEB-3C84EE47C3D7}" type="datetime1">
              <a:rPr lang="es-ES" noProof="0" smtClean="0"/>
              <a:t>18/08/2022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41281750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42DD4354-610D-40D5-AEB6-3A793CD516D2}" type="datetime1">
              <a:rPr lang="es-ES" noProof="0" smtClean="0"/>
              <a:t>18/08/2022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18483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F6E701CA-C3B4-4331-83CC-2F0A47CA6E57}" type="datetime1">
              <a:rPr lang="es-ES" noProof="0" smtClean="0"/>
              <a:t>18/08/2022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68059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42550BC4-1DD7-42C5-AEE4-96F7F79285D7}" type="datetime1">
              <a:rPr lang="es-ES" noProof="0" smtClean="0"/>
              <a:t>18/08/2022</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81549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A7AB6CF5-77ED-4FF9-AAF8-52C3AF46E3D9}" type="datetime1">
              <a:rPr lang="es-ES" noProof="0" smtClean="0"/>
              <a:t>18/08/2022</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84090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03074DD3-B4C2-4A96-8300-79DD1DCFF12A}" type="datetime1">
              <a:rPr lang="es-ES" noProof="0" smtClean="0"/>
              <a:t>18/08/2022</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38398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924D0B20-C8B4-43BB-AD01-62F210BF3AA3}" type="datetime1">
              <a:rPr lang="es-ES" noProof="0" smtClean="0"/>
              <a:t>18/08/2022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26771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04295C3A-E926-46B8-ADEB-3C84EE47C3D7}" type="datetime1">
              <a:rPr lang="es-ES" noProof="0" smtClean="0"/>
              <a:t>18/08/2022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22561726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rtl="0"/>
            <a:fld id="{04295C3A-E926-46B8-ADEB-3C84EE47C3D7}" type="datetime1">
              <a:rPr lang="es-ES" noProof="0" smtClean="0"/>
              <a:t>18/08/2022</a:t>
            </a:fld>
            <a:endParaRPr lang="es-ES" noProof="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rtl="0"/>
            <a:endParaRPr lang="es-ES" noProof="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137358081"/>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A402C80-A6F1-BD7C-0155-B9EAAE9BDE1C}"/>
              </a:ext>
            </a:extLst>
          </p:cNvPr>
          <p:cNvPicPr>
            <a:picLocks noChangeAspect="1"/>
          </p:cNvPicPr>
          <p:nvPr/>
        </p:nvPicPr>
        <p:blipFill>
          <a:blip r:embed="rId3"/>
          <a:stretch>
            <a:fillRect/>
          </a:stretch>
        </p:blipFill>
        <p:spPr>
          <a:xfrm>
            <a:off x="9955369" y="110020"/>
            <a:ext cx="2513459" cy="1707309"/>
          </a:xfrm>
          <a:prstGeom prst="rect">
            <a:avLst/>
          </a:prstGeom>
        </p:spPr>
      </p:pic>
      <p:sp>
        <p:nvSpPr>
          <p:cNvPr id="2" name="Título 1">
            <a:extLst>
              <a:ext uri="{FF2B5EF4-FFF2-40B4-BE49-F238E27FC236}">
                <a16:creationId xmlns:a16="http://schemas.microsoft.com/office/drawing/2014/main" id="{8268D3E5-C7A3-47DF-A374-46BF83A69904}"/>
              </a:ext>
            </a:extLst>
          </p:cNvPr>
          <p:cNvSpPr>
            <a:spLocks noGrp="1"/>
          </p:cNvSpPr>
          <p:nvPr>
            <p:ph type="ctrTitle"/>
          </p:nvPr>
        </p:nvSpPr>
        <p:spPr>
          <a:xfrm>
            <a:off x="0" y="386026"/>
            <a:ext cx="10667999" cy="590527"/>
          </a:xfrm>
        </p:spPr>
        <p:txBody>
          <a:bodyPr rtlCol="0">
            <a:noAutofit/>
          </a:bodyPr>
          <a:lstStyle/>
          <a:p>
            <a:pPr algn="ctr" rtl="0"/>
            <a:r>
              <a:rPr lang="es-ES" sz="4000" dirty="0">
                <a:solidFill>
                  <a:schemeClr val="tx1"/>
                </a:solidFill>
                <a:latin typeface="Rockwell" panose="02060603020205020403" pitchFamily="18" charset="0"/>
              </a:rPr>
              <a:t>Instituto superior tecnológico guayaquil</a:t>
            </a:r>
          </a:p>
        </p:txBody>
      </p:sp>
      <p:sp>
        <p:nvSpPr>
          <p:cNvPr id="6" name="Subtítulo 5">
            <a:extLst>
              <a:ext uri="{FF2B5EF4-FFF2-40B4-BE49-F238E27FC236}">
                <a16:creationId xmlns:a16="http://schemas.microsoft.com/office/drawing/2014/main" id="{74AE1434-739F-FCD3-3769-F96C40CEC8C8}"/>
              </a:ext>
            </a:extLst>
          </p:cNvPr>
          <p:cNvSpPr>
            <a:spLocks noGrp="1"/>
          </p:cNvSpPr>
          <p:nvPr>
            <p:ph type="subTitle" idx="1"/>
          </p:nvPr>
        </p:nvSpPr>
        <p:spPr>
          <a:xfrm>
            <a:off x="577404" y="1488028"/>
            <a:ext cx="8800562" cy="3306618"/>
          </a:xfrm>
        </p:spPr>
        <p:txBody>
          <a:bodyPr>
            <a:normAutofit/>
          </a:bodyPr>
          <a:lstStyle/>
          <a:p>
            <a:pPr algn="just"/>
            <a:r>
              <a:rPr lang="es-EC" sz="2000" b="1" dirty="0">
                <a:latin typeface="Calisto MT" panose="02040603050505030304" pitchFamily="18" charset="0"/>
              </a:rPr>
              <a:t>Carrera: DESARROLLO DEL SOFTWARE</a:t>
            </a:r>
          </a:p>
          <a:p>
            <a:pPr algn="just"/>
            <a:r>
              <a:rPr lang="es-EC" sz="2000" b="1" dirty="0">
                <a:latin typeface="Calisto MT" panose="02040603050505030304" pitchFamily="18" charset="0"/>
              </a:rPr>
              <a:t>ESTUDIANTE: GIOVANNI ISRAEL SALINAS GUZMAN </a:t>
            </a:r>
          </a:p>
          <a:p>
            <a:pPr algn="just"/>
            <a:r>
              <a:rPr lang="es-EC" sz="2000" b="1" dirty="0">
                <a:latin typeface="Calisto MT" panose="02040603050505030304" pitchFamily="18" charset="0"/>
              </a:rPr>
              <a:t>CURSO: 3G</a:t>
            </a:r>
          </a:p>
          <a:p>
            <a:pPr algn="just"/>
            <a:r>
              <a:rPr lang="es-EC" sz="2000" b="1" dirty="0">
                <a:latin typeface="Calisto MT" panose="02040603050505030304" pitchFamily="18" charset="0"/>
              </a:rPr>
              <a:t>DOCENTE: </a:t>
            </a:r>
            <a:r>
              <a:rPr lang="es-EC" sz="2000" b="1" i="0" dirty="0">
                <a:solidFill>
                  <a:schemeClr val="tx1"/>
                </a:solidFill>
                <a:effectLst/>
                <a:latin typeface="Calisto MT" panose="02040603050505030304" pitchFamily="18" charset="0"/>
              </a:rPr>
              <a:t>CARLOS LUIS PAZMIÑO PALMA</a:t>
            </a:r>
          </a:p>
          <a:p>
            <a:endParaRPr lang="es-EC" dirty="0">
              <a:solidFill>
                <a:schemeClr val="tx1"/>
              </a:solidFill>
            </a:endParaRPr>
          </a:p>
        </p:txBody>
      </p:sp>
      <p:pic>
        <p:nvPicPr>
          <p:cNvPr id="5" name="Imagen 4">
            <a:extLst>
              <a:ext uri="{FF2B5EF4-FFF2-40B4-BE49-F238E27FC236}">
                <a16:creationId xmlns:a16="http://schemas.microsoft.com/office/drawing/2014/main" id="{39F5AD25-B779-8CA4-BEB3-E4FD989DB1C8}"/>
              </a:ext>
            </a:extLst>
          </p:cNvPr>
          <p:cNvPicPr>
            <a:picLocks noChangeAspect="1"/>
          </p:cNvPicPr>
          <p:nvPr/>
        </p:nvPicPr>
        <p:blipFill rotWithShape="1">
          <a:blip r:embed="rId4"/>
          <a:srcRect b="26437"/>
          <a:stretch/>
        </p:blipFill>
        <p:spPr>
          <a:xfrm>
            <a:off x="7737722" y="1817329"/>
            <a:ext cx="2930277" cy="3829783"/>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551B6-96DD-1778-6BD6-94CCE0858CEE}"/>
              </a:ext>
            </a:extLst>
          </p:cNvPr>
          <p:cNvSpPr>
            <a:spLocks noGrp="1"/>
          </p:cNvSpPr>
          <p:nvPr>
            <p:ph type="title"/>
          </p:nvPr>
        </p:nvSpPr>
        <p:spPr>
          <a:xfrm>
            <a:off x="1141412" y="-411771"/>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Crear una Apps </a:t>
            </a:r>
            <a:r>
              <a:rPr lang="es-EC" sz="3600" b="1" dirty="0" err="1">
                <a:solidFill>
                  <a:schemeClr val="bg1"/>
                </a:solidFill>
                <a:effectLst/>
                <a:latin typeface="Calibri" panose="020F0502020204030204" pitchFamily="34" charset="0"/>
                <a:ea typeface="Calibri" panose="020F0502020204030204" pitchFamily="34" charset="0"/>
              </a:rPr>
              <a:t>core</a:t>
            </a:r>
            <a:r>
              <a:rPr lang="es-EC" sz="3600" b="1" dirty="0">
                <a:solidFill>
                  <a:schemeClr val="bg1"/>
                </a:solidFill>
                <a:effectLst/>
                <a:latin typeface="Calibri" panose="020F0502020204030204" pitchFamily="34" charset="0"/>
                <a:ea typeface="Calibri" panose="020F0502020204030204" pitchFamily="34" charset="0"/>
              </a:rPr>
              <a:t>.</a:t>
            </a:r>
            <a:endParaRPr lang="es-EC" dirty="0">
              <a:solidFill>
                <a:schemeClr val="bg1"/>
              </a:solidFill>
            </a:endParaRPr>
          </a:p>
        </p:txBody>
      </p:sp>
      <p:pic>
        <p:nvPicPr>
          <p:cNvPr id="4" name="Imagen 3">
            <a:extLst>
              <a:ext uri="{FF2B5EF4-FFF2-40B4-BE49-F238E27FC236}">
                <a16:creationId xmlns:a16="http://schemas.microsoft.com/office/drawing/2014/main" id="{1264EF21-DFAE-41A1-9F19-91DA067159DB}"/>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7" name="Imagen 6">
            <a:extLst>
              <a:ext uri="{FF2B5EF4-FFF2-40B4-BE49-F238E27FC236}">
                <a16:creationId xmlns:a16="http://schemas.microsoft.com/office/drawing/2014/main" id="{55F40506-29E3-D92D-D8D8-6F04C3B8EB1B}"/>
              </a:ext>
            </a:extLst>
          </p:cNvPr>
          <p:cNvPicPr>
            <a:picLocks noChangeAspect="1"/>
          </p:cNvPicPr>
          <p:nvPr/>
        </p:nvPicPr>
        <p:blipFill>
          <a:blip r:embed="rId3"/>
          <a:stretch>
            <a:fillRect/>
          </a:stretch>
        </p:blipFill>
        <p:spPr>
          <a:xfrm>
            <a:off x="1325745" y="3333399"/>
            <a:ext cx="9862740" cy="3139561"/>
          </a:xfrm>
          <a:prstGeom prst="rect">
            <a:avLst/>
          </a:prstGeom>
        </p:spPr>
      </p:pic>
      <p:pic>
        <p:nvPicPr>
          <p:cNvPr id="9" name="Imagen 8">
            <a:extLst>
              <a:ext uri="{FF2B5EF4-FFF2-40B4-BE49-F238E27FC236}">
                <a16:creationId xmlns:a16="http://schemas.microsoft.com/office/drawing/2014/main" id="{4164A898-7926-E9E3-FE61-881E305DAE41}"/>
              </a:ext>
            </a:extLst>
          </p:cNvPr>
          <p:cNvPicPr>
            <a:picLocks noChangeAspect="1"/>
          </p:cNvPicPr>
          <p:nvPr/>
        </p:nvPicPr>
        <p:blipFill>
          <a:blip r:embed="rId4"/>
          <a:stretch>
            <a:fillRect/>
          </a:stretch>
        </p:blipFill>
        <p:spPr>
          <a:xfrm>
            <a:off x="1282487" y="1066799"/>
            <a:ext cx="9905998" cy="1810940"/>
          </a:xfrm>
          <a:prstGeom prst="rect">
            <a:avLst/>
          </a:prstGeom>
        </p:spPr>
      </p:pic>
    </p:spTree>
    <p:extLst>
      <p:ext uri="{BB962C8B-B14F-4D97-AF65-F5344CB8AC3E}">
        <p14:creationId xmlns:p14="http://schemas.microsoft.com/office/powerpoint/2010/main" val="107343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6AD3E-27A4-7951-E22F-87DFC8ECE24E}"/>
              </a:ext>
            </a:extLst>
          </p:cNvPr>
          <p:cNvSpPr>
            <a:spLocks noGrp="1"/>
          </p:cNvSpPr>
          <p:nvPr>
            <p:ph type="title"/>
          </p:nvPr>
        </p:nvSpPr>
        <p:spPr>
          <a:xfrm>
            <a:off x="961109" y="-411771"/>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¿Qué es la Carpeta </a:t>
            </a:r>
            <a:r>
              <a:rPr lang="es-EC" sz="3600" b="1" dirty="0" err="1">
                <a:solidFill>
                  <a:schemeClr val="bg1"/>
                </a:solidFill>
                <a:effectLst/>
                <a:latin typeface="Calibri" panose="020F0502020204030204" pitchFamily="34" charset="0"/>
                <a:ea typeface="Calibri" panose="020F0502020204030204" pitchFamily="34" charset="0"/>
              </a:rPr>
              <a:t>Templates</a:t>
            </a:r>
            <a:r>
              <a:rPr lang="es-EC" sz="3600" b="1" dirty="0">
                <a:solidFill>
                  <a:schemeClr val="bg1"/>
                </a:solidFill>
                <a:effectLst/>
                <a:latin typeface="Calibri" panose="020F0502020204030204" pitchFamily="34" charset="0"/>
                <a:ea typeface="Calibri" panose="020F0502020204030204" pitchFamily="34" charset="0"/>
              </a:rPr>
              <a:t>?</a:t>
            </a:r>
            <a:endParaRPr lang="es-EC" dirty="0">
              <a:solidFill>
                <a:schemeClr val="bg1"/>
              </a:solidFill>
            </a:endParaRPr>
          </a:p>
        </p:txBody>
      </p:sp>
      <p:sp>
        <p:nvSpPr>
          <p:cNvPr id="5" name="CuadroTexto 4">
            <a:extLst>
              <a:ext uri="{FF2B5EF4-FFF2-40B4-BE49-F238E27FC236}">
                <a16:creationId xmlns:a16="http://schemas.microsoft.com/office/drawing/2014/main" id="{026E14F6-5C8A-8428-E477-5EB603A769E3}"/>
              </a:ext>
            </a:extLst>
          </p:cNvPr>
          <p:cNvSpPr txBox="1"/>
          <p:nvPr/>
        </p:nvSpPr>
        <p:spPr>
          <a:xfrm>
            <a:off x="1466045" y="2425073"/>
            <a:ext cx="9259910" cy="1631216"/>
          </a:xfrm>
          <a:prstGeom prst="rect">
            <a:avLst/>
          </a:prstGeom>
          <a:noFill/>
        </p:spPr>
        <p:txBody>
          <a:bodyPr wrap="square">
            <a:spAutoFit/>
          </a:bodyPr>
          <a:lstStyle/>
          <a:p>
            <a:pPr algn="just"/>
            <a:r>
              <a:rPr lang="es-ES" sz="2000" b="1" i="0" dirty="0">
                <a:solidFill>
                  <a:schemeClr val="bg1"/>
                </a:solidFill>
                <a:effectLst/>
                <a:latin typeface="arial" panose="020B0604020202020204" pitchFamily="34" charset="0"/>
              </a:rPr>
              <a:t>En la carpeta </a:t>
            </a:r>
            <a:r>
              <a:rPr lang="es-ES" sz="2000" b="1" i="0" dirty="0" err="1">
                <a:solidFill>
                  <a:schemeClr val="bg1"/>
                </a:solidFill>
                <a:effectLst/>
                <a:latin typeface="arial" panose="020B0604020202020204" pitchFamily="34" charset="0"/>
              </a:rPr>
              <a:t>Templates</a:t>
            </a:r>
            <a:r>
              <a:rPr lang="es-ES" sz="2000" b="1" i="0" dirty="0">
                <a:solidFill>
                  <a:schemeClr val="bg1"/>
                </a:solidFill>
                <a:effectLst/>
                <a:latin typeface="arial" panose="020B0604020202020204" pitchFamily="34" charset="0"/>
              </a:rPr>
              <a:t>, las subcarpetas contienen las plantillas que se muestran en el cuadro de diálogo Crear nuevo archivo. Puede crear y guardar plantillas personalizadas en la carpeta </a:t>
            </a:r>
            <a:r>
              <a:rPr lang="es-ES" sz="2000" b="1" i="0" dirty="0" err="1">
                <a:solidFill>
                  <a:schemeClr val="bg1"/>
                </a:solidFill>
                <a:effectLst/>
                <a:latin typeface="arial" panose="020B0604020202020204" pitchFamily="34" charset="0"/>
              </a:rPr>
              <a:t>Templates</a:t>
            </a:r>
            <a:r>
              <a:rPr lang="es-ES" sz="2000" b="1" i="0" dirty="0">
                <a:solidFill>
                  <a:schemeClr val="bg1"/>
                </a:solidFill>
                <a:effectLst/>
                <a:latin typeface="arial" panose="020B0604020202020204" pitchFamily="34" charset="0"/>
              </a:rPr>
              <a:t>. Contiene plantillas para la creación de archivos. Se puede guardar el archivo activo como una plantilla.</a:t>
            </a:r>
          </a:p>
        </p:txBody>
      </p:sp>
      <p:pic>
        <p:nvPicPr>
          <p:cNvPr id="6" name="Imagen 5">
            <a:extLst>
              <a:ext uri="{FF2B5EF4-FFF2-40B4-BE49-F238E27FC236}">
                <a16:creationId xmlns:a16="http://schemas.microsoft.com/office/drawing/2014/main" id="{F31C3572-0E92-9137-0BD1-8671B15C6F51}"/>
              </a:ext>
            </a:extLst>
          </p:cNvPr>
          <p:cNvPicPr>
            <a:picLocks noChangeAspect="1"/>
          </p:cNvPicPr>
          <p:nvPr/>
        </p:nvPicPr>
        <p:blipFill>
          <a:blip r:embed="rId2"/>
          <a:stretch>
            <a:fillRect/>
          </a:stretch>
        </p:blipFill>
        <p:spPr>
          <a:xfrm>
            <a:off x="8757634" y="4903180"/>
            <a:ext cx="2513459" cy="1707309"/>
          </a:xfrm>
          <a:prstGeom prst="rect">
            <a:avLst/>
          </a:prstGeom>
        </p:spPr>
      </p:pic>
    </p:spTree>
    <p:extLst>
      <p:ext uri="{BB962C8B-B14F-4D97-AF65-F5344CB8AC3E}">
        <p14:creationId xmlns:p14="http://schemas.microsoft.com/office/powerpoint/2010/main" val="337945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00A5E-4468-8C47-5461-48E3DBAD6728}"/>
              </a:ext>
            </a:extLst>
          </p:cNvPr>
          <p:cNvSpPr>
            <a:spLocks noGrp="1"/>
          </p:cNvSpPr>
          <p:nvPr>
            <p:ph type="title"/>
          </p:nvPr>
        </p:nvSpPr>
        <p:spPr>
          <a:xfrm>
            <a:off x="1143001" y="14883"/>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¿Qué es la Carpeta </a:t>
            </a:r>
            <a:r>
              <a:rPr lang="es-EC" sz="3600" b="1" dirty="0" err="1">
                <a:solidFill>
                  <a:schemeClr val="bg1"/>
                </a:solidFill>
                <a:effectLst/>
                <a:latin typeface="Calibri" panose="020F0502020204030204" pitchFamily="34" charset="0"/>
                <a:ea typeface="Calibri" panose="020F0502020204030204" pitchFamily="34" charset="0"/>
              </a:rPr>
              <a:t>stactic</a:t>
            </a:r>
            <a:r>
              <a:rPr lang="es-EC" sz="3600" b="1" dirty="0">
                <a:solidFill>
                  <a:schemeClr val="bg1"/>
                </a:solidFill>
                <a:effectLst/>
                <a:latin typeface="Calibri" panose="020F0502020204030204" pitchFamily="34" charset="0"/>
                <a:ea typeface="Calibri" panose="020F0502020204030204" pitchFamily="34" charset="0"/>
              </a:rPr>
              <a:t>?</a:t>
            </a:r>
            <a:endParaRPr lang="es-EC" dirty="0">
              <a:solidFill>
                <a:schemeClr val="bg1"/>
              </a:solidFill>
            </a:endParaRPr>
          </a:p>
        </p:txBody>
      </p:sp>
      <p:sp>
        <p:nvSpPr>
          <p:cNvPr id="5" name="CuadroTexto 4">
            <a:extLst>
              <a:ext uri="{FF2B5EF4-FFF2-40B4-BE49-F238E27FC236}">
                <a16:creationId xmlns:a16="http://schemas.microsoft.com/office/drawing/2014/main" id="{E31C376C-D7B7-9E1D-90C3-A2BE65A9BDC5}"/>
              </a:ext>
            </a:extLst>
          </p:cNvPr>
          <p:cNvSpPr txBox="1"/>
          <p:nvPr/>
        </p:nvSpPr>
        <p:spPr>
          <a:xfrm>
            <a:off x="1197734" y="1066799"/>
            <a:ext cx="10277341" cy="2585323"/>
          </a:xfrm>
          <a:prstGeom prst="rect">
            <a:avLst/>
          </a:prstGeom>
          <a:noFill/>
        </p:spPr>
        <p:txBody>
          <a:bodyPr wrap="square">
            <a:spAutoFit/>
          </a:bodyPr>
          <a:lstStyle/>
          <a:p>
            <a:pPr algn="just"/>
            <a:r>
              <a:rPr lang="es-ES" b="1" i="0" dirty="0">
                <a:solidFill>
                  <a:schemeClr val="bg1"/>
                </a:solidFill>
                <a:effectLst/>
                <a:latin typeface="CentraNube"/>
              </a:rPr>
              <a:t>esta carpeta contiene todo los archivos de estilos: </a:t>
            </a:r>
            <a:r>
              <a:rPr lang="es-ES" b="1" i="0" dirty="0" err="1">
                <a:solidFill>
                  <a:schemeClr val="bg1"/>
                </a:solidFill>
                <a:effectLst/>
                <a:latin typeface="CentraNube"/>
              </a:rPr>
              <a:t>css</a:t>
            </a:r>
            <a:r>
              <a:rPr lang="es-ES" b="1" i="0" dirty="0">
                <a:solidFill>
                  <a:schemeClr val="bg1"/>
                </a:solidFill>
                <a:effectLst/>
                <a:latin typeface="CentraNube"/>
              </a:rPr>
              <a:t> y </a:t>
            </a:r>
            <a:r>
              <a:rPr lang="es-ES" b="1" i="0" dirty="0" err="1">
                <a:solidFill>
                  <a:schemeClr val="bg1"/>
                </a:solidFill>
                <a:effectLst/>
                <a:latin typeface="CentraNube"/>
              </a:rPr>
              <a:t>scss</a:t>
            </a:r>
            <a:r>
              <a:rPr lang="es-ES" b="1" i="0" dirty="0">
                <a:solidFill>
                  <a:schemeClr val="bg1"/>
                </a:solidFill>
                <a:effectLst/>
                <a:latin typeface="CentraNube"/>
              </a:rPr>
              <a:t>, archivos de comportamientos </a:t>
            </a:r>
            <a:r>
              <a:rPr lang="es-ES" b="1" i="0" dirty="0" err="1">
                <a:solidFill>
                  <a:schemeClr val="bg1"/>
                </a:solidFill>
                <a:effectLst/>
                <a:latin typeface="CentraNube"/>
              </a:rPr>
              <a:t>javascript</a:t>
            </a:r>
            <a:r>
              <a:rPr lang="es-ES" b="1" i="0" dirty="0">
                <a:solidFill>
                  <a:schemeClr val="bg1"/>
                </a:solidFill>
                <a:effectLst/>
                <a:latin typeface="CentraNube"/>
              </a:rPr>
              <a:t>, imágenes incluidas dentro del </a:t>
            </a:r>
            <a:r>
              <a:rPr lang="es-ES" b="1" i="0" dirty="0" err="1">
                <a:solidFill>
                  <a:schemeClr val="bg1"/>
                </a:solidFill>
                <a:effectLst/>
                <a:latin typeface="CentraNube"/>
              </a:rPr>
              <a:t>theme</a:t>
            </a:r>
            <a:r>
              <a:rPr lang="es-ES" b="1" i="0" dirty="0">
                <a:solidFill>
                  <a:schemeClr val="bg1"/>
                </a:solidFill>
                <a:effectLst/>
                <a:latin typeface="CentraNube"/>
              </a:rPr>
              <a:t> y el archivo </a:t>
            </a:r>
            <a:r>
              <a:rPr lang="es-ES" b="1" i="0" dirty="0" err="1">
                <a:solidFill>
                  <a:schemeClr val="bg1"/>
                </a:solidFill>
                <a:effectLst/>
                <a:latin typeface="CentraNube"/>
              </a:rPr>
              <a:t>checkout.scss.tpl</a:t>
            </a:r>
            <a:r>
              <a:rPr lang="es-ES" b="1" i="0" dirty="0">
                <a:solidFill>
                  <a:schemeClr val="bg1"/>
                </a:solidFill>
                <a:effectLst/>
                <a:latin typeface="CentraNube"/>
              </a:rPr>
              <a:t>.</a:t>
            </a:r>
          </a:p>
          <a:p>
            <a:pPr algn="just"/>
            <a:r>
              <a:rPr lang="es-ES" b="1" i="0" dirty="0">
                <a:solidFill>
                  <a:schemeClr val="bg1"/>
                </a:solidFill>
                <a:effectLst/>
                <a:latin typeface="charter"/>
              </a:rPr>
              <a:t>cuando se desarrolla una aplicación web se manejan recursos estáticos como logos, videos, archivos </a:t>
            </a:r>
            <a:r>
              <a:rPr lang="es-ES" b="1" i="0" dirty="0" err="1">
                <a:solidFill>
                  <a:schemeClr val="bg1"/>
                </a:solidFill>
                <a:effectLst/>
                <a:latin typeface="charter"/>
              </a:rPr>
              <a:t>javascript</a:t>
            </a:r>
            <a:r>
              <a:rPr lang="es-ES" b="1" i="0" dirty="0">
                <a:solidFill>
                  <a:schemeClr val="bg1"/>
                </a:solidFill>
                <a:effectLst/>
                <a:latin typeface="charter"/>
              </a:rPr>
              <a:t> y </a:t>
            </a:r>
            <a:r>
              <a:rPr lang="es-ES" b="1" i="0" dirty="0" err="1">
                <a:solidFill>
                  <a:schemeClr val="bg1"/>
                </a:solidFill>
                <a:effectLst/>
                <a:latin typeface="charter"/>
              </a:rPr>
              <a:t>css</a:t>
            </a:r>
            <a:r>
              <a:rPr lang="es-ES" b="1" i="0" dirty="0">
                <a:solidFill>
                  <a:schemeClr val="bg1"/>
                </a:solidFill>
                <a:effectLst/>
                <a:latin typeface="charter"/>
              </a:rPr>
              <a:t> los cuales se agregan directamente a las plantillas </a:t>
            </a:r>
            <a:r>
              <a:rPr lang="es-ES" b="1" i="0" dirty="0" err="1">
                <a:solidFill>
                  <a:schemeClr val="bg1"/>
                </a:solidFill>
                <a:effectLst/>
                <a:latin typeface="charter"/>
              </a:rPr>
              <a:t>html</a:t>
            </a:r>
            <a:r>
              <a:rPr lang="es-ES" b="1" i="0" dirty="0">
                <a:solidFill>
                  <a:schemeClr val="bg1"/>
                </a:solidFill>
                <a:effectLst/>
                <a:latin typeface="charter"/>
              </a:rPr>
              <a:t> generadas, estos, normalmente son almacenados en un directorio llamado “</a:t>
            </a:r>
            <a:r>
              <a:rPr lang="es-ES" b="1" i="0" dirty="0" err="1">
                <a:solidFill>
                  <a:schemeClr val="bg1"/>
                </a:solidFill>
                <a:effectLst/>
                <a:latin typeface="charter"/>
              </a:rPr>
              <a:t>public</a:t>
            </a:r>
            <a:r>
              <a:rPr lang="es-ES" b="1" i="0" dirty="0">
                <a:solidFill>
                  <a:schemeClr val="bg1"/>
                </a:solidFill>
                <a:effectLst/>
                <a:latin typeface="charter"/>
              </a:rPr>
              <a:t>”.</a:t>
            </a:r>
          </a:p>
          <a:p>
            <a:pPr algn="just"/>
            <a:r>
              <a:rPr lang="es-ES" b="1" i="0" dirty="0">
                <a:solidFill>
                  <a:schemeClr val="bg1"/>
                </a:solidFill>
                <a:effectLst/>
                <a:latin typeface="charter"/>
              </a:rPr>
              <a:t>lo primero que haremos será crear ese directorio </a:t>
            </a:r>
            <a:r>
              <a:rPr lang="es-ES" b="1" i="0" dirty="0" err="1">
                <a:solidFill>
                  <a:schemeClr val="bg1"/>
                </a:solidFill>
                <a:effectLst/>
                <a:latin typeface="charter"/>
              </a:rPr>
              <a:t>public</a:t>
            </a:r>
            <a:r>
              <a:rPr lang="es-ES" b="1" i="0" dirty="0">
                <a:solidFill>
                  <a:schemeClr val="bg1"/>
                </a:solidFill>
                <a:effectLst/>
                <a:latin typeface="charter"/>
              </a:rPr>
              <a:t> en la raíz de nuestra aplicación, solo contendrá el archivo “hello.js”, la estructura del proyecto debe quedar como lo muestra la siguiente imagen:</a:t>
            </a:r>
          </a:p>
          <a:p>
            <a:br>
              <a:rPr lang="es-ES" dirty="0">
                <a:effectLst/>
              </a:rPr>
            </a:br>
            <a:endParaRPr lang="es-EC" dirty="0"/>
          </a:p>
        </p:txBody>
      </p:sp>
      <p:pic>
        <p:nvPicPr>
          <p:cNvPr id="2050" name="Picture 2">
            <a:extLst>
              <a:ext uri="{FF2B5EF4-FFF2-40B4-BE49-F238E27FC236}">
                <a16:creationId xmlns:a16="http://schemas.microsoft.com/office/drawing/2014/main" id="{513AE93D-6092-15C0-3584-AE84D734E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60" y="3398677"/>
            <a:ext cx="8165206" cy="246897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913BCDC8-C7D8-CA55-FCA5-1B24F65E53E8}"/>
              </a:ext>
            </a:extLst>
          </p:cNvPr>
          <p:cNvPicPr>
            <a:picLocks noChangeAspect="1"/>
          </p:cNvPicPr>
          <p:nvPr/>
        </p:nvPicPr>
        <p:blipFill>
          <a:blip r:embed="rId3"/>
          <a:stretch>
            <a:fillRect/>
          </a:stretch>
        </p:blipFill>
        <p:spPr>
          <a:xfrm>
            <a:off x="8961616" y="4937546"/>
            <a:ext cx="2513459" cy="1707309"/>
          </a:xfrm>
          <a:prstGeom prst="rect">
            <a:avLst/>
          </a:prstGeom>
        </p:spPr>
      </p:pic>
    </p:spTree>
    <p:extLst>
      <p:ext uri="{BB962C8B-B14F-4D97-AF65-F5344CB8AC3E}">
        <p14:creationId xmlns:p14="http://schemas.microsoft.com/office/powerpoint/2010/main" val="192856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72001-FA78-D007-09FE-FB63BF521018}"/>
              </a:ext>
            </a:extLst>
          </p:cNvPr>
          <p:cNvSpPr>
            <a:spLocks noGrp="1"/>
          </p:cNvSpPr>
          <p:nvPr>
            <p:ph type="title"/>
          </p:nvPr>
        </p:nvSpPr>
        <p:spPr>
          <a:xfrm>
            <a:off x="1051261" y="-283003"/>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Crear un archivo base </a:t>
            </a:r>
            <a:r>
              <a:rPr lang="es-EC" sz="3600" b="1" dirty="0" err="1">
                <a:solidFill>
                  <a:schemeClr val="bg1"/>
                </a:solidFill>
                <a:effectLst/>
                <a:latin typeface="Calibri" panose="020F0502020204030204" pitchFamily="34" charset="0"/>
                <a:ea typeface="Calibri" panose="020F0502020204030204" pitchFamily="34" charset="0"/>
              </a:rPr>
              <a:t>html</a:t>
            </a:r>
            <a:r>
              <a:rPr lang="es-EC" sz="3600" b="1" dirty="0">
                <a:solidFill>
                  <a:schemeClr val="bg1"/>
                </a:solidFill>
                <a:effectLst/>
                <a:latin typeface="Calibri" panose="020F0502020204030204" pitchFamily="34" charset="0"/>
                <a:ea typeface="Calibri" panose="020F0502020204030204" pitchFamily="34" charset="0"/>
              </a:rPr>
              <a:t> en la APPS </a:t>
            </a:r>
            <a:r>
              <a:rPr lang="es-EC" sz="3600" b="1" dirty="0" err="1">
                <a:solidFill>
                  <a:schemeClr val="bg1"/>
                </a:solidFill>
                <a:effectLst/>
                <a:latin typeface="Calibri" panose="020F0502020204030204" pitchFamily="34" charset="0"/>
                <a:ea typeface="Calibri" panose="020F0502020204030204" pitchFamily="34" charset="0"/>
              </a:rPr>
              <a:t>core</a:t>
            </a:r>
            <a:endParaRPr lang="es-EC" dirty="0">
              <a:solidFill>
                <a:schemeClr val="bg1"/>
              </a:solidFill>
            </a:endParaRPr>
          </a:p>
        </p:txBody>
      </p:sp>
      <p:pic>
        <p:nvPicPr>
          <p:cNvPr id="4" name="Imagen 3">
            <a:extLst>
              <a:ext uri="{FF2B5EF4-FFF2-40B4-BE49-F238E27FC236}">
                <a16:creationId xmlns:a16="http://schemas.microsoft.com/office/drawing/2014/main" id="{E6F4B6D6-B41D-99A5-3A98-1DFF15F8FB94}"/>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5D686427-1CD7-0854-18BD-F01B59B6C932}"/>
              </a:ext>
            </a:extLst>
          </p:cNvPr>
          <p:cNvPicPr>
            <a:picLocks noChangeAspect="1"/>
          </p:cNvPicPr>
          <p:nvPr/>
        </p:nvPicPr>
        <p:blipFill>
          <a:blip r:embed="rId3"/>
          <a:stretch>
            <a:fillRect/>
          </a:stretch>
        </p:blipFill>
        <p:spPr>
          <a:xfrm>
            <a:off x="898990" y="1920454"/>
            <a:ext cx="10394019" cy="3028882"/>
          </a:xfrm>
          <a:prstGeom prst="rect">
            <a:avLst/>
          </a:prstGeom>
        </p:spPr>
      </p:pic>
    </p:spTree>
    <p:extLst>
      <p:ext uri="{BB962C8B-B14F-4D97-AF65-F5344CB8AC3E}">
        <p14:creationId xmlns:p14="http://schemas.microsoft.com/office/powerpoint/2010/main" val="31076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5CA18-B919-B135-CCBB-F32A77FB6ECF}"/>
              </a:ext>
            </a:extLst>
          </p:cNvPr>
          <p:cNvSpPr>
            <a:spLocks noGrp="1"/>
          </p:cNvSpPr>
          <p:nvPr>
            <p:ph type="title"/>
          </p:nvPr>
        </p:nvSpPr>
        <p:spPr>
          <a:xfrm>
            <a:off x="888642" y="-360276"/>
            <a:ext cx="10596650" cy="1478570"/>
          </a:xfrm>
        </p:spPr>
        <p:txBody>
          <a:bodyPr>
            <a:normAutofit/>
          </a:bodyPr>
          <a:lstStyle/>
          <a:p>
            <a:r>
              <a:rPr lang="es-EC" sz="3200" b="1" dirty="0">
                <a:solidFill>
                  <a:schemeClr val="bg1"/>
                </a:solidFill>
                <a:effectLst/>
                <a:latin typeface="Calibri" panose="020F0502020204030204" pitchFamily="34" charset="0"/>
                <a:ea typeface="Calibri" panose="020F0502020204030204" pitchFamily="34" charset="0"/>
              </a:rPr>
              <a:t>Como se llaman a los CSS desde el archivo base </a:t>
            </a:r>
            <a:r>
              <a:rPr lang="es-EC" sz="3200" b="1" dirty="0" err="1">
                <a:solidFill>
                  <a:schemeClr val="bg1"/>
                </a:solidFill>
                <a:effectLst/>
                <a:latin typeface="Calibri" panose="020F0502020204030204" pitchFamily="34" charset="0"/>
                <a:ea typeface="Calibri" panose="020F0502020204030204" pitchFamily="34" charset="0"/>
              </a:rPr>
              <a:t>html</a:t>
            </a:r>
            <a:r>
              <a:rPr lang="es-EC" sz="3200" b="1" dirty="0">
                <a:solidFill>
                  <a:schemeClr val="bg1"/>
                </a:solidFill>
                <a:effectLst/>
                <a:latin typeface="Calibri" panose="020F0502020204030204" pitchFamily="34" charset="0"/>
                <a:ea typeface="Calibri" panose="020F0502020204030204" pitchFamily="34" charset="0"/>
              </a:rPr>
              <a:t>.</a:t>
            </a:r>
            <a:endParaRPr lang="es-EC" sz="3200" dirty="0">
              <a:solidFill>
                <a:schemeClr val="bg1"/>
              </a:solidFill>
            </a:endParaRPr>
          </a:p>
        </p:txBody>
      </p:sp>
      <p:sp>
        <p:nvSpPr>
          <p:cNvPr id="5" name="CuadroTexto 4">
            <a:extLst>
              <a:ext uri="{FF2B5EF4-FFF2-40B4-BE49-F238E27FC236}">
                <a16:creationId xmlns:a16="http://schemas.microsoft.com/office/drawing/2014/main" id="{8DBC642B-D5E3-78AF-B11A-F774551B27E3}"/>
              </a:ext>
            </a:extLst>
          </p:cNvPr>
          <p:cNvSpPr txBox="1"/>
          <p:nvPr/>
        </p:nvSpPr>
        <p:spPr>
          <a:xfrm>
            <a:off x="1249250" y="1903905"/>
            <a:ext cx="9362941" cy="1477328"/>
          </a:xfrm>
          <a:prstGeom prst="rect">
            <a:avLst/>
          </a:prstGeom>
          <a:noFill/>
        </p:spPr>
        <p:txBody>
          <a:bodyPr wrap="square">
            <a:spAutoFit/>
          </a:bodyPr>
          <a:lstStyle/>
          <a:p>
            <a:pPr algn="just"/>
            <a:r>
              <a:rPr lang="es-ES" b="1" i="0" dirty="0">
                <a:solidFill>
                  <a:schemeClr val="bg1"/>
                </a:solidFill>
                <a:effectLst/>
                <a:latin typeface="Roboto" panose="02000000000000000000" pitchFamily="2" charset="0"/>
                <a:ea typeface="Roboto" panose="02000000000000000000" pitchFamily="2" charset="0"/>
              </a:rPr>
              <a:t>CSS (</a:t>
            </a:r>
            <a:r>
              <a:rPr lang="es-ES" b="1" i="1" dirty="0">
                <a:solidFill>
                  <a:schemeClr val="bg1"/>
                </a:solidFill>
                <a:effectLst/>
                <a:latin typeface="Roboto" panose="02000000000000000000" pitchFamily="2" charset="0"/>
                <a:ea typeface="Roboto" panose="02000000000000000000" pitchFamily="2" charset="0"/>
              </a:rPr>
              <a:t>Hojas de Estilo en Cascada</a:t>
            </a:r>
            <a:r>
              <a:rPr lang="es-ES" b="1" i="0" dirty="0">
                <a:solidFill>
                  <a:schemeClr val="bg1"/>
                </a:solidFill>
                <a:effectLst/>
                <a:latin typeface="Roboto" panose="02000000000000000000" pitchFamily="2" charset="0"/>
                <a:ea typeface="Roboto" panose="02000000000000000000" pitchFamily="2" charset="0"/>
              </a:rPr>
              <a:t>) es el código que usas para dar estilo a tu página web. </a:t>
            </a:r>
            <a:r>
              <a:rPr lang="es-ES" b="1" i="1" dirty="0">
                <a:solidFill>
                  <a:schemeClr val="bg1"/>
                </a:solidFill>
                <a:effectLst/>
                <a:latin typeface="Roboto" panose="02000000000000000000" pitchFamily="2" charset="0"/>
                <a:ea typeface="Roboto" panose="02000000000000000000" pitchFamily="2" charset="0"/>
              </a:rPr>
              <a:t>CSS Básico</a:t>
            </a:r>
            <a:r>
              <a:rPr lang="es-ES" b="1" i="0" dirty="0">
                <a:solidFill>
                  <a:schemeClr val="bg1"/>
                </a:solidFill>
                <a:effectLst/>
                <a:latin typeface="Roboto" panose="02000000000000000000" pitchFamily="2" charset="0"/>
                <a:ea typeface="Roboto" panose="02000000000000000000" pitchFamily="2" charset="0"/>
              </a:rPr>
              <a:t> te lleva a través de lo que tú necesitas para empezar. Contestará a preguntas del tipo: ¿Cómo hago mi texto rojo o negro? ¿Cómo hago que mi contenido se muestre en tal y tal lugar de la pantalla? ¿Cómo decoro mi página web con imágenes de fondo y colores?.</a:t>
            </a:r>
          </a:p>
        </p:txBody>
      </p:sp>
      <p:pic>
        <p:nvPicPr>
          <p:cNvPr id="6" name="Imagen 5">
            <a:extLst>
              <a:ext uri="{FF2B5EF4-FFF2-40B4-BE49-F238E27FC236}">
                <a16:creationId xmlns:a16="http://schemas.microsoft.com/office/drawing/2014/main" id="{662A31F9-7E07-9714-41C2-ACD300BDBCEF}"/>
              </a:ext>
            </a:extLst>
          </p:cNvPr>
          <p:cNvPicPr>
            <a:picLocks noChangeAspect="1"/>
          </p:cNvPicPr>
          <p:nvPr/>
        </p:nvPicPr>
        <p:blipFill>
          <a:blip r:embed="rId2"/>
          <a:stretch>
            <a:fillRect/>
          </a:stretch>
        </p:blipFill>
        <p:spPr>
          <a:xfrm>
            <a:off x="8961616" y="4937546"/>
            <a:ext cx="2513459" cy="1707309"/>
          </a:xfrm>
          <a:prstGeom prst="rect">
            <a:avLst/>
          </a:prstGeom>
        </p:spPr>
      </p:pic>
    </p:spTree>
    <p:extLst>
      <p:ext uri="{BB962C8B-B14F-4D97-AF65-F5344CB8AC3E}">
        <p14:creationId xmlns:p14="http://schemas.microsoft.com/office/powerpoint/2010/main" val="276530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32CFF-4FE3-B99B-AB93-C2D59E2D0103}"/>
              </a:ext>
            </a:extLst>
          </p:cNvPr>
          <p:cNvSpPr>
            <a:spLocks noGrp="1"/>
          </p:cNvSpPr>
          <p:nvPr>
            <p:ph type="title"/>
          </p:nvPr>
        </p:nvSpPr>
        <p:spPr/>
        <p:txBody>
          <a:bodyPr/>
          <a:lstStyle/>
          <a:p>
            <a:r>
              <a:rPr lang="es-EC" sz="3600" b="1" dirty="0">
                <a:solidFill>
                  <a:schemeClr val="bg1"/>
                </a:solidFill>
                <a:effectLst/>
                <a:latin typeface="Calibri" panose="020F0502020204030204" pitchFamily="34" charset="0"/>
                <a:ea typeface="Calibri" panose="020F0502020204030204" pitchFamily="34" charset="0"/>
              </a:rPr>
              <a:t>Como consume un archivo hijo </a:t>
            </a:r>
            <a:r>
              <a:rPr lang="es-EC" sz="3600" b="1" dirty="0" err="1">
                <a:solidFill>
                  <a:schemeClr val="bg1"/>
                </a:solidFill>
                <a:effectLst/>
                <a:latin typeface="Calibri" panose="020F0502020204030204" pitchFamily="34" charset="0"/>
                <a:ea typeface="Calibri" panose="020F0502020204030204" pitchFamily="34" charset="0"/>
              </a:rPr>
              <a:t>html</a:t>
            </a:r>
            <a:r>
              <a:rPr lang="es-EC" sz="3600" b="1" dirty="0">
                <a:solidFill>
                  <a:schemeClr val="bg1"/>
                </a:solidFill>
                <a:effectLst/>
                <a:latin typeface="Calibri" panose="020F0502020204030204" pitchFamily="34" charset="0"/>
                <a:ea typeface="Calibri" panose="020F0502020204030204" pitchFamily="34" charset="0"/>
              </a:rPr>
              <a:t> al utilizar la herencia del  archivo base </a:t>
            </a:r>
            <a:r>
              <a:rPr lang="es-EC" sz="3600" b="1" dirty="0" err="1">
                <a:solidFill>
                  <a:schemeClr val="bg1"/>
                </a:solidFill>
                <a:effectLst/>
                <a:latin typeface="Calibri" panose="020F0502020204030204" pitchFamily="34" charset="0"/>
                <a:ea typeface="Calibri" panose="020F0502020204030204" pitchFamily="34" charset="0"/>
              </a:rPr>
              <a:t>html</a:t>
            </a:r>
            <a:r>
              <a:rPr lang="es-EC" sz="3600" b="1" dirty="0">
                <a:solidFill>
                  <a:schemeClr val="bg1"/>
                </a:solidFill>
                <a:effectLst/>
                <a:latin typeface="Calibri" panose="020F0502020204030204" pitchFamily="34" charset="0"/>
                <a:ea typeface="Calibri" panose="020F0502020204030204" pitchFamily="34" charset="0"/>
              </a:rPr>
              <a:t>.</a:t>
            </a:r>
            <a:endParaRPr lang="es-EC" dirty="0">
              <a:solidFill>
                <a:schemeClr val="bg1"/>
              </a:solidFill>
            </a:endParaRPr>
          </a:p>
        </p:txBody>
      </p:sp>
      <p:pic>
        <p:nvPicPr>
          <p:cNvPr id="4" name="Imagen 3">
            <a:extLst>
              <a:ext uri="{FF2B5EF4-FFF2-40B4-BE49-F238E27FC236}">
                <a16:creationId xmlns:a16="http://schemas.microsoft.com/office/drawing/2014/main" id="{1F32AB71-5B8B-CBB4-7BE4-E73AA7D5FA39}"/>
              </a:ext>
            </a:extLst>
          </p:cNvPr>
          <p:cNvPicPr>
            <a:picLocks noChangeAspect="1"/>
          </p:cNvPicPr>
          <p:nvPr/>
        </p:nvPicPr>
        <p:blipFill>
          <a:blip r:embed="rId2"/>
          <a:stretch>
            <a:fillRect/>
          </a:stretch>
        </p:blipFill>
        <p:spPr>
          <a:xfrm>
            <a:off x="8961616" y="4937546"/>
            <a:ext cx="2513459" cy="1707309"/>
          </a:xfrm>
          <a:prstGeom prst="rect">
            <a:avLst/>
          </a:prstGeom>
        </p:spPr>
      </p:pic>
      <p:sp>
        <p:nvSpPr>
          <p:cNvPr id="8" name="CuadroTexto 7">
            <a:extLst>
              <a:ext uri="{FF2B5EF4-FFF2-40B4-BE49-F238E27FC236}">
                <a16:creationId xmlns:a16="http://schemas.microsoft.com/office/drawing/2014/main" id="{73AE9E33-0860-F4DC-08F6-7E493C734607}"/>
              </a:ext>
            </a:extLst>
          </p:cNvPr>
          <p:cNvSpPr txBox="1"/>
          <p:nvPr/>
        </p:nvSpPr>
        <p:spPr>
          <a:xfrm>
            <a:off x="1141413" y="2555056"/>
            <a:ext cx="9625325" cy="1754326"/>
          </a:xfrm>
          <a:prstGeom prst="rect">
            <a:avLst/>
          </a:prstGeom>
          <a:noFill/>
        </p:spPr>
        <p:txBody>
          <a:bodyPr wrap="square">
            <a:spAutoFit/>
          </a:bodyPr>
          <a:lstStyle/>
          <a:p>
            <a:pPr algn="just"/>
            <a:r>
              <a:rPr lang="es-ES" b="1" i="0" dirty="0">
                <a:solidFill>
                  <a:schemeClr val="bg1"/>
                </a:solidFill>
                <a:effectLst/>
                <a:latin typeface="Roboto" panose="02000000000000000000" pitchFamily="2" charset="0"/>
                <a:ea typeface="Roboto" panose="02000000000000000000" pitchFamily="2" charset="0"/>
              </a:rPr>
              <a:t>Con la mayoría de los detalles internos de OOJS (</a:t>
            </a:r>
            <a:r>
              <a:rPr lang="es-ES" b="1" i="1" dirty="0">
                <a:solidFill>
                  <a:schemeClr val="bg1"/>
                </a:solidFill>
                <a:effectLst/>
                <a:latin typeface="Roboto" panose="02000000000000000000" pitchFamily="2" charset="0"/>
                <a:ea typeface="Roboto" panose="02000000000000000000" pitchFamily="2" charset="0"/>
              </a:rPr>
              <a:t>JavaScript Orientado a Objetos) </a:t>
            </a:r>
            <a:r>
              <a:rPr lang="es-ES" b="1" i="0" dirty="0">
                <a:solidFill>
                  <a:schemeClr val="bg1"/>
                </a:solidFill>
                <a:effectLst/>
                <a:latin typeface="Roboto" panose="02000000000000000000" pitchFamily="2" charset="0"/>
                <a:ea typeface="Roboto" panose="02000000000000000000" pitchFamily="2" charset="0"/>
              </a:rPr>
              <a:t>explicados, este artículo muestra cómo crear clases "hijo" (constructores) que heredan características de sus clases "padre". Además, presentamos algunos consejos sobre cuándo y dónde puedes usar OOJS y cómo se crean las clases con la sintaxis moderna de ECMAScript.</a:t>
            </a:r>
          </a:p>
          <a:p>
            <a:endParaRPr lang="es-EC" dirty="0"/>
          </a:p>
        </p:txBody>
      </p:sp>
    </p:spTree>
    <p:extLst>
      <p:ext uri="{BB962C8B-B14F-4D97-AF65-F5344CB8AC3E}">
        <p14:creationId xmlns:p14="http://schemas.microsoft.com/office/powerpoint/2010/main" val="236584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F5A96-9540-99FD-F4CE-B99A5E830A16}"/>
              </a:ext>
            </a:extLst>
          </p:cNvPr>
          <p:cNvSpPr>
            <a:spLocks noGrp="1"/>
          </p:cNvSpPr>
          <p:nvPr>
            <p:ph type="title"/>
          </p:nvPr>
        </p:nvSpPr>
        <p:spPr>
          <a:xfrm>
            <a:off x="1141412" y="-411771"/>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Crear un </a:t>
            </a:r>
            <a:r>
              <a:rPr lang="es-EC" sz="3600" b="1" dirty="0" err="1">
                <a:solidFill>
                  <a:schemeClr val="bg1"/>
                </a:solidFill>
                <a:effectLst/>
                <a:latin typeface="Calibri" panose="020F0502020204030204" pitchFamily="34" charset="0"/>
                <a:ea typeface="Calibri" panose="020F0502020204030204" pitchFamily="34" charset="0"/>
              </a:rPr>
              <a:t>view</a:t>
            </a:r>
            <a:r>
              <a:rPr lang="es-EC" sz="3600" b="1" dirty="0">
                <a:solidFill>
                  <a:schemeClr val="bg1"/>
                </a:solidFill>
                <a:effectLst/>
                <a:latin typeface="Calibri" panose="020F0502020204030204" pitchFamily="34" charset="0"/>
                <a:ea typeface="Calibri" panose="020F0502020204030204" pitchFamily="34" charset="0"/>
              </a:rPr>
              <a:t> que llame al </a:t>
            </a:r>
            <a:r>
              <a:rPr lang="es-EC" sz="3600" b="1" dirty="0" err="1">
                <a:solidFill>
                  <a:schemeClr val="bg1"/>
                </a:solidFill>
                <a:effectLst/>
                <a:latin typeface="Calibri" panose="020F0502020204030204" pitchFamily="34" charset="0"/>
                <a:ea typeface="Calibri" panose="020F0502020204030204" pitchFamily="34" charset="0"/>
              </a:rPr>
              <a:t>html</a:t>
            </a:r>
            <a:r>
              <a:rPr lang="es-EC" sz="3600" b="1" dirty="0">
                <a:solidFill>
                  <a:schemeClr val="bg1"/>
                </a:solidFill>
                <a:effectLst/>
                <a:latin typeface="Calibri" panose="020F0502020204030204" pitchFamily="34" charset="0"/>
                <a:ea typeface="Calibri" panose="020F0502020204030204" pitchFamily="34" charset="0"/>
              </a:rPr>
              <a:t> hijo</a:t>
            </a:r>
            <a:endParaRPr lang="es-EC" dirty="0">
              <a:solidFill>
                <a:schemeClr val="bg1"/>
              </a:solidFill>
            </a:endParaRPr>
          </a:p>
        </p:txBody>
      </p:sp>
      <p:pic>
        <p:nvPicPr>
          <p:cNvPr id="4" name="Imagen 3">
            <a:extLst>
              <a:ext uri="{FF2B5EF4-FFF2-40B4-BE49-F238E27FC236}">
                <a16:creationId xmlns:a16="http://schemas.microsoft.com/office/drawing/2014/main" id="{432F69B2-0A2C-AA47-288B-C931142EE6A1}"/>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90016300-C151-A1DF-3481-56FAA67E9EE0}"/>
              </a:ext>
            </a:extLst>
          </p:cNvPr>
          <p:cNvPicPr>
            <a:picLocks noChangeAspect="1"/>
          </p:cNvPicPr>
          <p:nvPr/>
        </p:nvPicPr>
        <p:blipFill rotWithShape="1">
          <a:blip r:embed="rId3"/>
          <a:srcRect t="40375" b="39719"/>
          <a:stretch/>
        </p:blipFill>
        <p:spPr>
          <a:xfrm>
            <a:off x="1494033" y="1677473"/>
            <a:ext cx="8122107" cy="3503054"/>
          </a:xfrm>
          <a:prstGeom prst="rect">
            <a:avLst/>
          </a:prstGeom>
        </p:spPr>
      </p:pic>
    </p:spTree>
    <p:extLst>
      <p:ext uri="{BB962C8B-B14F-4D97-AF65-F5344CB8AC3E}">
        <p14:creationId xmlns:p14="http://schemas.microsoft.com/office/powerpoint/2010/main" val="1078673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A6A5C-FCFD-7823-957D-058032A8FD52}"/>
              </a:ext>
            </a:extLst>
          </p:cNvPr>
          <p:cNvSpPr>
            <a:spLocks noGrp="1"/>
          </p:cNvSpPr>
          <p:nvPr>
            <p:ph type="title"/>
          </p:nvPr>
        </p:nvSpPr>
        <p:spPr>
          <a:xfrm>
            <a:off x="1141412" y="-411771"/>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Crear la </a:t>
            </a:r>
            <a:r>
              <a:rPr lang="es-EC" sz="3600" b="1" dirty="0" err="1">
                <a:solidFill>
                  <a:schemeClr val="bg1"/>
                </a:solidFill>
                <a:effectLst/>
                <a:latin typeface="Calibri" panose="020F0502020204030204" pitchFamily="34" charset="0"/>
                <a:ea typeface="Calibri" panose="020F0502020204030204" pitchFamily="34" charset="0"/>
              </a:rPr>
              <a:t>urls</a:t>
            </a:r>
            <a:r>
              <a:rPr lang="es-EC" sz="3600" b="1" dirty="0">
                <a:solidFill>
                  <a:schemeClr val="bg1"/>
                </a:solidFill>
                <a:effectLst/>
                <a:latin typeface="Calibri" panose="020F0502020204030204" pitchFamily="34" charset="0"/>
                <a:ea typeface="Calibri" panose="020F0502020204030204" pitchFamily="34" charset="0"/>
              </a:rPr>
              <a:t> que llame al </a:t>
            </a:r>
            <a:r>
              <a:rPr lang="es-EC" sz="3600" b="1" dirty="0" err="1">
                <a:solidFill>
                  <a:schemeClr val="bg1"/>
                </a:solidFill>
                <a:effectLst/>
                <a:latin typeface="Calibri" panose="020F0502020204030204" pitchFamily="34" charset="0"/>
                <a:ea typeface="Calibri" panose="020F0502020204030204" pitchFamily="34" charset="0"/>
              </a:rPr>
              <a:t>views</a:t>
            </a:r>
            <a:r>
              <a:rPr lang="es-EC" sz="3600" b="1" dirty="0">
                <a:solidFill>
                  <a:schemeClr val="bg1"/>
                </a:solidFill>
                <a:effectLst/>
                <a:latin typeface="Calibri" panose="020F0502020204030204" pitchFamily="34" charset="0"/>
                <a:ea typeface="Calibri" panose="020F0502020204030204" pitchFamily="34" charset="0"/>
              </a:rPr>
              <a:t>.</a:t>
            </a:r>
            <a:endParaRPr lang="es-EC" dirty="0">
              <a:solidFill>
                <a:schemeClr val="bg1"/>
              </a:solidFill>
            </a:endParaRPr>
          </a:p>
        </p:txBody>
      </p:sp>
      <p:pic>
        <p:nvPicPr>
          <p:cNvPr id="4" name="Imagen 3">
            <a:extLst>
              <a:ext uri="{FF2B5EF4-FFF2-40B4-BE49-F238E27FC236}">
                <a16:creationId xmlns:a16="http://schemas.microsoft.com/office/drawing/2014/main" id="{994344A0-D590-8618-CDDD-C0BCE451F74B}"/>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4FE3710F-F5DB-EA4C-3CA4-CEE9A534BDAC}"/>
              </a:ext>
            </a:extLst>
          </p:cNvPr>
          <p:cNvPicPr>
            <a:picLocks noChangeAspect="1"/>
          </p:cNvPicPr>
          <p:nvPr/>
        </p:nvPicPr>
        <p:blipFill>
          <a:blip r:embed="rId3"/>
          <a:stretch>
            <a:fillRect/>
          </a:stretch>
        </p:blipFill>
        <p:spPr>
          <a:xfrm>
            <a:off x="512173" y="702252"/>
            <a:ext cx="3518914" cy="2908969"/>
          </a:xfrm>
          <a:prstGeom prst="rect">
            <a:avLst/>
          </a:prstGeom>
        </p:spPr>
      </p:pic>
      <p:pic>
        <p:nvPicPr>
          <p:cNvPr id="7" name="Imagen 6">
            <a:extLst>
              <a:ext uri="{FF2B5EF4-FFF2-40B4-BE49-F238E27FC236}">
                <a16:creationId xmlns:a16="http://schemas.microsoft.com/office/drawing/2014/main" id="{914916DF-E942-257A-A48B-FE55ACC3501E}"/>
              </a:ext>
            </a:extLst>
          </p:cNvPr>
          <p:cNvPicPr>
            <a:picLocks noChangeAspect="1"/>
          </p:cNvPicPr>
          <p:nvPr/>
        </p:nvPicPr>
        <p:blipFill>
          <a:blip r:embed="rId4"/>
          <a:stretch>
            <a:fillRect/>
          </a:stretch>
        </p:blipFill>
        <p:spPr>
          <a:xfrm>
            <a:off x="4402749" y="628198"/>
            <a:ext cx="2876951" cy="3820058"/>
          </a:xfrm>
          <a:prstGeom prst="rect">
            <a:avLst/>
          </a:prstGeom>
        </p:spPr>
      </p:pic>
      <p:pic>
        <p:nvPicPr>
          <p:cNvPr id="9" name="Imagen 8">
            <a:extLst>
              <a:ext uri="{FF2B5EF4-FFF2-40B4-BE49-F238E27FC236}">
                <a16:creationId xmlns:a16="http://schemas.microsoft.com/office/drawing/2014/main" id="{6E43A14E-82C9-47BE-6871-528F08A28107}"/>
              </a:ext>
            </a:extLst>
          </p:cNvPr>
          <p:cNvPicPr>
            <a:picLocks noChangeAspect="1"/>
          </p:cNvPicPr>
          <p:nvPr/>
        </p:nvPicPr>
        <p:blipFill>
          <a:blip r:embed="rId5"/>
          <a:stretch>
            <a:fillRect/>
          </a:stretch>
        </p:blipFill>
        <p:spPr>
          <a:xfrm>
            <a:off x="7574932" y="502131"/>
            <a:ext cx="3177245" cy="4510793"/>
          </a:xfrm>
          <a:prstGeom prst="rect">
            <a:avLst/>
          </a:prstGeom>
        </p:spPr>
      </p:pic>
      <p:pic>
        <p:nvPicPr>
          <p:cNvPr id="11" name="Imagen 10">
            <a:extLst>
              <a:ext uri="{FF2B5EF4-FFF2-40B4-BE49-F238E27FC236}">
                <a16:creationId xmlns:a16="http://schemas.microsoft.com/office/drawing/2014/main" id="{822283F0-4584-391A-480E-2F987D68CD52}"/>
              </a:ext>
            </a:extLst>
          </p:cNvPr>
          <p:cNvPicPr>
            <a:picLocks noChangeAspect="1"/>
          </p:cNvPicPr>
          <p:nvPr/>
        </p:nvPicPr>
        <p:blipFill>
          <a:blip r:embed="rId6"/>
          <a:stretch>
            <a:fillRect/>
          </a:stretch>
        </p:blipFill>
        <p:spPr>
          <a:xfrm>
            <a:off x="697816" y="4858673"/>
            <a:ext cx="6208396" cy="1707309"/>
          </a:xfrm>
          <a:prstGeom prst="rect">
            <a:avLst/>
          </a:prstGeom>
        </p:spPr>
      </p:pic>
    </p:spTree>
    <p:extLst>
      <p:ext uri="{BB962C8B-B14F-4D97-AF65-F5344CB8AC3E}">
        <p14:creationId xmlns:p14="http://schemas.microsoft.com/office/powerpoint/2010/main" val="387595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F36D0-3AD7-5697-9D2E-A7AD473F4310}"/>
              </a:ext>
            </a:extLst>
          </p:cNvPr>
          <p:cNvSpPr>
            <a:spLocks noGrp="1"/>
          </p:cNvSpPr>
          <p:nvPr>
            <p:ph type="title"/>
          </p:nvPr>
        </p:nvSpPr>
        <p:spPr>
          <a:xfrm>
            <a:off x="759854" y="-411771"/>
            <a:ext cx="10959921" cy="1478570"/>
          </a:xfrm>
        </p:spPr>
        <p:txBody>
          <a:bodyPr>
            <a:normAutofit/>
          </a:bodyPr>
          <a:lstStyle/>
          <a:p>
            <a:r>
              <a:rPr lang="es-EC" sz="3200" b="1" dirty="0">
                <a:solidFill>
                  <a:schemeClr val="bg1"/>
                </a:solidFill>
                <a:effectLst/>
                <a:latin typeface="Calibri" panose="020F0502020204030204" pitchFamily="34" charset="0"/>
                <a:ea typeface="Calibri" panose="020F0502020204030204" pitchFamily="34" charset="0"/>
              </a:rPr>
              <a:t>Integrar la aplicación APPS </a:t>
            </a:r>
            <a:r>
              <a:rPr lang="es-EC" sz="3200" b="1" dirty="0" err="1">
                <a:solidFill>
                  <a:schemeClr val="bg1"/>
                </a:solidFill>
                <a:effectLst/>
                <a:latin typeface="Calibri" panose="020F0502020204030204" pitchFamily="34" charset="0"/>
                <a:ea typeface="Calibri" panose="020F0502020204030204" pitchFamily="34" charset="0"/>
              </a:rPr>
              <a:t>core</a:t>
            </a:r>
            <a:r>
              <a:rPr lang="es-EC" sz="3200" b="1" dirty="0">
                <a:solidFill>
                  <a:schemeClr val="bg1"/>
                </a:solidFill>
                <a:effectLst/>
                <a:latin typeface="Calibri" panose="020F0502020204030204" pitchFamily="34" charset="0"/>
                <a:ea typeface="Calibri" panose="020F0502020204030204" pitchFamily="34" charset="0"/>
              </a:rPr>
              <a:t> al proyecto principal</a:t>
            </a:r>
            <a:endParaRPr lang="es-EC" sz="3200" dirty="0">
              <a:solidFill>
                <a:schemeClr val="bg1"/>
              </a:solidFill>
            </a:endParaRPr>
          </a:p>
        </p:txBody>
      </p:sp>
      <p:pic>
        <p:nvPicPr>
          <p:cNvPr id="4" name="Imagen 3">
            <a:extLst>
              <a:ext uri="{FF2B5EF4-FFF2-40B4-BE49-F238E27FC236}">
                <a16:creationId xmlns:a16="http://schemas.microsoft.com/office/drawing/2014/main" id="{AD65CA03-E083-4F90-289A-0671A177CFE3}"/>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8F7537F2-1DE0-7436-1595-311A55C28CDC}"/>
              </a:ext>
            </a:extLst>
          </p:cNvPr>
          <p:cNvPicPr>
            <a:picLocks noChangeAspect="1"/>
          </p:cNvPicPr>
          <p:nvPr/>
        </p:nvPicPr>
        <p:blipFill>
          <a:blip r:embed="rId3"/>
          <a:stretch>
            <a:fillRect/>
          </a:stretch>
        </p:blipFill>
        <p:spPr>
          <a:xfrm>
            <a:off x="1713483" y="1407406"/>
            <a:ext cx="8765034" cy="3189533"/>
          </a:xfrm>
          <a:prstGeom prst="rect">
            <a:avLst/>
          </a:prstGeom>
        </p:spPr>
      </p:pic>
    </p:spTree>
    <p:extLst>
      <p:ext uri="{BB962C8B-B14F-4D97-AF65-F5344CB8AC3E}">
        <p14:creationId xmlns:p14="http://schemas.microsoft.com/office/powerpoint/2010/main" val="22287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78416-1FFA-EE37-1847-CC0CDB12189B}"/>
              </a:ext>
            </a:extLst>
          </p:cNvPr>
          <p:cNvSpPr>
            <a:spLocks noGrp="1"/>
          </p:cNvSpPr>
          <p:nvPr>
            <p:ph type="title"/>
          </p:nvPr>
        </p:nvSpPr>
        <p:spPr>
          <a:xfrm>
            <a:off x="1020092" y="-157953"/>
            <a:ext cx="10454983" cy="1478570"/>
          </a:xfrm>
        </p:spPr>
        <p:txBody>
          <a:bodyPr>
            <a:normAutofit/>
          </a:bodyPr>
          <a:lstStyle/>
          <a:p>
            <a:r>
              <a:rPr lang="es-EC" sz="2800" b="1" dirty="0">
                <a:solidFill>
                  <a:schemeClr val="bg1"/>
                </a:solidFill>
                <a:effectLst/>
                <a:latin typeface="Calibri" panose="020F0502020204030204" pitchFamily="34" charset="0"/>
                <a:ea typeface="Calibri" panose="020F0502020204030204" pitchFamily="34" charset="0"/>
              </a:rPr>
              <a:t>Crear las tablas del sistema de usuarios para utilizar el panel de  administración</a:t>
            </a:r>
            <a:endParaRPr lang="es-EC" sz="2800" dirty="0">
              <a:solidFill>
                <a:schemeClr val="bg1"/>
              </a:solidFill>
            </a:endParaRPr>
          </a:p>
        </p:txBody>
      </p:sp>
      <p:pic>
        <p:nvPicPr>
          <p:cNvPr id="4" name="Imagen 3">
            <a:extLst>
              <a:ext uri="{FF2B5EF4-FFF2-40B4-BE49-F238E27FC236}">
                <a16:creationId xmlns:a16="http://schemas.microsoft.com/office/drawing/2014/main" id="{58B6DF53-9D8A-8857-E172-457F838C23DF}"/>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3" name="Imagen 2">
            <a:extLst>
              <a:ext uri="{FF2B5EF4-FFF2-40B4-BE49-F238E27FC236}">
                <a16:creationId xmlns:a16="http://schemas.microsoft.com/office/drawing/2014/main" id="{AD0575EF-D4BA-5CD9-9994-6ED5A1CEEDEE}"/>
              </a:ext>
            </a:extLst>
          </p:cNvPr>
          <p:cNvPicPr>
            <a:picLocks noChangeAspect="1"/>
          </p:cNvPicPr>
          <p:nvPr/>
        </p:nvPicPr>
        <p:blipFill>
          <a:blip r:embed="rId3"/>
          <a:stretch>
            <a:fillRect/>
          </a:stretch>
        </p:blipFill>
        <p:spPr>
          <a:xfrm>
            <a:off x="2125013" y="1320617"/>
            <a:ext cx="7362423" cy="4139348"/>
          </a:xfrm>
          <a:prstGeom prst="rect">
            <a:avLst/>
          </a:prstGeom>
        </p:spPr>
      </p:pic>
    </p:spTree>
    <p:extLst>
      <p:ext uri="{BB962C8B-B14F-4D97-AF65-F5344CB8AC3E}">
        <p14:creationId xmlns:p14="http://schemas.microsoft.com/office/powerpoint/2010/main" val="93151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B6CE4-2B13-4715-B5B2-615A55922CA1}"/>
              </a:ext>
            </a:extLst>
          </p:cNvPr>
          <p:cNvSpPr>
            <a:spLocks noGrp="1"/>
          </p:cNvSpPr>
          <p:nvPr>
            <p:ph type="title"/>
          </p:nvPr>
        </p:nvSpPr>
        <p:spPr>
          <a:xfrm>
            <a:off x="1115655" y="-149180"/>
            <a:ext cx="2665927" cy="746975"/>
          </a:xfrm>
        </p:spPr>
        <p:txBody>
          <a:bodyPr rtlCol="0">
            <a:normAutofit/>
          </a:bodyPr>
          <a:lstStyle/>
          <a:p>
            <a:pPr rtl="0"/>
            <a:r>
              <a:rPr lang="es-ES" sz="1600" dirty="0">
                <a:latin typeface="Rockwell" panose="02060603020205020403" pitchFamily="18" charset="0"/>
              </a:rPr>
              <a:t>INDICE</a:t>
            </a:r>
          </a:p>
        </p:txBody>
      </p:sp>
      <p:sp>
        <p:nvSpPr>
          <p:cNvPr id="5" name="Marcador de contenido 4">
            <a:extLst>
              <a:ext uri="{FF2B5EF4-FFF2-40B4-BE49-F238E27FC236}">
                <a16:creationId xmlns:a16="http://schemas.microsoft.com/office/drawing/2014/main" id="{720A5C29-8C0E-36A1-B7C5-4102E1683A6E}"/>
              </a:ext>
            </a:extLst>
          </p:cNvPr>
          <p:cNvSpPr>
            <a:spLocks noGrp="1"/>
          </p:cNvSpPr>
          <p:nvPr>
            <p:ph idx="1"/>
          </p:nvPr>
        </p:nvSpPr>
        <p:spPr>
          <a:xfrm>
            <a:off x="24683" y="437882"/>
            <a:ext cx="11822806" cy="6168980"/>
          </a:xfrm>
        </p:spPr>
        <p:txBody>
          <a:bodyPr>
            <a:normAutofit fontScale="70000" lnSpcReduction="20000"/>
          </a:bodyPr>
          <a:lstStyle/>
          <a:p>
            <a:pPr marL="692150"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¿Qué es Django?                                                                                                                                                   </a:t>
            </a:r>
            <a:r>
              <a:rPr lang="es-EC" sz="1900" b="1" dirty="0">
                <a:solidFill>
                  <a:schemeClr val="bg1"/>
                </a:solidFill>
                <a:latin typeface="Calibri" panose="020F0502020204030204" pitchFamily="34" charset="0"/>
                <a:ea typeface="Calibri" panose="020F0502020204030204" pitchFamily="34" charset="0"/>
              </a:rPr>
              <a:t> 3</a:t>
            </a:r>
            <a:r>
              <a:rPr lang="es-EC" sz="1900" b="1" dirty="0">
                <a:solidFill>
                  <a:schemeClr val="bg1"/>
                </a:solidFill>
                <a:effectLst/>
                <a:latin typeface="Calibri" panose="020F0502020204030204" pitchFamily="34" charset="0"/>
                <a:ea typeface="Calibri" panose="020F0502020204030204" pitchFamily="34" charset="0"/>
              </a:rPr>
              <a:t>                                                                                                                                                                                                     </a:t>
            </a:r>
            <a:endParaRPr lang="es-EC" sz="1900" b="1" dirty="0">
              <a:solidFill>
                <a:schemeClr val="bg1"/>
              </a:solidFill>
              <a:effectLst/>
              <a:latin typeface="Arial" panose="020B0604020202020204" pitchFamily="34" charset="0"/>
              <a:ea typeface="Arial" panose="020B0604020202020204" pitchFamily="34" charset="0"/>
            </a:endParaRPr>
          </a:p>
          <a:p>
            <a:pPr marL="687705"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 ¿Qué es la máquina virtual en Django                                                                                                              4</a:t>
            </a:r>
            <a:endParaRPr lang="es-EC" sz="1900" b="1" dirty="0">
              <a:solidFill>
                <a:schemeClr val="bg1"/>
              </a:solidFill>
              <a:effectLst/>
              <a:latin typeface="Arial" panose="020B0604020202020204" pitchFamily="34" charset="0"/>
              <a:ea typeface="Arial" panose="020B0604020202020204" pitchFamily="34" charset="0"/>
            </a:endParaRPr>
          </a:p>
          <a:p>
            <a:pPr marL="686435"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 ¿Qué es MVT en Django. ?                                                                                                                                  5</a:t>
            </a:r>
            <a:endParaRPr lang="es-EC" sz="1900" b="1" dirty="0">
              <a:solidFill>
                <a:schemeClr val="bg1"/>
              </a:solidFill>
              <a:effectLst/>
              <a:latin typeface="Arial" panose="020B0604020202020204" pitchFamily="34" charset="0"/>
              <a:ea typeface="Arial" panose="020B0604020202020204" pitchFamily="34" charset="0"/>
            </a:endParaRPr>
          </a:p>
          <a:p>
            <a:pPr marL="681990"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 Crear un proyecto con la máquina virtual.                                                                                                      6</a:t>
            </a:r>
            <a:endParaRPr lang="es-EC" sz="1900" b="1" dirty="0">
              <a:solidFill>
                <a:schemeClr val="bg1"/>
              </a:solidFill>
              <a:effectLst/>
              <a:latin typeface="Arial" panose="020B0604020202020204" pitchFamily="34" charset="0"/>
              <a:ea typeface="Arial" panose="020B0604020202020204" pitchFamily="34" charset="0"/>
            </a:endParaRPr>
          </a:p>
          <a:p>
            <a:pPr marL="686435"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 Descargar los instaladores de Django al proyecto                                                                                          7 </a:t>
            </a:r>
            <a:endParaRPr lang="es-EC" sz="1900" b="1" dirty="0">
              <a:solidFill>
                <a:schemeClr val="bg1"/>
              </a:solidFill>
              <a:effectLst/>
              <a:latin typeface="Arial" panose="020B0604020202020204" pitchFamily="34" charset="0"/>
              <a:ea typeface="Arial" panose="020B0604020202020204" pitchFamily="34" charset="0"/>
            </a:endParaRPr>
          </a:p>
          <a:p>
            <a:pPr marL="686435"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Crear un proyecto para programar en Django                                                                                                  8 </a:t>
            </a:r>
            <a:endParaRPr lang="es-EC" sz="1900" b="1" dirty="0">
              <a:solidFill>
                <a:schemeClr val="bg1"/>
              </a:solidFill>
              <a:effectLst/>
              <a:latin typeface="Arial" panose="020B0604020202020204" pitchFamily="34" charset="0"/>
              <a:ea typeface="Arial" panose="020B0604020202020204" pitchFamily="34" charset="0"/>
            </a:endParaRPr>
          </a:p>
          <a:p>
            <a:pPr marL="685800"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Ejecutar el proyecto y el mensaje de felicitaciones.                                                                                        9</a:t>
            </a:r>
            <a:endParaRPr lang="es-EC" sz="1900" b="1" dirty="0">
              <a:solidFill>
                <a:schemeClr val="bg1"/>
              </a:solidFill>
              <a:effectLst/>
              <a:latin typeface="Arial" panose="020B0604020202020204" pitchFamily="34" charset="0"/>
              <a:ea typeface="Arial" panose="020B0604020202020204" pitchFamily="34" charset="0"/>
            </a:endParaRPr>
          </a:p>
          <a:p>
            <a:pPr marL="684530"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Crear una Apps </a:t>
            </a:r>
            <a:r>
              <a:rPr lang="es-EC" sz="1900" b="1" dirty="0" err="1">
                <a:solidFill>
                  <a:schemeClr val="bg1"/>
                </a:solidFill>
                <a:effectLst/>
                <a:latin typeface="Calibri" panose="020F0502020204030204" pitchFamily="34" charset="0"/>
                <a:ea typeface="Calibri" panose="020F0502020204030204" pitchFamily="34" charset="0"/>
              </a:rPr>
              <a:t>core</a:t>
            </a:r>
            <a:r>
              <a:rPr lang="es-EC" sz="1900" b="1" dirty="0">
                <a:solidFill>
                  <a:schemeClr val="bg1"/>
                </a:solidFill>
                <a:effectLst/>
                <a:latin typeface="Calibri" panose="020F0502020204030204" pitchFamily="34" charset="0"/>
                <a:ea typeface="Calibri" panose="020F0502020204030204" pitchFamily="34" charset="0"/>
              </a:rPr>
              <a:t>.                                                                                                                                             10</a:t>
            </a:r>
            <a:endParaRPr lang="es-EC" sz="1900" b="1" dirty="0">
              <a:solidFill>
                <a:schemeClr val="bg1"/>
              </a:solidFill>
              <a:effectLst/>
              <a:latin typeface="Arial" panose="020B0604020202020204" pitchFamily="34" charset="0"/>
              <a:ea typeface="Arial" panose="020B0604020202020204" pitchFamily="34" charset="0"/>
            </a:endParaRPr>
          </a:p>
          <a:p>
            <a:pPr marL="684530" algn="just">
              <a:lnSpc>
                <a:spcPct val="115000"/>
              </a:lnSpc>
              <a:spcBef>
                <a:spcPts val="320"/>
              </a:spcBef>
              <a:spcAft>
                <a:spcPts val="0"/>
              </a:spcAft>
            </a:pPr>
            <a:r>
              <a:rPr lang="es-EC" sz="1900" b="1" dirty="0">
                <a:solidFill>
                  <a:schemeClr val="bg1"/>
                </a:solidFill>
                <a:effectLst/>
                <a:latin typeface="Calibri" panose="020F0502020204030204" pitchFamily="34" charset="0"/>
                <a:ea typeface="Calibri" panose="020F0502020204030204" pitchFamily="34" charset="0"/>
              </a:rPr>
              <a:t>¿Qué es la Carpeta </a:t>
            </a:r>
            <a:r>
              <a:rPr lang="es-EC" sz="1900" b="1" dirty="0" err="1">
                <a:solidFill>
                  <a:schemeClr val="bg1"/>
                </a:solidFill>
                <a:effectLst/>
                <a:latin typeface="Calibri" panose="020F0502020204030204" pitchFamily="34" charset="0"/>
                <a:ea typeface="Calibri" panose="020F0502020204030204" pitchFamily="34" charset="0"/>
              </a:rPr>
              <a:t>Templates</a:t>
            </a:r>
            <a:r>
              <a:rPr lang="es-EC" sz="1900" b="1" dirty="0">
                <a:solidFill>
                  <a:schemeClr val="bg1"/>
                </a:solidFill>
                <a:effectLst/>
                <a:latin typeface="Calibri" panose="020F0502020204030204" pitchFamily="34" charset="0"/>
                <a:ea typeface="Calibri" panose="020F0502020204030204" pitchFamily="34" charset="0"/>
              </a:rPr>
              <a:t>?                                                                                                                            11</a:t>
            </a:r>
            <a:endParaRPr lang="es-EC" sz="1900" b="1" dirty="0">
              <a:solidFill>
                <a:schemeClr val="bg1"/>
              </a:solidFill>
              <a:effectLst/>
              <a:latin typeface="Arial" panose="020B0604020202020204" pitchFamily="34" charset="0"/>
              <a:ea typeface="Arial" panose="020B0604020202020204" pitchFamily="34" charset="0"/>
            </a:endParaRPr>
          </a:p>
          <a:p>
            <a:pPr marL="692150" algn="just">
              <a:lnSpc>
                <a:spcPct val="115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¿Qué es la Carpeta </a:t>
            </a:r>
            <a:r>
              <a:rPr lang="es-EC" sz="1900" b="1" dirty="0" err="1">
                <a:solidFill>
                  <a:schemeClr val="bg1"/>
                </a:solidFill>
                <a:effectLst/>
                <a:latin typeface="Calibri" panose="020F0502020204030204" pitchFamily="34" charset="0"/>
                <a:ea typeface="Calibri" panose="020F0502020204030204" pitchFamily="34" charset="0"/>
              </a:rPr>
              <a:t>stactic</a:t>
            </a:r>
            <a:r>
              <a:rPr lang="es-EC" sz="1900" b="1" dirty="0">
                <a:solidFill>
                  <a:schemeClr val="bg1"/>
                </a:solidFill>
                <a:effectLst/>
                <a:latin typeface="Calibri" panose="020F0502020204030204" pitchFamily="34" charset="0"/>
                <a:ea typeface="Calibri" panose="020F0502020204030204" pitchFamily="34" charset="0"/>
              </a:rPr>
              <a:t>?                                                                                                                                  12</a:t>
            </a:r>
            <a:endParaRPr lang="es-EC" sz="1900" b="1" dirty="0">
              <a:solidFill>
                <a:schemeClr val="bg1"/>
              </a:solidFill>
              <a:effectLst/>
              <a:latin typeface="Arial" panose="020B0604020202020204" pitchFamily="34" charset="0"/>
              <a:ea typeface="Arial" panose="020B0604020202020204" pitchFamily="34" charset="0"/>
            </a:endParaRPr>
          </a:p>
          <a:p>
            <a:pPr marL="692150" algn="just">
              <a:lnSpc>
                <a:spcPct val="115000"/>
              </a:lnSpc>
            </a:pPr>
            <a:r>
              <a:rPr lang="es-EC" sz="1900" b="1" dirty="0">
                <a:solidFill>
                  <a:schemeClr val="bg1"/>
                </a:solidFill>
                <a:effectLst/>
                <a:latin typeface="Calibri" panose="020F0502020204030204" pitchFamily="34" charset="0"/>
                <a:ea typeface="Calibri" panose="020F0502020204030204" pitchFamily="34" charset="0"/>
              </a:rPr>
              <a:t>Crear un archivo base </a:t>
            </a:r>
            <a:r>
              <a:rPr lang="es-EC" sz="1900" b="1" dirty="0" err="1">
                <a:solidFill>
                  <a:schemeClr val="bg1"/>
                </a:solidFill>
                <a:effectLst/>
                <a:latin typeface="Calibri" panose="020F0502020204030204" pitchFamily="34" charset="0"/>
                <a:ea typeface="Calibri" panose="020F0502020204030204" pitchFamily="34" charset="0"/>
              </a:rPr>
              <a:t>html</a:t>
            </a:r>
            <a:r>
              <a:rPr lang="es-EC" sz="1900" b="1" dirty="0">
                <a:solidFill>
                  <a:schemeClr val="bg1"/>
                </a:solidFill>
                <a:effectLst/>
                <a:latin typeface="Calibri" panose="020F0502020204030204" pitchFamily="34" charset="0"/>
                <a:ea typeface="Calibri" panose="020F0502020204030204" pitchFamily="34" charset="0"/>
              </a:rPr>
              <a:t> en la APPS </a:t>
            </a:r>
            <a:r>
              <a:rPr lang="es-EC" sz="1900" b="1" dirty="0" err="1">
                <a:solidFill>
                  <a:schemeClr val="bg1"/>
                </a:solidFill>
                <a:effectLst/>
                <a:latin typeface="Calibri" panose="020F0502020204030204" pitchFamily="34" charset="0"/>
                <a:ea typeface="Calibri" panose="020F0502020204030204" pitchFamily="34" charset="0"/>
              </a:rPr>
              <a:t>core</a:t>
            </a:r>
            <a:r>
              <a:rPr lang="es-EC" sz="1900" b="1" dirty="0">
                <a:solidFill>
                  <a:schemeClr val="bg1"/>
                </a:solidFill>
                <a:effectLst/>
                <a:latin typeface="Calibri" panose="020F0502020204030204" pitchFamily="34" charset="0"/>
                <a:ea typeface="Calibri" panose="020F0502020204030204" pitchFamily="34" charset="0"/>
              </a:rPr>
              <a:t>                                                                                                      13</a:t>
            </a:r>
            <a:endParaRPr lang="es-EC" sz="1900" b="1" dirty="0">
              <a:solidFill>
                <a:schemeClr val="bg1"/>
              </a:solidFill>
              <a:effectLst/>
              <a:latin typeface="Arial" panose="020B0604020202020204" pitchFamily="34" charset="0"/>
              <a:ea typeface="Arial" panose="020B0604020202020204" pitchFamily="34" charset="0"/>
            </a:endParaRPr>
          </a:p>
          <a:p>
            <a:pPr marL="692150" algn="just">
              <a:lnSpc>
                <a:spcPct val="117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Como se llaman a los CSS desde el archivo base </a:t>
            </a:r>
            <a:r>
              <a:rPr lang="es-EC" sz="1900" b="1" dirty="0" err="1">
                <a:solidFill>
                  <a:schemeClr val="bg1"/>
                </a:solidFill>
                <a:effectLst/>
                <a:latin typeface="Calibri" panose="020F0502020204030204" pitchFamily="34" charset="0"/>
                <a:ea typeface="Calibri" panose="020F0502020204030204" pitchFamily="34" charset="0"/>
              </a:rPr>
              <a:t>html</a:t>
            </a:r>
            <a:r>
              <a:rPr lang="es-EC" sz="1900" b="1" dirty="0">
                <a:solidFill>
                  <a:schemeClr val="bg1"/>
                </a:solidFill>
                <a:effectLst/>
                <a:latin typeface="Calibri" panose="020F0502020204030204" pitchFamily="34" charset="0"/>
                <a:ea typeface="Calibri" panose="020F0502020204030204" pitchFamily="34" charset="0"/>
              </a:rPr>
              <a:t>.                                                                                   14</a:t>
            </a:r>
          </a:p>
          <a:p>
            <a:pPr marL="692150" algn="just">
              <a:lnSpc>
                <a:spcPct val="117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Como consume un archivo hijo </a:t>
            </a:r>
            <a:r>
              <a:rPr lang="es-EC" sz="1900" b="1" dirty="0" err="1">
                <a:solidFill>
                  <a:schemeClr val="bg1"/>
                </a:solidFill>
                <a:effectLst/>
                <a:latin typeface="Calibri" panose="020F0502020204030204" pitchFamily="34" charset="0"/>
                <a:ea typeface="Calibri" panose="020F0502020204030204" pitchFamily="34" charset="0"/>
              </a:rPr>
              <a:t>html</a:t>
            </a:r>
            <a:r>
              <a:rPr lang="es-EC" sz="1900" b="1" dirty="0">
                <a:solidFill>
                  <a:schemeClr val="bg1"/>
                </a:solidFill>
                <a:effectLst/>
                <a:latin typeface="Calibri" panose="020F0502020204030204" pitchFamily="34" charset="0"/>
                <a:ea typeface="Calibri" panose="020F0502020204030204" pitchFamily="34" charset="0"/>
              </a:rPr>
              <a:t> al utilizar la herencia del  archivo base </a:t>
            </a:r>
            <a:r>
              <a:rPr lang="es-EC" sz="1900" b="1" dirty="0" err="1">
                <a:solidFill>
                  <a:schemeClr val="bg1"/>
                </a:solidFill>
                <a:effectLst/>
                <a:latin typeface="Calibri" panose="020F0502020204030204" pitchFamily="34" charset="0"/>
                <a:ea typeface="Calibri" panose="020F0502020204030204" pitchFamily="34" charset="0"/>
              </a:rPr>
              <a:t>html</a:t>
            </a:r>
            <a:r>
              <a:rPr lang="es-EC" sz="1900" b="1" dirty="0">
                <a:solidFill>
                  <a:schemeClr val="bg1"/>
                </a:solidFill>
                <a:effectLst/>
                <a:latin typeface="Calibri" panose="020F0502020204030204" pitchFamily="34" charset="0"/>
                <a:ea typeface="Calibri" panose="020F0502020204030204" pitchFamily="34" charset="0"/>
              </a:rPr>
              <a:t>.                                  15</a:t>
            </a:r>
            <a:endParaRPr lang="es-EC" sz="1900" b="1" dirty="0">
              <a:solidFill>
                <a:schemeClr val="bg1"/>
              </a:solidFill>
              <a:effectLst/>
              <a:latin typeface="Arial" panose="020B0604020202020204" pitchFamily="34" charset="0"/>
              <a:ea typeface="Arial" panose="020B0604020202020204" pitchFamily="34" charset="0"/>
            </a:endParaRPr>
          </a:p>
          <a:p>
            <a:pPr marL="692150" algn="just">
              <a:lnSpc>
                <a:spcPct val="115000"/>
              </a:lnSpc>
              <a:spcBef>
                <a:spcPts val="85"/>
              </a:spcBef>
              <a:spcAft>
                <a:spcPts val="0"/>
              </a:spcAft>
            </a:pPr>
            <a:r>
              <a:rPr lang="es-EC" sz="1900" b="1" dirty="0">
                <a:solidFill>
                  <a:schemeClr val="bg1"/>
                </a:solidFill>
                <a:effectLst/>
                <a:latin typeface="Calibri" panose="020F0502020204030204" pitchFamily="34" charset="0"/>
                <a:ea typeface="Calibri" panose="020F0502020204030204" pitchFamily="34" charset="0"/>
              </a:rPr>
              <a:t>Crear un </a:t>
            </a:r>
            <a:r>
              <a:rPr lang="es-EC" sz="1900" b="1" dirty="0" err="1">
                <a:solidFill>
                  <a:schemeClr val="bg1"/>
                </a:solidFill>
                <a:effectLst/>
                <a:latin typeface="Calibri" panose="020F0502020204030204" pitchFamily="34" charset="0"/>
                <a:ea typeface="Calibri" panose="020F0502020204030204" pitchFamily="34" charset="0"/>
              </a:rPr>
              <a:t>view</a:t>
            </a:r>
            <a:r>
              <a:rPr lang="es-EC" sz="1900" b="1" dirty="0">
                <a:solidFill>
                  <a:schemeClr val="bg1"/>
                </a:solidFill>
                <a:effectLst/>
                <a:latin typeface="Calibri" panose="020F0502020204030204" pitchFamily="34" charset="0"/>
                <a:ea typeface="Calibri" panose="020F0502020204030204" pitchFamily="34" charset="0"/>
              </a:rPr>
              <a:t> que llame al </a:t>
            </a:r>
            <a:r>
              <a:rPr lang="es-EC" sz="1900" b="1" dirty="0" err="1">
                <a:solidFill>
                  <a:schemeClr val="bg1"/>
                </a:solidFill>
                <a:effectLst/>
                <a:latin typeface="Calibri" panose="020F0502020204030204" pitchFamily="34" charset="0"/>
                <a:ea typeface="Calibri" panose="020F0502020204030204" pitchFamily="34" charset="0"/>
              </a:rPr>
              <a:t>html</a:t>
            </a:r>
            <a:r>
              <a:rPr lang="es-EC" sz="1900" b="1" dirty="0">
                <a:solidFill>
                  <a:schemeClr val="bg1"/>
                </a:solidFill>
                <a:effectLst/>
                <a:latin typeface="Calibri" panose="020F0502020204030204" pitchFamily="34" charset="0"/>
                <a:ea typeface="Calibri" panose="020F0502020204030204" pitchFamily="34" charset="0"/>
              </a:rPr>
              <a:t> hijo                                                                                                                  16</a:t>
            </a:r>
            <a:endParaRPr lang="es-EC" sz="1900" b="1" dirty="0">
              <a:solidFill>
                <a:schemeClr val="bg1"/>
              </a:solidFill>
              <a:effectLst/>
              <a:latin typeface="Arial" panose="020B0604020202020204" pitchFamily="34" charset="0"/>
              <a:ea typeface="Arial" panose="020B0604020202020204" pitchFamily="34" charset="0"/>
            </a:endParaRPr>
          </a:p>
          <a:p>
            <a:pPr marL="692150" algn="just">
              <a:lnSpc>
                <a:spcPct val="115000"/>
              </a:lnSpc>
              <a:spcBef>
                <a:spcPts val="320"/>
              </a:spcBef>
              <a:spcAft>
                <a:spcPts val="0"/>
              </a:spcAft>
            </a:pPr>
            <a:r>
              <a:rPr lang="es-EC" sz="1900" b="1" dirty="0">
                <a:solidFill>
                  <a:schemeClr val="bg1"/>
                </a:solidFill>
                <a:effectLst/>
                <a:latin typeface="Calibri" panose="020F0502020204030204" pitchFamily="34" charset="0"/>
                <a:ea typeface="Calibri" panose="020F0502020204030204" pitchFamily="34" charset="0"/>
              </a:rPr>
              <a:t>Crear la </a:t>
            </a:r>
            <a:r>
              <a:rPr lang="es-EC" sz="1900" b="1" dirty="0" err="1">
                <a:solidFill>
                  <a:schemeClr val="bg1"/>
                </a:solidFill>
                <a:effectLst/>
                <a:latin typeface="Calibri" panose="020F0502020204030204" pitchFamily="34" charset="0"/>
                <a:ea typeface="Calibri" panose="020F0502020204030204" pitchFamily="34" charset="0"/>
              </a:rPr>
              <a:t>urls</a:t>
            </a:r>
            <a:r>
              <a:rPr lang="es-EC" sz="1900" b="1" dirty="0">
                <a:solidFill>
                  <a:schemeClr val="bg1"/>
                </a:solidFill>
                <a:effectLst/>
                <a:latin typeface="Calibri" panose="020F0502020204030204" pitchFamily="34" charset="0"/>
                <a:ea typeface="Calibri" panose="020F0502020204030204" pitchFamily="34" charset="0"/>
              </a:rPr>
              <a:t> que llame al </a:t>
            </a:r>
            <a:r>
              <a:rPr lang="es-EC" sz="1900" b="1" dirty="0" err="1">
                <a:solidFill>
                  <a:schemeClr val="bg1"/>
                </a:solidFill>
                <a:effectLst/>
                <a:latin typeface="Calibri" panose="020F0502020204030204" pitchFamily="34" charset="0"/>
                <a:ea typeface="Calibri" panose="020F0502020204030204" pitchFamily="34" charset="0"/>
              </a:rPr>
              <a:t>views</a:t>
            </a:r>
            <a:r>
              <a:rPr lang="es-EC" sz="1900" b="1" dirty="0">
                <a:solidFill>
                  <a:schemeClr val="bg1"/>
                </a:solidFill>
                <a:effectLst/>
                <a:latin typeface="Calibri" panose="020F0502020204030204" pitchFamily="34" charset="0"/>
                <a:ea typeface="Calibri" panose="020F0502020204030204" pitchFamily="34" charset="0"/>
              </a:rPr>
              <a:t>.                                                                                                                          17</a:t>
            </a:r>
            <a:endParaRPr lang="es-EC" sz="1900" b="1" dirty="0">
              <a:solidFill>
                <a:schemeClr val="bg1"/>
              </a:solidFill>
              <a:effectLst/>
              <a:latin typeface="Arial" panose="020B0604020202020204" pitchFamily="34" charset="0"/>
              <a:ea typeface="Arial" panose="020B0604020202020204" pitchFamily="34" charset="0"/>
            </a:endParaRPr>
          </a:p>
          <a:p>
            <a:pPr marL="692150" marR="635" algn="just">
              <a:lnSpc>
                <a:spcPct val="117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Integrar la aplicación APPS </a:t>
            </a:r>
            <a:r>
              <a:rPr lang="es-EC" sz="1900" b="1" dirty="0" err="1">
                <a:solidFill>
                  <a:schemeClr val="bg1"/>
                </a:solidFill>
                <a:effectLst/>
                <a:latin typeface="Calibri" panose="020F0502020204030204" pitchFamily="34" charset="0"/>
                <a:ea typeface="Calibri" panose="020F0502020204030204" pitchFamily="34" charset="0"/>
              </a:rPr>
              <a:t>core</a:t>
            </a:r>
            <a:r>
              <a:rPr lang="es-EC" sz="1900" b="1" dirty="0">
                <a:solidFill>
                  <a:schemeClr val="bg1"/>
                </a:solidFill>
                <a:effectLst/>
                <a:latin typeface="Calibri" panose="020F0502020204030204" pitchFamily="34" charset="0"/>
                <a:ea typeface="Calibri" panose="020F0502020204030204" pitchFamily="34" charset="0"/>
              </a:rPr>
              <a:t> al proyecto principal                                                                                    18</a:t>
            </a:r>
          </a:p>
          <a:p>
            <a:pPr marL="692150" marR="635" algn="just">
              <a:lnSpc>
                <a:spcPct val="117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Crear las tablas del sistema de usuarios para utilizar el panel de  administración.                                  </a:t>
            </a:r>
            <a:r>
              <a:rPr lang="es-EC" sz="1900" b="1" dirty="0">
                <a:solidFill>
                  <a:schemeClr val="bg1"/>
                </a:solidFill>
                <a:latin typeface="Calibri" panose="020F0502020204030204" pitchFamily="34" charset="0"/>
                <a:ea typeface="Calibri" panose="020F0502020204030204" pitchFamily="34" charset="0"/>
              </a:rPr>
              <a:t> 19</a:t>
            </a:r>
            <a:endParaRPr lang="es-EC" sz="1900" b="1" dirty="0">
              <a:solidFill>
                <a:schemeClr val="bg1"/>
              </a:solidFill>
              <a:effectLst/>
              <a:latin typeface="Arial" panose="020B0604020202020204" pitchFamily="34" charset="0"/>
              <a:ea typeface="Arial" panose="020B0604020202020204" pitchFamily="34" charset="0"/>
            </a:endParaRPr>
          </a:p>
          <a:p>
            <a:pPr marL="692150" marR="228600" algn="just">
              <a:lnSpc>
                <a:spcPct val="117000"/>
              </a:lnSpc>
              <a:spcBef>
                <a:spcPts val="90"/>
              </a:spcBef>
              <a:spcAft>
                <a:spcPts val="0"/>
              </a:spcAft>
            </a:pPr>
            <a:r>
              <a:rPr lang="es-EC" sz="1900" b="1" dirty="0">
                <a:solidFill>
                  <a:schemeClr val="bg1"/>
                </a:solidFill>
                <a:effectLst/>
                <a:latin typeface="Calibri" panose="020F0502020204030204" pitchFamily="34" charset="0"/>
                <a:ea typeface="Calibri" panose="020F0502020204030204" pitchFamily="34" charset="0"/>
              </a:rPr>
              <a:t>Crear un usuario para poder ingresar al Panel de Administración                                                                20</a:t>
            </a:r>
          </a:p>
          <a:p>
            <a:pPr marL="463550" marR="228600" indent="0" algn="just">
              <a:lnSpc>
                <a:spcPct val="117000"/>
              </a:lnSpc>
              <a:spcBef>
                <a:spcPts val="90"/>
              </a:spcBef>
              <a:spcAft>
                <a:spcPts val="0"/>
              </a:spcAft>
              <a:buNone/>
            </a:pPr>
            <a:r>
              <a:rPr lang="es-EC" sz="1900" b="1" dirty="0">
                <a:solidFill>
                  <a:schemeClr val="bg1"/>
                </a:solidFill>
                <a:latin typeface="Calibri" panose="020F0502020204030204" pitchFamily="34" charset="0"/>
                <a:ea typeface="Calibri" panose="020F0502020204030204" pitchFamily="34" charset="0"/>
              </a:rPr>
              <a:t>      </a:t>
            </a:r>
            <a:r>
              <a:rPr lang="es-EC" sz="1900" b="1" dirty="0">
                <a:solidFill>
                  <a:schemeClr val="bg1"/>
                </a:solidFill>
                <a:effectLst/>
                <a:latin typeface="Calibri" panose="020F0502020204030204" pitchFamily="34" charset="0"/>
                <a:ea typeface="Calibri" panose="020F0502020204030204" pitchFamily="34" charset="0"/>
              </a:rPr>
              <a:t>Que es un modelo en Django                                                                                                                               21</a:t>
            </a:r>
            <a:endParaRPr lang="es-EC" sz="1900" b="1" dirty="0">
              <a:solidFill>
                <a:schemeClr val="bg1"/>
              </a:solidFill>
              <a:effectLst/>
              <a:latin typeface="Arial" panose="020B0604020202020204" pitchFamily="34" charset="0"/>
              <a:ea typeface="Arial" panose="020B0604020202020204" pitchFamily="34" charset="0"/>
            </a:endParaRPr>
          </a:p>
          <a:p>
            <a:pPr marL="687705" algn="just">
              <a:lnSpc>
                <a:spcPct val="115000"/>
              </a:lnSpc>
              <a:spcBef>
                <a:spcPts val="85"/>
              </a:spcBef>
              <a:spcAft>
                <a:spcPts val="0"/>
              </a:spcAft>
            </a:pPr>
            <a:r>
              <a:rPr lang="es-EC" sz="1900" b="1" dirty="0">
                <a:solidFill>
                  <a:schemeClr val="bg1"/>
                </a:solidFill>
                <a:effectLst/>
                <a:latin typeface="Calibri" panose="020F0502020204030204" pitchFamily="34" charset="0"/>
                <a:ea typeface="Calibri" panose="020F0502020204030204" pitchFamily="34" charset="0"/>
              </a:rPr>
              <a:t>Crear un modelo en Django.                                                                                                                                 22</a:t>
            </a:r>
            <a:endParaRPr lang="es-EC" sz="1900" b="1" dirty="0">
              <a:solidFill>
                <a:schemeClr val="bg1"/>
              </a:solidFill>
              <a:effectLst/>
              <a:latin typeface="Arial" panose="020B0604020202020204" pitchFamily="34" charset="0"/>
              <a:ea typeface="Arial" panose="020B0604020202020204" pitchFamily="34" charset="0"/>
            </a:endParaRPr>
          </a:p>
          <a:p>
            <a:pPr marL="459105" marR="779145" indent="0" algn="just">
              <a:lnSpc>
                <a:spcPct val="117000"/>
              </a:lnSpc>
              <a:spcBef>
                <a:spcPts val="310"/>
              </a:spcBef>
              <a:spcAft>
                <a:spcPts val="0"/>
              </a:spcAft>
              <a:buNone/>
            </a:pPr>
            <a:r>
              <a:rPr lang="es-EC" sz="1900" b="1" dirty="0">
                <a:solidFill>
                  <a:schemeClr val="bg1"/>
                </a:solidFill>
                <a:latin typeface="Calibri" panose="020F0502020204030204" pitchFamily="34" charset="0"/>
                <a:ea typeface="Calibri" panose="020F0502020204030204" pitchFamily="34" charset="0"/>
              </a:rPr>
              <a:t>      </a:t>
            </a:r>
            <a:r>
              <a:rPr lang="es-EC" sz="1900" b="1" dirty="0">
                <a:solidFill>
                  <a:schemeClr val="bg1"/>
                </a:solidFill>
                <a:effectLst/>
                <a:latin typeface="Calibri" panose="020F0502020204030204" pitchFamily="34" charset="0"/>
                <a:ea typeface="Calibri" panose="020F0502020204030204" pitchFamily="34" charset="0"/>
              </a:rPr>
              <a:t>Migrar el Modelo a la base del Panel de Administración.                                                                               23</a:t>
            </a:r>
          </a:p>
          <a:p>
            <a:pPr marL="687705" marR="779145" algn="just">
              <a:lnSpc>
                <a:spcPct val="117000"/>
              </a:lnSpc>
              <a:spcBef>
                <a:spcPts val="310"/>
              </a:spcBef>
              <a:spcAft>
                <a:spcPts val="0"/>
              </a:spcAft>
            </a:pPr>
            <a:r>
              <a:rPr lang="es-EC" sz="1900" b="1" dirty="0">
                <a:solidFill>
                  <a:schemeClr val="bg1"/>
                </a:solidFill>
                <a:effectLst/>
                <a:latin typeface="Calibri" panose="020F0502020204030204" pitchFamily="34" charset="0"/>
                <a:ea typeface="Calibri" panose="020F0502020204030204" pitchFamily="34" charset="0"/>
              </a:rPr>
              <a:t>Integrar el Modelo al Panel de Administración.                                                                                                24</a:t>
            </a:r>
            <a:endParaRPr lang="es-EC" sz="1900" b="1" dirty="0">
              <a:solidFill>
                <a:schemeClr val="bg1"/>
              </a:solidFill>
              <a:effectLst/>
              <a:latin typeface="Arial" panose="020B0604020202020204" pitchFamily="34" charset="0"/>
              <a:ea typeface="Arial" panose="020B0604020202020204" pitchFamily="34" charset="0"/>
            </a:endParaRPr>
          </a:p>
          <a:p>
            <a:pPr marL="687705" marR="1905" algn="just">
              <a:lnSpc>
                <a:spcPct val="117000"/>
              </a:lnSpc>
              <a:spcBef>
                <a:spcPts val="85"/>
              </a:spcBef>
              <a:spcAft>
                <a:spcPts val="0"/>
              </a:spcAft>
            </a:pPr>
            <a:r>
              <a:rPr lang="es-EC" sz="1900" b="1" dirty="0">
                <a:solidFill>
                  <a:schemeClr val="bg1"/>
                </a:solidFill>
                <a:effectLst/>
                <a:latin typeface="Calibri" panose="020F0502020204030204" pitchFamily="34" charset="0"/>
                <a:ea typeface="Calibri" panose="020F0502020204030204" pitchFamily="34" charset="0"/>
              </a:rPr>
              <a:t>Ingresar información al modelo por el Panel de Administración.                                                                  25</a:t>
            </a:r>
          </a:p>
          <a:p>
            <a:pPr marL="687705" marR="1905" algn="just">
              <a:lnSpc>
                <a:spcPct val="117000"/>
              </a:lnSpc>
              <a:spcBef>
                <a:spcPts val="85"/>
              </a:spcBef>
              <a:spcAft>
                <a:spcPts val="0"/>
              </a:spcAft>
            </a:pPr>
            <a:r>
              <a:rPr lang="es-EC" sz="1900" b="1" dirty="0">
                <a:solidFill>
                  <a:schemeClr val="bg1"/>
                </a:solidFill>
                <a:effectLst/>
                <a:latin typeface="Calibri" panose="020F0502020204030204" pitchFamily="34" charset="0"/>
                <a:ea typeface="Calibri" panose="020F0502020204030204" pitchFamily="34" charset="0"/>
              </a:rPr>
              <a:t>Realizar la consulta de todo lo ingresado en el modelo desde el  </a:t>
            </a:r>
            <a:r>
              <a:rPr lang="es-EC" sz="1900" b="1" dirty="0" err="1">
                <a:solidFill>
                  <a:schemeClr val="bg1"/>
                </a:solidFill>
                <a:effectLst/>
                <a:latin typeface="Calibri" panose="020F0502020204030204" pitchFamily="34" charset="0"/>
                <a:ea typeface="Calibri" panose="020F0502020204030204" pitchFamily="34" charset="0"/>
              </a:rPr>
              <a:t>views</a:t>
            </a:r>
            <a:r>
              <a:rPr lang="es-EC" sz="1900" b="1" dirty="0">
                <a:solidFill>
                  <a:schemeClr val="bg1"/>
                </a:solidFill>
                <a:effectLst/>
                <a:latin typeface="Calibri" panose="020F0502020204030204" pitchFamily="34" charset="0"/>
                <a:ea typeface="Calibri" panose="020F0502020204030204" pitchFamily="34" charset="0"/>
              </a:rPr>
              <a:t>.                                                     26</a:t>
            </a:r>
            <a:endParaRPr lang="es-EC" sz="1900" b="1" dirty="0">
              <a:solidFill>
                <a:schemeClr val="bg1"/>
              </a:solidFill>
              <a:effectLst/>
              <a:latin typeface="Arial" panose="020B0604020202020204" pitchFamily="34" charset="0"/>
              <a:ea typeface="Arial" panose="020B0604020202020204" pitchFamily="34" charset="0"/>
            </a:endParaRPr>
          </a:p>
          <a:p>
            <a:pPr marL="687705" algn="just">
              <a:lnSpc>
                <a:spcPct val="115000"/>
              </a:lnSpc>
              <a:spcBef>
                <a:spcPts val="100"/>
              </a:spcBef>
              <a:spcAft>
                <a:spcPts val="0"/>
              </a:spcAft>
            </a:pPr>
            <a:r>
              <a:rPr lang="es-EC" sz="1900" b="1" dirty="0">
                <a:solidFill>
                  <a:schemeClr val="bg1"/>
                </a:solidFill>
                <a:effectLst/>
                <a:latin typeface="Calibri" panose="020F0502020204030204" pitchFamily="34" charset="0"/>
                <a:ea typeface="Calibri" panose="020F0502020204030204" pitchFamily="34" charset="0"/>
              </a:rPr>
              <a:t>Mostrar los datos guardados en el modelo al </a:t>
            </a:r>
            <a:r>
              <a:rPr lang="es-EC" sz="1900" b="1" dirty="0" err="1">
                <a:solidFill>
                  <a:schemeClr val="bg1"/>
                </a:solidFill>
                <a:effectLst/>
                <a:latin typeface="Calibri" panose="020F0502020204030204" pitchFamily="34" charset="0"/>
                <a:ea typeface="Calibri" panose="020F0502020204030204" pitchFamily="34" charset="0"/>
              </a:rPr>
              <a:t>html</a:t>
            </a:r>
            <a:r>
              <a:rPr lang="es-EC" sz="1900" b="1" dirty="0">
                <a:solidFill>
                  <a:schemeClr val="bg1"/>
                </a:solidFill>
                <a:effectLst/>
                <a:latin typeface="Calibri" panose="020F0502020204030204" pitchFamily="34" charset="0"/>
                <a:ea typeface="Calibri" panose="020F0502020204030204" pitchFamily="34" charset="0"/>
              </a:rPr>
              <a:t> hijo.                                                                                 27</a:t>
            </a:r>
            <a:endParaRPr lang="es-EC" sz="1900" b="1" dirty="0">
              <a:solidFill>
                <a:schemeClr val="bg1"/>
              </a:solidFill>
              <a:effectLst/>
              <a:latin typeface="Arial" panose="020B0604020202020204" pitchFamily="34" charset="0"/>
              <a:ea typeface="Arial" panose="020B0604020202020204" pitchFamily="34" charset="0"/>
            </a:endParaRPr>
          </a:p>
          <a:p>
            <a:endParaRPr lang="es-EC" dirty="0"/>
          </a:p>
        </p:txBody>
      </p:sp>
      <p:cxnSp>
        <p:nvCxnSpPr>
          <p:cNvPr id="19" name="Conector recto 18">
            <a:extLst>
              <a:ext uri="{FF2B5EF4-FFF2-40B4-BE49-F238E27FC236}">
                <a16:creationId xmlns:a16="http://schemas.microsoft.com/office/drawing/2014/main" id="{E52AB1B1-394B-0B24-358D-765CC439FD44}"/>
              </a:ext>
            </a:extLst>
          </p:cNvPr>
          <p:cNvCxnSpPr>
            <a:cxnSpLocks/>
          </p:cNvCxnSpPr>
          <p:nvPr/>
        </p:nvCxnSpPr>
        <p:spPr>
          <a:xfrm flipV="1">
            <a:off x="1968320" y="597795"/>
            <a:ext cx="5552941" cy="5367"/>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9E3DCF13-053C-53A8-170D-6FD95959C3BB}"/>
              </a:ext>
            </a:extLst>
          </p:cNvPr>
          <p:cNvCxnSpPr>
            <a:cxnSpLocks/>
          </p:cNvCxnSpPr>
          <p:nvPr/>
        </p:nvCxnSpPr>
        <p:spPr>
          <a:xfrm>
            <a:off x="3488028" y="878984"/>
            <a:ext cx="4033234" cy="0"/>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6C2DF10F-4404-BAE0-141B-0A490F7216F5}"/>
              </a:ext>
            </a:extLst>
          </p:cNvPr>
          <p:cNvCxnSpPr>
            <a:cxnSpLocks/>
          </p:cNvCxnSpPr>
          <p:nvPr/>
        </p:nvCxnSpPr>
        <p:spPr>
          <a:xfrm>
            <a:off x="2676659" y="1085045"/>
            <a:ext cx="4844603" cy="0"/>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D2901A5D-F59D-2D3F-0A42-3A0AE3807306}"/>
              </a:ext>
            </a:extLst>
          </p:cNvPr>
          <p:cNvCxnSpPr>
            <a:cxnSpLocks/>
          </p:cNvCxnSpPr>
          <p:nvPr/>
        </p:nvCxnSpPr>
        <p:spPr>
          <a:xfrm>
            <a:off x="3781581" y="1329744"/>
            <a:ext cx="3739680" cy="0"/>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545A3F85-B50D-5782-8A6F-63954C0F7D36}"/>
              </a:ext>
            </a:extLst>
          </p:cNvPr>
          <p:cNvCxnSpPr>
            <a:cxnSpLocks/>
          </p:cNvCxnSpPr>
          <p:nvPr/>
        </p:nvCxnSpPr>
        <p:spPr>
          <a:xfrm>
            <a:off x="4157729" y="1561564"/>
            <a:ext cx="3363532" cy="0"/>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FB368966-8EE5-5552-1409-26A79031C7F2}"/>
              </a:ext>
            </a:extLst>
          </p:cNvPr>
          <p:cNvCxnSpPr>
            <a:cxnSpLocks/>
          </p:cNvCxnSpPr>
          <p:nvPr/>
        </p:nvCxnSpPr>
        <p:spPr>
          <a:xfrm>
            <a:off x="3781581" y="1780505"/>
            <a:ext cx="3739680" cy="0"/>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413482B2-5009-6B7D-32F8-F9924324B03C}"/>
              </a:ext>
            </a:extLst>
          </p:cNvPr>
          <p:cNvCxnSpPr>
            <a:cxnSpLocks/>
          </p:cNvCxnSpPr>
          <p:nvPr/>
        </p:nvCxnSpPr>
        <p:spPr>
          <a:xfrm>
            <a:off x="4250028" y="2025203"/>
            <a:ext cx="3271233" cy="0"/>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580FB699-B12E-083E-92A6-51BC0251FABF}"/>
              </a:ext>
            </a:extLst>
          </p:cNvPr>
          <p:cNvCxnSpPr>
            <a:cxnSpLocks/>
          </p:cNvCxnSpPr>
          <p:nvPr/>
        </p:nvCxnSpPr>
        <p:spPr>
          <a:xfrm>
            <a:off x="2266682" y="2205507"/>
            <a:ext cx="5254579" cy="0"/>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B4025A98-3FEB-72AE-4169-B2A849546781}"/>
              </a:ext>
            </a:extLst>
          </p:cNvPr>
          <p:cNvCxnSpPr>
            <a:cxnSpLocks/>
          </p:cNvCxnSpPr>
          <p:nvPr/>
        </p:nvCxnSpPr>
        <p:spPr>
          <a:xfrm>
            <a:off x="2833352" y="2437328"/>
            <a:ext cx="4687909" cy="0"/>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931CECE5-3615-0DC5-C73A-C0765935941F}"/>
              </a:ext>
            </a:extLst>
          </p:cNvPr>
          <p:cNvCxnSpPr>
            <a:cxnSpLocks/>
          </p:cNvCxnSpPr>
          <p:nvPr/>
        </p:nvCxnSpPr>
        <p:spPr>
          <a:xfrm>
            <a:off x="2674512" y="2682026"/>
            <a:ext cx="4844602" cy="0"/>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038B88BE-6DDE-0C38-4D5C-5D10E31490D8}"/>
              </a:ext>
            </a:extLst>
          </p:cNvPr>
          <p:cNvCxnSpPr>
            <a:cxnSpLocks/>
          </p:cNvCxnSpPr>
          <p:nvPr/>
        </p:nvCxnSpPr>
        <p:spPr>
          <a:xfrm>
            <a:off x="3781581" y="3042634"/>
            <a:ext cx="3739680" cy="0"/>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C7E3BF39-045E-73A1-E196-AEC0F3E600F2}"/>
              </a:ext>
            </a:extLst>
          </p:cNvPr>
          <p:cNvCxnSpPr>
            <a:cxnSpLocks/>
          </p:cNvCxnSpPr>
          <p:nvPr/>
        </p:nvCxnSpPr>
        <p:spPr>
          <a:xfrm>
            <a:off x="4443211" y="3235817"/>
            <a:ext cx="3078050" cy="0"/>
          </a:xfrm>
          <a:prstGeom prst="line">
            <a:avLst/>
          </a:prstGeom>
        </p:spPr>
        <p:style>
          <a:lnRef idx="1">
            <a:schemeClr val="dk1"/>
          </a:lnRef>
          <a:fillRef idx="0">
            <a:schemeClr val="dk1"/>
          </a:fillRef>
          <a:effectRef idx="0">
            <a:schemeClr val="dk1"/>
          </a:effectRef>
          <a:fontRef idx="minor">
            <a:schemeClr val="tx1"/>
          </a:fontRef>
        </p:style>
      </p:cxnSp>
      <p:cxnSp>
        <p:nvCxnSpPr>
          <p:cNvPr id="35" name="Conector recto 34">
            <a:extLst>
              <a:ext uri="{FF2B5EF4-FFF2-40B4-BE49-F238E27FC236}">
                <a16:creationId xmlns:a16="http://schemas.microsoft.com/office/drawing/2014/main" id="{8C1A6C0C-54C5-B717-16AB-22CDBD8C1740}"/>
              </a:ext>
            </a:extLst>
          </p:cNvPr>
          <p:cNvCxnSpPr>
            <a:cxnSpLocks/>
          </p:cNvCxnSpPr>
          <p:nvPr/>
        </p:nvCxnSpPr>
        <p:spPr>
          <a:xfrm>
            <a:off x="6349285" y="3457978"/>
            <a:ext cx="1171976" cy="0"/>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DA9AD15B-8E67-99F1-1CA3-CBC02B98F36F}"/>
              </a:ext>
            </a:extLst>
          </p:cNvPr>
          <p:cNvCxnSpPr>
            <a:cxnSpLocks/>
          </p:cNvCxnSpPr>
          <p:nvPr/>
        </p:nvCxnSpPr>
        <p:spPr>
          <a:xfrm>
            <a:off x="3309870" y="3660820"/>
            <a:ext cx="4211391" cy="0"/>
          </a:xfrm>
          <a:prstGeom prst="line">
            <a:avLst/>
          </a:prstGeom>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274254CE-3A27-9AA1-81C0-CF7D70B99B54}"/>
              </a:ext>
            </a:extLst>
          </p:cNvPr>
          <p:cNvCxnSpPr>
            <a:cxnSpLocks/>
          </p:cNvCxnSpPr>
          <p:nvPr/>
        </p:nvCxnSpPr>
        <p:spPr>
          <a:xfrm>
            <a:off x="3056328" y="3905519"/>
            <a:ext cx="4464933" cy="0"/>
          </a:xfrm>
          <a:prstGeom prst="line">
            <a:avLst/>
          </a:prstGeom>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ADA1E18D-B044-113A-C1B3-8A6A67487410}"/>
              </a:ext>
            </a:extLst>
          </p:cNvPr>
          <p:cNvCxnSpPr>
            <a:cxnSpLocks/>
          </p:cNvCxnSpPr>
          <p:nvPr/>
        </p:nvCxnSpPr>
        <p:spPr>
          <a:xfrm>
            <a:off x="4443211" y="4124460"/>
            <a:ext cx="3078050" cy="0"/>
          </a:xfrm>
          <a:prstGeom prst="line">
            <a:avLst/>
          </a:prstGeom>
        </p:spPr>
        <p:style>
          <a:lnRef idx="1">
            <a:schemeClr val="dk1"/>
          </a:lnRef>
          <a:fillRef idx="0">
            <a:schemeClr val="dk1"/>
          </a:fillRef>
          <a:effectRef idx="0">
            <a:schemeClr val="dk1"/>
          </a:effectRef>
          <a:fontRef idx="minor">
            <a:schemeClr val="tx1"/>
          </a:fontRef>
        </p:style>
      </p:cxnSp>
      <p:cxnSp>
        <p:nvCxnSpPr>
          <p:cNvPr id="39" name="Conector recto 38">
            <a:extLst>
              <a:ext uri="{FF2B5EF4-FFF2-40B4-BE49-F238E27FC236}">
                <a16:creationId xmlns:a16="http://schemas.microsoft.com/office/drawing/2014/main" id="{EB51B38F-F0C4-BAF3-10FC-238C0376B994}"/>
              </a:ext>
            </a:extLst>
          </p:cNvPr>
          <p:cNvCxnSpPr>
            <a:cxnSpLocks/>
          </p:cNvCxnSpPr>
          <p:nvPr/>
        </p:nvCxnSpPr>
        <p:spPr>
          <a:xfrm>
            <a:off x="6349285" y="4356279"/>
            <a:ext cx="1171976" cy="0"/>
          </a:xfrm>
          <a:prstGeom prst="line">
            <a:avLst/>
          </a:prstGeom>
        </p:spPr>
        <p:style>
          <a:lnRef idx="1">
            <a:schemeClr val="dk1"/>
          </a:lnRef>
          <a:fillRef idx="0">
            <a:schemeClr val="dk1"/>
          </a:fillRef>
          <a:effectRef idx="0">
            <a:schemeClr val="dk1"/>
          </a:effectRef>
          <a:fontRef idx="minor">
            <a:schemeClr val="tx1"/>
          </a:fontRef>
        </p:style>
      </p:cxnSp>
      <p:cxnSp>
        <p:nvCxnSpPr>
          <p:cNvPr id="40" name="Conector recto 39">
            <a:extLst>
              <a:ext uri="{FF2B5EF4-FFF2-40B4-BE49-F238E27FC236}">
                <a16:creationId xmlns:a16="http://schemas.microsoft.com/office/drawing/2014/main" id="{295A0133-59C5-2982-E1BF-8908071A0B31}"/>
              </a:ext>
            </a:extLst>
          </p:cNvPr>
          <p:cNvCxnSpPr>
            <a:cxnSpLocks/>
          </p:cNvCxnSpPr>
          <p:nvPr/>
        </p:nvCxnSpPr>
        <p:spPr>
          <a:xfrm>
            <a:off x="2833352" y="4781282"/>
            <a:ext cx="4687909" cy="0"/>
          </a:xfrm>
          <a:prstGeom prst="line">
            <a:avLst/>
          </a:prstGeom>
        </p:spPr>
        <p:style>
          <a:lnRef idx="1">
            <a:schemeClr val="dk1"/>
          </a:lnRef>
          <a:fillRef idx="0">
            <a:schemeClr val="dk1"/>
          </a:fillRef>
          <a:effectRef idx="0">
            <a:schemeClr val="dk1"/>
          </a:effectRef>
          <a:fontRef idx="minor">
            <a:schemeClr val="tx1"/>
          </a:fontRef>
        </p:style>
      </p:cxnSp>
      <p:cxnSp>
        <p:nvCxnSpPr>
          <p:cNvPr id="41" name="Conector recto 40">
            <a:extLst>
              <a:ext uri="{FF2B5EF4-FFF2-40B4-BE49-F238E27FC236}">
                <a16:creationId xmlns:a16="http://schemas.microsoft.com/office/drawing/2014/main" id="{A9E86366-8F70-44F9-5324-8B8274B5A618}"/>
              </a:ext>
            </a:extLst>
          </p:cNvPr>
          <p:cNvCxnSpPr>
            <a:cxnSpLocks/>
          </p:cNvCxnSpPr>
          <p:nvPr/>
        </p:nvCxnSpPr>
        <p:spPr>
          <a:xfrm>
            <a:off x="2676659" y="4948708"/>
            <a:ext cx="4844602" cy="0"/>
          </a:xfrm>
          <a:prstGeom prst="line">
            <a:avLst/>
          </a:prstGeom>
        </p:spPr>
        <p:style>
          <a:lnRef idx="1">
            <a:schemeClr val="dk1"/>
          </a:lnRef>
          <a:fillRef idx="0">
            <a:schemeClr val="dk1"/>
          </a:fillRef>
          <a:effectRef idx="0">
            <a:schemeClr val="dk1"/>
          </a:effectRef>
          <a:fontRef idx="minor">
            <a:schemeClr val="tx1"/>
          </a:fontRef>
        </p:style>
      </p:cxnSp>
      <p:cxnSp>
        <p:nvCxnSpPr>
          <p:cNvPr id="42" name="Conector recto 41">
            <a:extLst>
              <a:ext uri="{FF2B5EF4-FFF2-40B4-BE49-F238E27FC236}">
                <a16:creationId xmlns:a16="http://schemas.microsoft.com/office/drawing/2014/main" id="{66A1163D-FA30-B73B-2599-B2468CD6E817}"/>
              </a:ext>
            </a:extLst>
          </p:cNvPr>
          <p:cNvCxnSpPr>
            <a:cxnSpLocks/>
          </p:cNvCxnSpPr>
          <p:nvPr/>
        </p:nvCxnSpPr>
        <p:spPr>
          <a:xfrm>
            <a:off x="4662152" y="5193406"/>
            <a:ext cx="2859109" cy="0"/>
          </a:xfrm>
          <a:prstGeom prst="line">
            <a:avLst/>
          </a:prstGeom>
        </p:spPr>
        <p:style>
          <a:lnRef idx="1">
            <a:schemeClr val="dk1"/>
          </a:lnRef>
          <a:fillRef idx="0">
            <a:schemeClr val="dk1"/>
          </a:fillRef>
          <a:effectRef idx="0">
            <a:schemeClr val="dk1"/>
          </a:effectRef>
          <a:fontRef idx="minor">
            <a:schemeClr val="tx1"/>
          </a:fontRef>
        </p:style>
      </p:cxnSp>
      <p:cxnSp>
        <p:nvCxnSpPr>
          <p:cNvPr id="43" name="Conector recto 42">
            <a:extLst>
              <a:ext uri="{FF2B5EF4-FFF2-40B4-BE49-F238E27FC236}">
                <a16:creationId xmlns:a16="http://schemas.microsoft.com/office/drawing/2014/main" id="{E8843B68-E26F-9B37-4E1B-0015A768457D}"/>
              </a:ext>
            </a:extLst>
          </p:cNvPr>
          <p:cNvCxnSpPr>
            <a:cxnSpLocks/>
          </p:cNvCxnSpPr>
          <p:nvPr/>
        </p:nvCxnSpPr>
        <p:spPr>
          <a:xfrm>
            <a:off x="3755823" y="5425226"/>
            <a:ext cx="3541689" cy="0"/>
          </a:xfrm>
          <a:prstGeom prst="line">
            <a:avLst/>
          </a:prstGeom>
        </p:spPr>
        <p:style>
          <a:lnRef idx="1">
            <a:schemeClr val="dk1"/>
          </a:lnRef>
          <a:fillRef idx="0">
            <a:schemeClr val="dk1"/>
          </a:fillRef>
          <a:effectRef idx="0">
            <a:schemeClr val="dk1"/>
          </a:effectRef>
          <a:fontRef idx="minor">
            <a:schemeClr val="tx1"/>
          </a:fontRef>
        </p:style>
      </p:cxnSp>
      <p:cxnSp>
        <p:nvCxnSpPr>
          <p:cNvPr id="44" name="Conector recto 43">
            <a:extLst>
              <a:ext uri="{FF2B5EF4-FFF2-40B4-BE49-F238E27FC236}">
                <a16:creationId xmlns:a16="http://schemas.microsoft.com/office/drawing/2014/main" id="{EA22010B-1407-22E6-203D-595736668BC8}"/>
              </a:ext>
            </a:extLst>
          </p:cNvPr>
          <p:cNvCxnSpPr>
            <a:cxnSpLocks/>
          </p:cNvCxnSpPr>
          <p:nvPr/>
        </p:nvCxnSpPr>
        <p:spPr>
          <a:xfrm>
            <a:off x="5177307" y="5631288"/>
            <a:ext cx="2343954" cy="0"/>
          </a:xfrm>
          <a:prstGeom prst="line">
            <a:avLst/>
          </a:prstGeom>
        </p:spPr>
        <p:style>
          <a:lnRef idx="1">
            <a:schemeClr val="dk1"/>
          </a:lnRef>
          <a:fillRef idx="0">
            <a:schemeClr val="dk1"/>
          </a:fillRef>
          <a:effectRef idx="0">
            <a:schemeClr val="dk1"/>
          </a:effectRef>
          <a:fontRef idx="minor">
            <a:schemeClr val="tx1"/>
          </a:fontRef>
        </p:style>
      </p:cxnSp>
      <p:cxnSp>
        <p:nvCxnSpPr>
          <p:cNvPr id="45" name="Conector recto 44">
            <a:extLst>
              <a:ext uri="{FF2B5EF4-FFF2-40B4-BE49-F238E27FC236}">
                <a16:creationId xmlns:a16="http://schemas.microsoft.com/office/drawing/2014/main" id="{75C80C54-20E1-7D08-2B54-5D3D3F311430}"/>
              </a:ext>
            </a:extLst>
          </p:cNvPr>
          <p:cNvCxnSpPr>
            <a:cxnSpLocks/>
          </p:cNvCxnSpPr>
          <p:nvPr/>
        </p:nvCxnSpPr>
        <p:spPr>
          <a:xfrm>
            <a:off x="5576552" y="5850229"/>
            <a:ext cx="1944709" cy="0"/>
          </a:xfrm>
          <a:prstGeom prst="line">
            <a:avLst/>
          </a:prstGeom>
        </p:spPr>
        <p:style>
          <a:lnRef idx="1">
            <a:schemeClr val="dk1"/>
          </a:lnRef>
          <a:fillRef idx="0">
            <a:schemeClr val="dk1"/>
          </a:fillRef>
          <a:effectRef idx="0">
            <a:schemeClr val="dk1"/>
          </a:effectRef>
          <a:fontRef idx="minor">
            <a:schemeClr val="tx1"/>
          </a:fontRef>
        </p:style>
      </p:cxnSp>
      <p:cxnSp>
        <p:nvCxnSpPr>
          <p:cNvPr id="46" name="Conector recto 45">
            <a:extLst>
              <a:ext uri="{FF2B5EF4-FFF2-40B4-BE49-F238E27FC236}">
                <a16:creationId xmlns:a16="http://schemas.microsoft.com/office/drawing/2014/main" id="{0C6A7D4D-8AA5-B4A3-62B7-A71C1F7F19D9}"/>
              </a:ext>
            </a:extLst>
          </p:cNvPr>
          <p:cNvCxnSpPr>
            <a:cxnSpLocks/>
          </p:cNvCxnSpPr>
          <p:nvPr/>
        </p:nvCxnSpPr>
        <p:spPr>
          <a:xfrm>
            <a:off x="4572000" y="6030533"/>
            <a:ext cx="2949261" cy="0"/>
          </a:xfrm>
          <a:prstGeom prst="line">
            <a:avLst/>
          </a:prstGeom>
        </p:spPr>
        <p:style>
          <a:lnRef idx="1">
            <a:schemeClr val="dk1"/>
          </a:lnRef>
          <a:fillRef idx="0">
            <a:schemeClr val="dk1"/>
          </a:fillRef>
          <a:effectRef idx="0">
            <a:schemeClr val="dk1"/>
          </a:effectRef>
          <a:fontRef idx="minor">
            <a:schemeClr val="tx1"/>
          </a:fontRef>
        </p:style>
      </p:cxnSp>
      <p:cxnSp>
        <p:nvCxnSpPr>
          <p:cNvPr id="60" name="Conector recto 59">
            <a:extLst>
              <a:ext uri="{FF2B5EF4-FFF2-40B4-BE49-F238E27FC236}">
                <a16:creationId xmlns:a16="http://schemas.microsoft.com/office/drawing/2014/main" id="{00CB7037-E325-E689-2106-88329C7A7D00}"/>
              </a:ext>
            </a:extLst>
          </p:cNvPr>
          <p:cNvCxnSpPr>
            <a:cxnSpLocks/>
          </p:cNvCxnSpPr>
          <p:nvPr/>
        </p:nvCxnSpPr>
        <p:spPr>
          <a:xfrm>
            <a:off x="5177307" y="4547316"/>
            <a:ext cx="2343954" cy="0"/>
          </a:xfrm>
          <a:prstGeom prst="line">
            <a:avLst/>
          </a:prstGeom>
        </p:spPr>
        <p:style>
          <a:lnRef idx="1">
            <a:schemeClr val="dk1"/>
          </a:lnRef>
          <a:fillRef idx="0">
            <a:schemeClr val="dk1"/>
          </a:fillRef>
          <a:effectRef idx="0">
            <a:schemeClr val="dk1"/>
          </a:effectRef>
          <a:fontRef idx="minor">
            <a:schemeClr val="tx1"/>
          </a:fontRef>
        </p:style>
      </p:cxnSp>
      <p:pic>
        <p:nvPicPr>
          <p:cNvPr id="91" name="Imagen 90">
            <a:extLst>
              <a:ext uri="{FF2B5EF4-FFF2-40B4-BE49-F238E27FC236}">
                <a16:creationId xmlns:a16="http://schemas.microsoft.com/office/drawing/2014/main" id="{E6A9E26F-D9EE-42A3-F66B-F4F93321E129}"/>
              </a:ext>
            </a:extLst>
          </p:cNvPr>
          <p:cNvPicPr>
            <a:picLocks noChangeAspect="1"/>
          </p:cNvPicPr>
          <p:nvPr/>
        </p:nvPicPr>
        <p:blipFill>
          <a:blip r:embed="rId3"/>
          <a:stretch>
            <a:fillRect/>
          </a:stretch>
        </p:blipFill>
        <p:spPr>
          <a:xfrm>
            <a:off x="9079606" y="5150691"/>
            <a:ext cx="2513459" cy="1707309"/>
          </a:xfrm>
          <a:prstGeom prst="rect">
            <a:avLst/>
          </a:prstGeom>
        </p:spPr>
      </p:pic>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9D9CC-0888-3490-A29D-73CD2DC265E7}"/>
              </a:ext>
            </a:extLst>
          </p:cNvPr>
          <p:cNvSpPr>
            <a:spLocks noGrp="1"/>
          </p:cNvSpPr>
          <p:nvPr>
            <p:ph type="title"/>
          </p:nvPr>
        </p:nvSpPr>
        <p:spPr>
          <a:xfrm>
            <a:off x="1141413" y="-205729"/>
            <a:ext cx="9905998" cy="1478570"/>
          </a:xfrm>
        </p:spPr>
        <p:txBody>
          <a:bodyPr>
            <a:normAutofit/>
          </a:bodyPr>
          <a:lstStyle/>
          <a:p>
            <a:r>
              <a:rPr lang="es-EC" sz="3200" b="1" dirty="0">
                <a:solidFill>
                  <a:schemeClr val="bg1"/>
                </a:solidFill>
                <a:effectLst/>
                <a:latin typeface="Calibri" panose="020F0502020204030204" pitchFamily="34" charset="0"/>
                <a:ea typeface="Calibri" panose="020F0502020204030204" pitchFamily="34" charset="0"/>
              </a:rPr>
              <a:t>Crear un usuario para poder ingresar al Panel de Administración</a:t>
            </a:r>
            <a:endParaRPr lang="es-EC" sz="3200" dirty="0">
              <a:solidFill>
                <a:schemeClr val="bg1"/>
              </a:solidFill>
            </a:endParaRPr>
          </a:p>
        </p:txBody>
      </p:sp>
      <p:pic>
        <p:nvPicPr>
          <p:cNvPr id="4" name="Imagen 3">
            <a:extLst>
              <a:ext uri="{FF2B5EF4-FFF2-40B4-BE49-F238E27FC236}">
                <a16:creationId xmlns:a16="http://schemas.microsoft.com/office/drawing/2014/main" id="{611E8CB3-9A9D-ACA2-650A-040625459925}"/>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7" name="Imagen 6">
            <a:extLst>
              <a:ext uri="{FF2B5EF4-FFF2-40B4-BE49-F238E27FC236}">
                <a16:creationId xmlns:a16="http://schemas.microsoft.com/office/drawing/2014/main" id="{A2FB4637-0576-2FC2-1372-A87D01C21794}"/>
              </a:ext>
            </a:extLst>
          </p:cNvPr>
          <p:cNvPicPr>
            <a:picLocks noChangeAspect="1"/>
          </p:cNvPicPr>
          <p:nvPr/>
        </p:nvPicPr>
        <p:blipFill>
          <a:blip r:embed="rId3"/>
          <a:stretch>
            <a:fillRect/>
          </a:stretch>
        </p:blipFill>
        <p:spPr>
          <a:xfrm>
            <a:off x="206141" y="3828245"/>
            <a:ext cx="6701229" cy="2816610"/>
          </a:xfrm>
          <a:prstGeom prst="rect">
            <a:avLst/>
          </a:prstGeom>
        </p:spPr>
      </p:pic>
      <p:pic>
        <p:nvPicPr>
          <p:cNvPr id="9" name="Imagen 8">
            <a:extLst>
              <a:ext uri="{FF2B5EF4-FFF2-40B4-BE49-F238E27FC236}">
                <a16:creationId xmlns:a16="http://schemas.microsoft.com/office/drawing/2014/main" id="{2208EB8D-A737-5311-9388-EB0360FE27E5}"/>
              </a:ext>
            </a:extLst>
          </p:cNvPr>
          <p:cNvPicPr>
            <a:picLocks noChangeAspect="1"/>
          </p:cNvPicPr>
          <p:nvPr/>
        </p:nvPicPr>
        <p:blipFill>
          <a:blip r:embed="rId4"/>
          <a:stretch>
            <a:fillRect/>
          </a:stretch>
        </p:blipFill>
        <p:spPr>
          <a:xfrm>
            <a:off x="7010400" y="911180"/>
            <a:ext cx="4838164" cy="2721467"/>
          </a:xfrm>
          <a:prstGeom prst="rect">
            <a:avLst/>
          </a:prstGeom>
        </p:spPr>
      </p:pic>
    </p:spTree>
    <p:extLst>
      <p:ext uri="{BB962C8B-B14F-4D97-AF65-F5344CB8AC3E}">
        <p14:creationId xmlns:p14="http://schemas.microsoft.com/office/powerpoint/2010/main" val="3172978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94994-83CD-BBEE-9A8B-509C1E456502}"/>
              </a:ext>
            </a:extLst>
          </p:cNvPr>
          <p:cNvSpPr>
            <a:spLocks noGrp="1"/>
          </p:cNvSpPr>
          <p:nvPr>
            <p:ph type="title"/>
          </p:nvPr>
        </p:nvSpPr>
        <p:spPr>
          <a:xfrm>
            <a:off x="1569077" y="213145"/>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Que es un modelo en Django</a:t>
            </a:r>
            <a:endParaRPr lang="es-EC" dirty="0">
              <a:solidFill>
                <a:schemeClr val="bg1"/>
              </a:solidFill>
            </a:endParaRPr>
          </a:p>
        </p:txBody>
      </p:sp>
      <p:pic>
        <p:nvPicPr>
          <p:cNvPr id="4" name="Imagen 3">
            <a:extLst>
              <a:ext uri="{FF2B5EF4-FFF2-40B4-BE49-F238E27FC236}">
                <a16:creationId xmlns:a16="http://schemas.microsoft.com/office/drawing/2014/main" id="{4E055C1A-DE25-DA00-2E93-D4050AB4BDEA}"/>
              </a:ext>
            </a:extLst>
          </p:cNvPr>
          <p:cNvPicPr>
            <a:picLocks noChangeAspect="1"/>
          </p:cNvPicPr>
          <p:nvPr/>
        </p:nvPicPr>
        <p:blipFill>
          <a:blip r:embed="rId2"/>
          <a:stretch>
            <a:fillRect/>
          </a:stretch>
        </p:blipFill>
        <p:spPr>
          <a:xfrm>
            <a:off x="8961616" y="4937546"/>
            <a:ext cx="2513459" cy="1707309"/>
          </a:xfrm>
          <a:prstGeom prst="rect">
            <a:avLst/>
          </a:prstGeom>
        </p:spPr>
      </p:pic>
      <p:sp>
        <p:nvSpPr>
          <p:cNvPr id="8" name="CuadroTexto 7">
            <a:extLst>
              <a:ext uri="{FF2B5EF4-FFF2-40B4-BE49-F238E27FC236}">
                <a16:creationId xmlns:a16="http://schemas.microsoft.com/office/drawing/2014/main" id="{8D72F06A-5CF3-3828-6BFE-B543FB7C40A3}"/>
              </a:ext>
            </a:extLst>
          </p:cNvPr>
          <p:cNvSpPr txBox="1"/>
          <p:nvPr/>
        </p:nvSpPr>
        <p:spPr>
          <a:xfrm>
            <a:off x="1545464" y="1920454"/>
            <a:ext cx="8474299" cy="2585323"/>
          </a:xfrm>
          <a:prstGeom prst="rect">
            <a:avLst/>
          </a:prstGeom>
          <a:noFill/>
        </p:spPr>
        <p:txBody>
          <a:bodyPr wrap="square">
            <a:spAutoFit/>
          </a:bodyPr>
          <a:lstStyle/>
          <a:p>
            <a:pPr algn="just"/>
            <a:r>
              <a:rPr lang="es-EC" b="1" dirty="0">
                <a:solidFill>
                  <a:schemeClr val="bg1"/>
                </a:solidFill>
                <a:latin typeface="Roboto" panose="02000000000000000000" pitchFamily="2" charset="0"/>
                <a:ea typeface="Roboto" panose="02000000000000000000" pitchFamily="2" charset="0"/>
              </a:rPr>
              <a:t>Un modelo en Django es un tipo especial de objeto que se guarda en la base de datos. Una base de datos es una colección de datos. Es un lugar en el cual almacenarás la información sobre usuarios, tus entradas de blog, etc. Utilizaremos una base de datos SQLite para almacenar nuestros datos.</a:t>
            </a:r>
          </a:p>
          <a:p>
            <a:pPr algn="just"/>
            <a:r>
              <a:rPr lang="es-ES" b="1" i="0" dirty="0">
                <a:solidFill>
                  <a:schemeClr val="bg1"/>
                </a:solidFill>
                <a:effectLst/>
                <a:latin typeface="Roboto" panose="02000000000000000000" pitchFamily="2" charset="0"/>
                <a:ea typeface="Roboto" panose="02000000000000000000" pitchFamily="2" charset="0"/>
              </a:rPr>
              <a:t>Un Modelo Django generalmente se refiere a una tabla de la base de datos, los atributos de ese modelo se convierten en las columnas de esa tabla esos atributos reciben el nombre de </a:t>
            </a:r>
            <a:r>
              <a:rPr lang="es-ES" b="1" i="0" dirty="0" err="1">
                <a:solidFill>
                  <a:schemeClr val="bg1"/>
                </a:solidFill>
                <a:effectLst/>
                <a:latin typeface="Roboto" panose="02000000000000000000" pitchFamily="2" charset="0"/>
                <a:ea typeface="Roboto" panose="02000000000000000000" pitchFamily="2" charset="0"/>
              </a:rPr>
              <a:t>django</a:t>
            </a:r>
            <a:r>
              <a:rPr lang="es-ES" b="1" i="0" dirty="0">
                <a:solidFill>
                  <a:schemeClr val="bg1"/>
                </a:solidFill>
                <a:effectLst/>
                <a:latin typeface="Roboto" panose="02000000000000000000" pitchFamily="2" charset="0"/>
                <a:ea typeface="Roboto" panose="02000000000000000000" pitchFamily="2" charset="0"/>
              </a:rPr>
              <a:t> </a:t>
            </a:r>
            <a:r>
              <a:rPr lang="es-ES" b="1" i="0" dirty="0" err="1">
                <a:solidFill>
                  <a:schemeClr val="bg1"/>
                </a:solidFill>
                <a:effectLst/>
                <a:latin typeface="Roboto" panose="02000000000000000000" pitchFamily="2" charset="0"/>
                <a:ea typeface="Roboto" panose="02000000000000000000" pitchFamily="2" charset="0"/>
              </a:rPr>
              <a:t>fields</a:t>
            </a:r>
            <a:r>
              <a:rPr lang="es-ES" b="1" i="0" dirty="0">
                <a:solidFill>
                  <a:schemeClr val="bg1"/>
                </a:solidFill>
                <a:effectLst/>
                <a:latin typeface="Roboto" panose="02000000000000000000" pitchFamily="2" charset="0"/>
                <a:ea typeface="Roboto" panose="02000000000000000000" pitchFamily="2" charset="0"/>
              </a:rPr>
              <a:t> los cuales manejan automáticamente las conversiones de tipos de datos para la base de datos que estemos usando.</a:t>
            </a:r>
            <a:endParaRPr lang="es-EC" b="1"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8076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BCA02-6EA1-49CF-5903-213291D1CB07}"/>
              </a:ext>
            </a:extLst>
          </p:cNvPr>
          <p:cNvSpPr>
            <a:spLocks noGrp="1"/>
          </p:cNvSpPr>
          <p:nvPr>
            <p:ph type="title"/>
          </p:nvPr>
        </p:nvSpPr>
        <p:spPr>
          <a:xfrm>
            <a:off x="1141413" y="-244366"/>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Crear un modelo en Django</a:t>
            </a:r>
            <a:endParaRPr lang="es-EC" dirty="0">
              <a:solidFill>
                <a:schemeClr val="bg1"/>
              </a:solidFill>
            </a:endParaRPr>
          </a:p>
        </p:txBody>
      </p:sp>
      <p:pic>
        <p:nvPicPr>
          <p:cNvPr id="4" name="Imagen 3">
            <a:extLst>
              <a:ext uri="{FF2B5EF4-FFF2-40B4-BE49-F238E27FC236}">
                <a16:creationId xmlns:a16="http://schemas.microsoft.com/office/drawing/2014/main" id="{6B01A7BD-C4BE-1E09-A9BE-FA9165933E0E}"/>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7" name="Imagen 6">
            <a:extLst>
              <a:ext uri="{FF2B5EF4-FFF2-40B4-BE49-F238E27FC236}">
                <a16:creationId xmlns:a16="http://schemas.microsoft.com/office/drawing/2014/main" id="{874FFFC5-E396-A9D0-5526-646FF20809CD}"/>
              </a:ext>
            </a:extLst>
          </p:cNvPr>
          <p:cNvPicPr>
            <a:picLocks noChangeAspect="1"/>
          </p:cNvPicPr>
          <p:nvPr/>
        </p:nvPicPr>
        <p:blipFill>
          <a:blip r:embed="rId3"/>
          <a:stretch>
            <a:fillRect/>
          </a:stretch>
        </p:blipFill>
        <p:spPr>
          <a:xfrm>
            <a:off x="164716" y="1324356"/>
            <a:ext cx="5781029" cy="3250247"/>
          </a:xfrm>
          <a:prstGeom prst="rect">
            <a:avLst/>
          </a:prstGeom>
        </p:spPr>
      </p:pic>
      <p:pic>
        <p:nvPicPr>
          <p:cNvPr id="9" name="Imagen 8">
            <a:extLst>
              <a:ext uri="{FF2B5EF4-FFF2-40B4-BE49-F238E27FC236}">
                <a16:creationId xmlns:a16="http://schemas.microsoft.com/office/drawing/2014/main" id="{94C267B9-92EA-BB96-A546-55D2B5240438}"/>
              </a:ext>
            </a:extLst>
          </p:cNvPr>
          <p:cNvPicPr>
            <a:picLocks noChangeAspect="1"/>
          </p:cNvPicPr>
          <p:nvPr/>
        </p:nvPicPr>
        <p:blipFill>
          <a:blip r:embed="rId4"/>
          <a:stretch>
            <a:fillRect/>
          </a:stretch>
        </p:blipFill>
        <p:spPr>
          <a:xfrm>
            <a:off x="6094412" y="1234204"/>
            <a:ext cx="5781029" cy="3250247"/>
          </a:xfrm>
          <a:prstGeom prst="rect">
            <a:avLst/>
          </a:prstGeom>
        </p:spPr>
      </p:pic>
    </p:spTree>
    <p:extLst>
      <p:ext uri="{BB962C8B-B14F-4D97-AF65-F5344CB8AC3E}">
        <p14:creationId xmlns:p14="http://schemas.microsoft.com/office/powerpoint/2010/main" val="129629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E2B727-21C5-153D-B122-C360531DFF24}"/>
              </a:ext>
            </a:extLst>
          </p:cNvPr>
          <p:cNvSpPr>
            <a:spLocks noGrp="1"/>
          </p:cNvSpPr>
          <p:nvPr>
            <p:ph type="title"/>
          </p:nvPr>
        </p:nvSpPr>
        <p:spPr>
          <a:xfrm>
            <a:off x="1300766" y="0"/>
            <a:ext cx="10725439" cy="1478570"/>
          </a:xfrm>
        </p:spPr>
        <p:txBody>
          <a:bodyPr/>
          <a:lstStyle/>
          <a:p>
            <a:r>
              <a:rPr lang="es-EC" sz="3600" b="1" dirty="0">
                <a:latin typeface="Calibri" panose="020F0502020204030204" pitchFamily="34" charset="0"/>
                <a:ea typeface="Calibri" panose="020F0502020204030204" pitchFamily="34" charset="0"/>
              </a:rPr>
              <a:t> </a:t>
            </a:r>
            <a:r>
              <a:rPr lang="es-EC" sz="3600" b="1" dirty="0">
                <a:solidFill>
                  <a:schemeClr val="bg1"/>
                </a:solidFill>
                <a:effectLst/>
                <a:latin typeface="Calibri" panose="020F0502020204030204" pitchFamily="34" charset="0"/>
                <a:ea typeface="Calibri" panose="020F0502020204030204" pitchFamily="34" charset="0"/>
              </a:rPr>
              <a:t>Migrar el Modelo a la base del Panel de Administración. </a:t>
            </a:r>
            <a:endParaRPr lang="es-EC" dirty="0">
              <a:solidFill>
                <a:schemeClr val="bg1"/>
              </a:solidFill>
            </a:endParaRPr>
          </a:p>
        </p:txBody>
      </p:sp>
      <p:pic>
        <p:nvPicPr>
          <p:cNvPr id="4" name="Imagen 3">
            <a:extLst>
              <a:ext uri="{FF2B5EF4-FFF2-40B4-BE49-F238E27FC236}">
                <a16:creationId xmlns:a16="http://schemas.microsoft.com/office/drawing/2014/main" id="{460EF04B-C30B-D261-5E42-E765A7D912ED}"/>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F59DB94B-EE9C-8FCE-9772-29F522716EF1}"/>
              </a:ext>
            </a:extLst>
          </p:cNvPr>
          <p:cNvPicPr>
            <a:picLocks noChangeAspect="1"/>
          </p:cNvPicPr>
          <p:nvPr/>
        </p:nvPicPr>
        <p:blipFill>
          <a:blip r:embed="rId3"/>
          <a:stretch>
            <a:fillRect/>
          </a:stretch>
        </p:blipFill>
        <p:spPr>
          <a:xfrm>
            <a:off x="888643" y="1261477"/>
            <a:ext cx="4443212" cy="2498091"/>
          </a:xfrm>
          <a:prstGeom prst="rect">
            <a:avLst/>
          </a:prstGeom>
        </p:spPr>
      </p:pic>
      <p:pic>
        <p:nvPicPr>
          <p:cNvPr id="7" name="Imagen 6">
            <a:extLst>
              <a:ext uri="{FF2B5EF4-FFF2-40B4-BE49-F238E27FC236}">
                <a16:creationId xmlns:a16="http://schemas.microsoft.com/office/drawing/2014/main" id="{AFD7716E-0FEF-A199-173D-1DA9C44E95E0}"/>
              </a:ext>
            </a:extLst>
          </p:cNvPr>
          <p:cNvPicPr>
            <a:picLocks noChangeAspect="1"/>
          </p:cNvPicPr>
          <p:nvPr/>
        </p:nvPicPr>
        <p:blipFill>
          <a:blip r:embed="rId4"/>
          <a:stretch>
            <a:fillRect/>
          </a:stretch>
        </p:blipFill>
        <p:spPr>
          <a:xfrm>
            <a:off x="6096000" y="1018766"/>
            <a:ext cx="4874909" cy="2740802"/>
          </a:xfrm>
          <a:prstGeom prst="rect">
            <a:avLst/>
          </a:prstGeom>
        </p:spPr>
      </p:pic>
      <p:pic>
        <p:nvPicPr>
          <p:cNvPr id="9" name="Imagen 8">
            <a:extLst>
              <a:ext uri="{FF2B5EF4-FFF2-40B4-BE49-F238E27FC236}">
                <a16:creationId xmlns:a16="http://schemas.microsoft.com/office/drawing/2014/main" id="{0622720F-5769-F33B-05E3-7FEA3898BC73}"/>
              </a:ext>
            </a:extLst>
          </p:cNvPr>
          <p:cNvPicPr>
            <a:picLocks noChangeAspect="1"/>
          </p:cNvPicPr>
          <p:nvPr/>
        </p:nvPicPr>
        <p:blipFill>
          <a:blip r:embed="rId5"/>
          <a:stretch>
            <a:fillRect/>
          </a:stretch>
        </p:blipFill>
        <p:spPr>
          <a:xfrm>
            <a:off x="1859170" y="3880924"/>
            <a:ext cx="5048009" cy="2838124"/>
          </a:xfrm>
          <a:prstGeom prst="rect">
            <a:avLst/>
          </a:prstGeom>
        </p:spPr>
      </p:pic>
    </p:spTree>
    <p:extLst>
      <p:ext uri="{BB962C8B-B14F-4D97-AF65-F5344CB8AC3E}">
        <p14:creationId xmlns:p14="http://schemas.microsoft.com/office/powerpoint/2010/main" val="237214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AC0CC-2F28-438C-67B7-FC6B5D25617E}"/>
              </a:ext>
            </a:extLst>
          </p:cNvPr>
          <p:cNvSpPr>
            <a:spLocks noGrp="1"/>
          </p:cNvSpPr>
          <p:nvPr>
            <p:ph type="title"/>
          </p:nvPr>
        </p:nvSpPr>
        <p:spPr>
          <a:xfrm>
            <a:off x="1038896" y="-321640"/>
            <a:ext cx="11153104"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Integrar el Modelo al Panel de Administración</a:t>
            </a:r>
            <a:endParaRPr lang="es-EC" dirty="0">
              <a:solidFill>
                <a:schemeClr val="bg1"/>
              </a:solidFill>
            </a:endParaRPr>
          </a:p>
        </p:txBody>
      </p:sp>
      <p:pic>
        <p:nvPicPr>
          <p:cNvPr id="4" name="Imagen 3">
            <a:extLst>
              <a:ext uri="{FF2B5EF4-FFF2-40B4-BE49-F238E27FC236}">
                <a16:creationId xmlns:a16="http://schemas.microsoft.com/office/drawing/2014/main" id="{D9B9FB7E-90B9-1F36-FDA8-1E61D4CD2E59}"/>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31CE4DD7-5771-87F2-687B-728D0B263561}"/>
              </a:ext>
            </a:extLst>
          </p:cNvPr>
          <p:cNvPicPr>
            <a:picLocks noChangeAspect="1"/>
          </p:cNvPicPr>
          <p:nvPr/>
        </p:nvPicPr>
        <p:blipFill>
          <a:blip r:embed="rId3"/>
          <a:stretch>
            <a:fillRect/>
          </a:stretch>
        </p:blipFill>
        <p:spPr>
          <a:xfrm>
            <a:off x="1828800" y="1366567"/>
            <a:ext cx="7336664" cy="4124866"/>
          </a:xfrm>
          <a:prstGeom prst="rect">
            <a:avLst/>
          </a:prstGeom>
        </p:spPr>
      </p:pic>
    </p:spTree>
    <p:extLst>
      <p:ext uri="{BB962C8B-B14F-4D97-AF65-F5344CB8AC3E}">
        <p14:creationId xmlns:p14="http://schemas.microsoft.com/office/powerpoint/2010/main" val="1385015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DEC94-C4E5-EEA3-1E04-14FFFC7E22A8}"/>
              </a:ext>
            </a:extLst>
          </p:cNvPr>
          <p:cNvSpPr>
            <a:spLocks noGrp="1"/>
          </p:cNvSpPr>
          <p:nvPr>
            <p:ph type="title"/>
          </p:nvPr>
        </p:nvSpPr>
        <p:spPr>
          <a:xfrm>
            <a:off x="1141413" y="0"/>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Ingresar información al modelo por el Panel de Administración.</a:t>
            </a:r>
            <a:endParaRPr lang="es-EC" dirty="0">
              <a:solidFill>
                <a:schemeClr val="bg1"/>
              </a:solidFill>
            </a:endParaRPr>
          </a:p>
        </p:txBody>
      </p:sp>
      <p:pic>
        <p:nvPicPr>
          <p:cNvPr id="4" name="Imagen 3">
            <a:extLst>
              <a:ext uri="{FF2B5EF4-FFF2-40B4-BE49-F238E27FC236}">
                <a16:creationId xmlns:a16="http://schemas.microsoft.com/office/drawing/2014/main" id="{21BBB1EA-A2CA-46E2-E9BD-DCEF747ED06C}"/>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C16DC87E-64B6-703A-B192-CFB1031C23F3}"/>
              </a:ext>
            </a:extLst>
          </p:cNvPr>
          <p:cNvPicPr>
            <a:picLocks noChangeAspect="1"/>
          </p:cNvPicPr>
          <p:nvPr/>
        </p:nvPicPr>
        <p:blipFill>
          <a:blip r:embed="rId3"/>
          <a:stretch>
            <a:fillRect/>
          </a:stretch>
        </p:blipFill>
        <p:spPr>
          <a:xfrm>
            <a:off x="5653825" y="1725769"/>
            <a:ext cx="5649532" cy="3176316"/>
          </a:xfrm>
          <a:prstGeom prst="rect">
            <a:avLst/>
          </a:prstGeom>
        </p:spPr>
      </p:pic>
      <p:pic>
        <p:nvPicPr>
          <p:cNvPr id="7" name="Imagen 6">
            <a:extLst>
              <a:ext uri="{FF2B5EF4-FFF2-40B4-BE49-F238E27FC236}">
                <a16:creationId xmlns:a16="http://schemas.microsoft.com/office/drawing/2014/main" id="{FEFE13FD-EF26-A875-D131-3C49051960D2}"/>
              </a:ext>
            </a:extLst>
          </p:cNvPr>
          <p:cNvPicPr>
            <a:picLocks noChangeAspect="1"/>
          </p:cNvPicPr>
          <p:nvPr/>
        </p:nvPicPr>
        <p:blipFill>
          <a:blip r:embed="rId4"/>
          <a:stretch>
            <a:fillRect/>
          </a:stretch>
        </p:blipFill>
        <p:spPr>
          <a:xfrm>
            <a:off x="303638" y="1725769"/>
            <a:ext cx="4933769" cy="2773895"/>
          </a:xfrm>
          <a:prstGeom prst="rect">
            <a:avLst/>
          </a:prstGeom>
        </p:spPr>
      </p:pic>
    </p:spTree>
    <p:extLst>
      <p:ext uri="{BB962C8B-B14F-4D97-AF65-F5344CB8AC3E}">
        <p14:creationId xmlns:p14="http://schemas.microsoft.com/office/powerpoint/2010/main" val="2740847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B1C84-A9A0-9DCA-CDBF-5265EE5E268B}"/>
              </a:ext>
            </a:extLst>
          </p:cNvPr>
          <p:cNvSpPr>
            <a:spLocks noGrp="1"/>
          </p:cNvSpPr>
          <p:nvPr>
            <p:ph type="title"/>
          </p:nvPr>
        </p:nvSpPr>
        <p:spPr>
          <a:xfrm>
            <a:off x="1141412" y="-205730"/>
            <a:ext cx="10789834" cy="1478570"/>
          </a:xfrm>
        </p:spPr>
        <p:txBody>
          <a:bodyPr>
            <a:normAutofit/>
          </a:bodyPr>
          <a:lstStyle/>
          <a:p>
            <a:r>
              <a:rPr lang="es-EC" sz="3200" b="1" dirty="0">
                <a:solidFill>
                  <a:schemeClr val="bg1"/>
                </a:solidFill>
                <a:effectLst/>
                <a:latin typeface="Calibri" panose="020F0502020204030204" pitchFamily="34" charset="0"/>
                <a:ea typeface="Calibri" panose="020F0502020204030204" pitchFamily="34" charset="0"/>
              </a:rPr>
              <a:t>Realizar la consulta de todo lo ingresado en el modelo desde el  </a:t>
            </a:r>
            <a:r>
              <a:rPr lang="es-EC" sz="3200" b="1" dirty="0" err="1">
                <a:solidFill>
                  <a:schemeClr val="bg1"/>
                </a:solidFill>
                <a:effectLst/>
                <a:latin typeface="Calibri" panose="020F0502020204030204" pitchFamily="34" charset="0"/>
                <a:ea typeface="Calibri" panose="020F0502020204030204" pitchFamily="34" charset="0"/>
              </a:rPr>
              <a:t>views</a:t>
            </a:r>
            <a:endParaRPr lang="es-EC" sz="3200" dirty="0">
              <a:solidFill>
                <a:schemeClr val="bg1"/>
              </a:solidFill>
            </a:endParaRPr>
          </a:p>
        </p:txBody>
      </p:sp>
      <p:pic>
        <p:nvPicPr>
          <p:cNvPr id="4" name="Imagen 3">
            <a:extLst>
              <a:ext uri="{FF2B5EF4-FFF2-40B4-BE49-F238E27FC236}">
                <a16:creationId xmlns:a16="http://schemas.microsoft.com/office/drawing/2014/main" id="{1F8B467C-0897-13DE-F042-BB5AA865F03D}"/>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53A93D40-14CC-8AF6-0510-D9C181AFF8A4}"/>
              </a:ext>
            </a:extLst>
          </p:cNvPr>
          <p:cNvPicPr>
            <a:picLocks noChangeAspect="1"/>
          </p:cNvPicPr>
          <p:nvPr/>
        </p:nvPicPr>
        <p:blipFill>
          <a:blip r:embed="rId3"/>
          <a:stretch>
            <a:fillRect/>
          </a:stretch>
        </p:blipFill>
        <p:spPr>
          <a:xfrm>
            <a:off x="1996224" y="1431734"/>
            <a:ext cx="7104845" cy="3994531"/>
          </a:xfrm>
          <a:prstGeom prst="rect">
            <a:avLst/>
          </a:prstGeom>
        </p:spPr>
      </p:pic>
    </p:spTree>
    <p:extLst>
      <p:ext uri="{BB962C8B-B14F-4D97-AF65-F5344CB8AC3E}">
        <p14:creationId xmlns:p14="http://schemas.microsoft.com/office/powerpoint/2010/main" val="69959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9C7D5-2CF1-79AA-BE99-449D69E9EB36}"/>
              </a:ext>
            </a:extLst>
          </p:cNvPr>
          <p:cNvSpPr>
            <a:spLocks noGrp="1"/>
          </p:cNvSpPr>
          <p:nvPr>
            <p:ph type="title"/>
          </p:nvPr>
        </p:nvSpPr>
        <p:spPr>
          <a:xfrm>
            <a:off x="1141412" y="-82737"/>
            <a:ext cx="10609529" cy="1478570"/>
          </a:xfrm>
        </p:spPr>
        <p:txBody>
          <a:bodyPr>
            <a:normAutofit/>
          </a:bodyPr>
          <a:lstStyle/>
          <a:p>
            <a:r>
              <a:rPr lang="es-EC" sz="3200" b="1" dirty="0">
                <a:solidFill>
                  <a:schemeClr val="bg1"/>
                </a:solidFill>
                <a:effectLst/>
                <a:latin typeface="Calibri" panose="020F0502020204030204" pitchFamily="34" charset="0"/>
                <a:ea typeface="Calibri" panose="020F0502020204030204" pitchFamily="34" charset="0"/>
              </a:rPr>
              <a:t>Mostrar los datos guardados en el modelo al </a:t>
            </a:r>
            <a:r>
              <a:rPr lang="es-EC" sz="3200" b="1" dirty="0" err="1">
                <a:solidFill>
                  <a:schemeClr val="bg1"/>
                </a:solidFill>
                <a:effectLst/>
                <a:latin typeface="Calibri" panose="020F0502020204030204" pitchFamily="34" charset="0"/>
                <a:ea typeface="Calibri" panose="020F0502020204030204" pitchFamily="34" charset="0"/>
              </a:rPr>
              <a:t>html</a:t>
            </a:r>
            <a:r>
              <a:rPr lang="es-EC" sz="3200" b="1" dirty="0">
                <a:solidFill>
                  <a:schemeClr val="bg1"/>
                </a:solidFill>
                <a:effectLst/>
                <a:latin typeface="Calibri" panose="020F0502020204030204" pitchFamily="34" charset="0"/>
                <a:ea typeface="Calibri" panose="020F0502020204030204" pitchFamily="34" charset="0"/>
              </a:rPr>
              <a:t> hijo</a:t>
            </a:r>
            <a:endParaRPr lang="es-EC" sz="3200" dirty="0">
              <a:solidFill>
                <a:schemeClr val="bg1"/>
              </a:solidFill>
            </a:endParaRPr>
          </a:p>
        </p:txBody>
      </p:sp>
      <p:pic>
        <p:nvPicPr>
          <p:cNvPr id="4" name="Imagen 3">
            <a:extLst>
              <a:ext uri="{FF2B5EF4-FFF2-40B4-BE49-F238E27FC236}">
                <a16:creationId xmlns:a16="http://schemas.microsoft.com/office/drawing/2014/main" id="{B307510E-5CCA-DB15-7F32-D8330CF0FBEB}"/>
              </a:ext>
            </a:extLst>
          </p:cNvPr>
          <p:cNvPicPr>
            <a:picLocks noChangeAspect="1"/>
          </p:cNvPicPr>
          <p:nvPr/>
        </p:nvPicPr>
        <p:blipFill>
          <a:blip r:embed="rId2"/>
          <a:stretch>
            <a:fillRect/>
          </a:stretch>
        </p:blipFill>
        <p:spPr>
          <a:xfrm>
            <a:off x="8961616" y="4937546"/>
            <a:ext cx="2513459" cy="1707309"/>
          </a:xfrm>
          <a:prstGeom prst="rect">
            <a:avLst/>
          </a:prstGeom>
        </p:spPr>
      </p:pic>
      <p:pic>
        <p:nvPicPr>
          <p:cNvPr id="5" name="Imagen 4">
            <a:extLst>
              <a:ext uri="{FF2B5EF4-FFF2-40B4-BE49-F238E27FC236}">
                <a16:creationId xmlns:a16="http://schemas.microsoft.com/office/drawing/2014/main" id="{0C150DC7-1F41-00F0-AB5B-184061B816E3}"/>
              </a:ext>
            </a:extLst>
          </p:cNvPr>
          <p:cNvPicPr>
            <a:picLocks noChangeAspect="1"/>
          </p:cNvPicPr>
          <p:nvPr/>
        </p:nvPicPr>
        <p:blipFill>
          <a:blip r:embed="rId3"/>
          <a:stretch>
            <a:fillRect/>
          </a:stretch>
        </p:blipFill>
        <p:spPr>
          <a:xfrm>
            <a:off x="5855376" y="1509368"/>
            <a:ext cx="5895565" cy="3314642"/>
          </a:xfrm>
          <a:prstGeom prst="rect">
            <a:avLst/>
          </a:prstGeom>
        </p:spPr>
      </p:pic>
      <p:pic>
        <p:nvPicPr>
          <p:cNvPr id="7" name="Imagen 6">
            <a:extLst>
              <a:ext uri="{FF2B5EF4-FFF2-40B4-BE49-F238E27FC236}">
                <a16:creationId xmlns:a16="http://schemas.microsoft.com/office/drawing/2014/main" id="{0BCF82CD-E10E-548D-4CB0-05FC3D3C7CAC}"/>
              </a:ext>
            </a:extLst>
          </p:cNvPr>
          <p:cNvPicPr>
            <a:picLocks noChangeAspect="1"/>
          </p:cNvPicPr>
          <p:nvPr/>
        </p:nvPicPr>
        <p:blipFill>
          <a:blip r:embed="rId4"/>
          <a:stretch>
            <a:fillRect/>
          </a:stretch>
        </p:blipFill>
        <p:spPr>
          <a:xfrm>
            <a:off x="566670" y="1751936"/>
            <a:ext cx="5032681" cy="2829506"/>
          </a:xfrm>
          <a:prstGeom prst="rect">
            <a:avLst/>
          </a:prstGeom>
        </p:spPr>
      </p:pic>
    </p:spTree>
    <p:extLst>
      <p:ext uri="{BB962C8B-B14F-4D97-AF65-F5344CB8AC3E}">
        <p14:creationId xmlns:p14="http://schemas.microsoft.com/office/powerpoint/2010/main" val="328426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73C96-97DE-3265-E4F1-A80AE816B7A0}"/>
              </a:ext>
            </a:extLst>
          </p:cNvPr>
          <p:cNvSpPr>
            <a:spLocks noGrp="1"/>
          </p:cNvSpPr>
          <p:nvPr>
            <p:ph type="title"/>
          </p:nvPr>
        </p:nvSpPr>
        <p:spPr>
          <a:xfrm>
            <a:off x="536106" y="0"/>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¿Qué es Django?</a:t>
            </a:r>
            <a:endParaRPr lang="es-EC" dirty="0">
              <a:solidFill>
                <a:schemeClr val="bg1"/>
              </a:solidFill>
            </a:endParaRPr>
          </a:p>
        </p:txBody>
      </p:sp>
      <p:pic>
        <p:nvPicPr>
          <p:cNvPr id="4" name="Imagen 3">
            <a:extLst>
              <a:ext uri="{FF2B5EF4-FFF2-40B4-BE49-F238E27FC236}">
                <a16:creationId xmlns:a16="http://schemas.microsoft.com/office/drawing/2014/main" id="{BFC3311C-1D4D-DE27-0251-7DDC49F255EA}"/>
              </a:ext>
            </a:extLst>
          </p:cNvPr>
          <p:cNvPicPr>
            <a:picLocks noChangeAspect="1"/>
          </p:cNvPicPr>
          <p:nvPr/>
        </p:nvPicPr>
        <p:blipFill>
          <a:blip r:embed="rId2"/>
          <a:stretch>
            <a:fillRect/>
          </a:stretch>
        </p:blipFill>
        <p:spPr>
          <a:xfrm>
            <a:off x="9298546" y="5150691"/>
            <a:ext cx="2513459" cy="1707309"/>
          </a:xfrm>
          <a:prstGeom prst="rect">
            <a:avLst/>
          </a:prstGeom>
        </p:spPr>
      </p:pic>
      <p:sp>
        <p:nvSpPr>
          <p:cNvPr id="6" name="CuadroTexto 5">
            <a:extLst>
              <a:ext uri="{FF2B5EF4-FFF2-40B4-BE49-F238E27FC236}">
                <a16:creationId xmlns:a16="http://schemas.microsoft.com/office/drawing/2014/main" id="{B6023796-B2E1-9DB6-F8AA-0CE5949CBAC3}"/>
              </a:ext>
            </a:extLst>
          </p:cNvPr>
          <p:cNvSpPr txBox="1"/>
          <p:nvPr/>
        </p:nvSpPr>
        <p:spPr>
          <a:xfrm>
            <a:off x="1452650" y="2459504"/>
            <a:ext cx="8989454" cy="1938992"/>
          </a:xfrm>
          <a:prstGeom prst="rect">
            <a:avLst/>
          </a:prstGeom>
          <a:noFill/>
        </p:spPr>
        <p:txBody>
          <a:bodyPr wrap="square">
            <a:spAutoFit/>
          </a:bodyPr>
          <a:lstStyle/>
          <a:p>
            <a:pPr algn="just"/>
            <a:r>
              <a:rPr lang="es-ES" sz="2000" b="1" dirty="0">
                <a:solidFill>
                  <a:schemeClr val="bg1"/>
                </a:solidFill>
                <a:latin typeface="Inter"/>
              </a:rPr>
              <a:t>E</a:t>
            </a:r>
            <a:r>
              <a:rPr lang="es-ES" sz="2000" b="1" i="0" dirty="0">
                <a:solidFill>
                  <a:schemeClr val="bg1"/>
                </a:solidFill>
                <a:effectLst/>
                <a:latin typeface="Inter"/>
              </a:rPr>
              <a:t>s un framework web de alto nivel que permite el desarrollo rápido de sitios web seguros y mantenibles. Desarrollado por programadores experimentados, Django se encarga de gran parte de las complicaciones del desarrollo web, por lo que puedes concentrarte en escribir tu aplicación sin necesidad de reinventar la rueda. Es gratuito y de código abierto, tiene una comunidad próspera y activa, una gran documentación y muchas opciones de soporte gratuito y de pago.</a:t>
            </a:r>
            <a:endParaRPr lang="es-EC" sz="2000" b="1" dirty="0">
              <a:solidFill>
                <a:schemeClr val="bg1"/>
              </a:solidFill>
            </a:endParaRPr>
          </a:p>
        </p:txBody>
      </p:sp>
    </p:spTree>
    <p:extLst>
      <p:ext uri="{BB962C8B-B14F-4D97-AF65-F5344CB8AC3E}">
        <p14:creationId xmlns:p14="http://schemas.microsoft.com/office/powerpoint/2010/main" val="113534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C4D40-642E-2B00-B46D-B4DAA34DC214}"/>
              </a:ext>
            </a:extLst>
          </p:cNvPr>
          <p:cNvSpPr>
            <a:spLocks noGrp="1"/>
          </p:cNvSpPr>
          <p:nvPr>
            <p:ph type="title"/>
          </p:nvPr>
        </p:nvSpPr>
        <p:spPr>
          <a:xfrm>
            <a:off x="664895" y="176184"/>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 ¿Qué es la máquina virtual en Django </a:t>
            </a:r>
            <a:endParaRPr lang="es-EC" dirty="0">
              <a:solidFill>
                <a:schemeClr val="bg1"/>
              </a:solidFill>
            </a:endParaRPr>
          </a:p>
        </p:txBody>
      </p:sp>
      <p:sp>
        <p:nvSpPr>
          <p:cNvPr id="5" name="CuadroTexto 4">
            <a:extLst>
              <a:ext uri="{FF2B5EF4-FFF2-40B4-BE49-F238E27FC236}">
                <a16:creationId xmlns:a16="http://schemas.microsoft.com/office/drawing/2014/main" id="{1FB9EAE4-C7E2-5DBD-5026-7BFCA982B041}"/>
              </a:ext>
            </a:extLst>
          </p:cNvPr>
          <p:cNvSpPr txBox="1"/>
          <p:nvPr/>
        </p:nvSpPr>
        <p:spPr>
          <a:xfrm>
            <a:off x="548986" y="1997839"/>
            <a:ext cx="9905997" cy="1754326"/>
          </a:xfrm>
          <a:prstGeom prst="rect">
            <a:avLst/>
          </a:prstGeom>
          <a:noFill/>
        </p:spPr>
        <p:txBody>
          <a:bodyPr wrap="square">
            <a:spAutoFit/>
          </a:bodyPr>
          <a:lstStyle/>
          <a:p>
            <a:pPr algn="just"/>
            <a:r>
              <a:rPr lang="es-ES" b="1" dirty="0">
                <a:solidFill>
                  <a:schemeClr val="bg1"/>
                </a:solidFill>
                <a:latin typeface="Inter"/>
              </a:rPr>
              <a:t>E</a:t>
            </a:r>
            <a:r>
              <a:rPr lang="es-ES" b="1" i="0" dirty="0">
                <a:solidFill>
                  <a:schemeClr val="bg1"/>
                </a:solidFill>
                <a:effectLst/>
                <a:latin typeface="Inter"/>
              </a:rPr>
              <a:t>s una instalación de Django en tu computadora local que puedes usar para desarrollar y probar apps Django antes de desplegarlas al entorno de producción.</a:t>
            </a:r>
          </a:p>
          <a:p>
            <a:pPr algn="just"/>
            <a:r>
              <a:rPr lang="es-ES" b="1" i="0" dirty="0">
                <a:solidFill>
                  <a:schemeClr val="bg1"/>
                </a:solidFill>
                <a:effectLst/>
                <a:latin typeface="Inter"/>
              </a:rPr>
              <a:t>Las principales herramientas que el mismo Django proporciona son un conjunto de scripts de Python para crear y trabajar con proyectos Django, junto con un simple </a:t>
            </a:r>
            <a:r>
              <a:rPr lang="es-ES" b="1" i="1" dirty="0">
                <a:solidFill>
                  <a:schemeClr val="bg1"/>
                </a:solidFill>
                <a:effectLst/>
                <a:latin typeface="Inter"/>
              </a:rPr>
              <a:t>servidor web de desarrollo</a:t>
            </a:r>
            <a:r>
              <a:rPr lang="es-ES" b="1" i="0" dirty="0">
                <a:solidFill>
                  <a:schemeClr val="bg1"/>
                </a:solidFill>
                <a:effectLst/>
                <a:latin typeface="Inter"/>
              </a:rPr>
              <a:t> que puedes usar para probar de forma local (es decir en tu computadora, no en un servidor web externo) aplicaciones web Django con el explorador web de tu computadora.</a:t>
            </a:r>
          </a:p>
        </p:txBody>
      </p:sp>
      <p:pic>
        <p:nvPicPr>
          <p:cNvPr id="6" name="Imagen 5">
            <a:extLst>
              <a:ext uri="{FF2B5EF4-FFF2-40B4-BE49-F238E27FC236}">
                <a16:creationId xmlns:a16="http://schemas.microsoft.com/office/drawing/2014/main" id="{2C425AFA-2B64-B901-8A40-DB8A9B69AF34}"/>
              </a:ext>
            </a:extLst>
          </p:cNvPr>
          <p:cNvPicPr>
            <a:picLocks noChangeAspect="1"/>
          </p:cNvPicPr>
          <p:nvPr/>
        </p:nvPicPr>
        <p:blipFill>
          <a:blip r:embed="rId2"/>
          <a:stretch>
            <a:fillRect/>
          </a:stretch>
        </p:blipFill>
        <p:spPr>
          <a:xfrm>
            <a:off x="9129556" y="4834535"/>
            <a:ext cx="2513459" cy="1707309"/>
          </a:xfrm>
          <a:prstGeom prst="rect">
            <a:avLst/>
          </a:prstGeom>
        </p:spPr>
      </p:pic>
    </p:spTree>
    <p:extLst>
      <p:ext uri="{BB962C8B-B14F-4D97-AF65-F5344CB8AC3E}">
        <p14:creationId xmlns:p14="http://schemas.microsoft.com/office/powerpoint/2010/main" val="50322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6F3B2-68C6-D2FA-DF56-5F7CDB2009CD}"/>
              </a:ext>
            </a:extLst>
          </p:cNvPr>
          <p:cNvSpPr>
            <a:spLocks noGrp="1"/>
          </p:cNvSpPr>
          <p:nvPr>
            <p:ph type="title"/>
          </p:nvPr>
        </p:nvSpPr>
        <p:spPr>
          <a:xfrm>
            <a:off x="832320" y="-411771"/>
            <a:ext cx="9905998" cy="1478570"/>
          </a:xfrm>
        </p:spPr>
        <p:txBody>
          <a:bodyPr/>
          <a:lstStyle/>
          <a:p>
            <a:r>
              <a:rPr lang="es-EC" sz="3600" b="1" dirty="0">
                <a:solidFill>
                  <a:schemeClr val="bg1"/>
                </a:solidFill>
                <a:effectLst/>
                <a:latin typeface="Calibri" panose="020F0502020204030204" pitchFamily="34" charset="0"/>
                <a:ea typeface="Calibri" panose="020F0502020204030204" pitchFamily="34" charset="0"/>
              </a:rPr>
              <a:t>¿Qué es MVT en Django. ?</a:t>
            </a:r>
            <a:endParaRPr lang="es-EC" dirty="0">
              <a:solidFill>
                <a:schemeClr val="bg1"/>
              </a:solidFill>
            </a:endParaRPr>
          </a:p>
        </p:txBody>
      </p:sp>
      <p:sp>
        <p:nvSpPr>
          <p:cNvPr id="5" name="CuadroTexto 4">
            <a:extLst>
              <a:ext uri="{FF2B5EF4-FFF2-40B4-BE49-F238E27FC236}">
                <a16:creationId xmlns:a16="http://schemas.microsoft.com/office/drawing/2014/main" id="{30E688D6-B53B-6794-4E54-B85D56B2B94C}"/>
              </a:ext>
            </a:extLst>
          </p:cNvPr>
          <p:cNvSpPr txBox="1"/>
          <p:nvPr/>
        </p:nvSpPr>
        <p:spPr>
          <a:xfrm>
            <a:off x="1159099" y="1317638"/>
            <a:ext cx="9579219" cy="1477328"/>
          </a:xfrm>
          <a:prstGeom prst="rect">
            <a:avLst/>
          </a:prstGeom>
          <a:noFill/>
        </p:spPr>
        <p:txBody>
          <a:bodyPr wrap="square">
            <a:spAutoFit/>
          </a:bodyPr>
          <a:lstStyle/>
          <a:p>
            <a:pPr algn="just"/>
            <a:r>
              <a:rPr lang="es-ES" b="1" i="0" dirty="0">
                <a:solidFill>
                  <a:schemeClr val="bg1"/>
                </a:solidFill>
                <a:effectLst/>
                <a:latin typeface="Roboto" panose="02000000000000000000" pitchFamily="2" charset="0"/>
              </a:rPr>
              <a:t>Django redefine este modelo como MVT: Modelo-Vista-</a:t>
            </a:r>
            <a:r>
              <a:rPr lang="es-ES" b="1" i="0" dirty="0" err="1">
                <a:solidFill>
                  <a:schemeClr val="bg1"/>
                </a:solidFill>
                <a:effectLst/>
                <a:latin typeface="Roboto" panose="02000000000000000000" pitchFamily="2" charset="0"/>
              </a:rPr>
              <a:t>Template</a:t>
            </a:r>
            <a:r>
              <a:rPr lang="es-ES" b="1" i="0" dirty="0">
                <a:solidFill>
                  <a:schemeClr val="bg1"/>
                </a:solidFill>
                <a:effectLst/>
                <a:latin typeface="Roboto" panose="02000000000000000000" pitchFamily="2" charset="0"/>
              </a:rPr>
              <a:t>.</a:t>
            </a:r>
          </a:p>
          <a:p>
            <a:pPr algn="just"/>
            <a:r>
              <a:rPr lang="es-ES" b="1" i="0" dirty="0">
                <a:solidFill>
                  <a:schemeClr val="bg1"/>
                </a:solidFill>
                <a:effectLst/>
                <a:latin typeface="Roboto" panose="02000000000000000000" pitchFamily="2" charset="0"/>
              </a:rPr>
              <a:t>Hasta ahora lo que hemos hecho no requería de interactuar con la base de datos. Podríamos decir que simplemente se recibe una petición del navegador, se ejecuta la vista correspondiente y se renderiza el Template para que el navegador muestre el HTML resultante:</a:t>
            </a:r>
          </a:p>
        </p:txBody>
      </p:sp>
      <p:pic>
        <p:nvPicPr>
          <p:cNvPr id="1026" name="Picture 2">
            <a:extLst>
              <a:ext uri="{FF2B5EF4-FFF2-40B4-BE49-F238E27FC236}">
                <a16:creationId xmlns:a16="http://schemas.microsoft.com/office/drawing/2014/main" id="{54547B1C-F579-8387-D455-623A1BB36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14" y="3429000"/>
            <a:ext cx="4889372" cy="26337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92EAC8E-309A-D280-D770-2EB26CF55813}"/>
              </a:ext>
            </a:extLst>
          </p:cNvPr>
          <p:cNvPicPr>
            <a:picLocks noChangeAspect="1"/>
          </p:cNvPicPr>
          <p:nvPr/>
        </p:nvPicPr>
        <p:blipFill>
          <a:blip r:embed="rId3"/>
          <a:stretch>
            <a:fillRect/>
          </a:stretch>
        </p:blipFill>
        <p:spPr>
          <a:xfrm>
            <a:off x="8757634" y="4903180"/>
            <a:ext cx="2513459" cy="1707309"/>
          </a:xfrm>
          <a:prstGeom prst="rect">
            <a:avLst/>
          </a:prstGeom>
        </p:spPr>
      </p:pic>
    </p:spTree>
    <p:extLst>
      <p:ext uri="{BB962C8B-B14F-4D97-AF65-F5344CB8AC3E}">
        <p14:creationId xmlns:p14="http://schemas.microsoft.com/office/powerpoint/2010/main" val="310189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B3840-9579-B7D9-A850-B6789D2CC65A}"/>
              </a:ext>
            </a:extLst>
          </p:cNvPr>
          <p:cNvSpPr>
            <a:spLocks noGrp="1"/>
          </p:cNvSpPr>
          <p:nvPr>
            <p:ph type="title"/>
          </p:nvPr>
        </p:nvSpPr>
        <p:spPr>
          <a:xfrm>
            <a:off x="767926" y="-411771"/>
            <a:ext cx="9905998" cy="1478570"/>
          </a:xfrm>
        </p:spPr>
        <p:txBody>
          <a:bodyPr/>
          <a:lstStyle/>
          <a:p>
            <a:r>
              <a:rPr lang="es-EC" sz="3600" b="1" dirty="0">
                <a:effectLst/>
                <a:latin typeface="Calibri" panose="020F0502020204030204" pitchFamily="34" charset="0"/>
                <a:ea typeface="Calibri" panose="020F0502020204030204" pitchFamily="34" charset="0"/>
              </a:rPr>
              <a:t> </a:t>
            </a:r>
            <a:r>
              <a:rPr lang="es-EC" sz="3600" b="1" dirty="0">
                <a:solidFill>
                  <a:schemeClr val="bg1"/>
                </a:solidFill>
                <a:effectLst/>
                <a:latin typeface="Calibri" panose="020F0502020204030204" pitchFamily="34" charset="0"/>
                <a:ea typeface="Calibri" panose="020F0502020204030204" pitchFamily="34" charset="0"/>
              </a:rPr>
              <a:t>Crear un proyecto con la máquina virtual. </a:t>
            </a:r>
            <a:endParaRPr lang="es-EC" dirty="0">
              <a:solidFill>
                <a:schemeClr val="bg1"/>
              </a:solidFill>
            </a:endParaRPr>
          </a:p>
        </p:txBody>
      </p:sp>
      <p:pic>
        <p:nvPicPr>
          <p:cNvPr id="4" name="Imagen 3">
            <a:extLst>
              <a:ext uri="{FF2B5EF4-FFF2-40B4-BE49-F238E27FC236}">
                <a16:creationId xmlns:a16="http://schemas.microsoft.com/office/drawing/2014/main" id="{FDB7C1F9-7BC3-B000-89E7-471B002C1278}"/>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5" name="Imagen 4">
            <a:extLst>
              <a:ext uri="{FF2B5EF4-FFF2-40B4-BE49-F238E27FC236}">
                <a16:creationId xmlns:a16="http://schemas.microsoft.com/office/drawing/2014/main" id="{EC775232-FA43-14D0-8D9B-965779E7B03B}"/>
              </a:ext>
            </a:extLst>
          </p:cNvPr>
          <p:cNvPicPr>
            <a:picLocks noChangeAspect="1"/>
          </p:cNvPicPr>
          <p:nvPr/>
        </p:nvPicPr>
        <p:blipFill>
          <a:blip r:embed="rId3"/>
          <a:stretch>
            <a:fillRect/>
          </a:stretch>
        </p:blipFill>
        <p:spPr>
          <a:xfrm>
            <a:off x="1674802" y="716385"/>
            <a:ext cx="7082832" cy="5760820"/>
          </a:xfrm>
          <a:prstGeom prst="rect">
            <a:avLst/>
          </a:prstGeom>
        </p:spPr>
      </p:pic>
    </p:spTree>
    <p:extLst>
      <p:ext uri="{BB962C8B-B14F-4D97-AF65-F5344CB8AC3E}">
        <p14:creationId xmlns:p14="http://schemas.microsoft.com/office/powerpoint/2010/main" val="16984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39634-1B79-304D-DDAD-4B04FAD08FB6}"/>
              </a:ext>
            </a:extLst>
          </p:cNvPr>
          <p:cNvSpPr>
            <a:spLocks noGrp="1"/>
          </p:cNvSpPr>
          <p:nvPr>
            <p:ph type="title"/>
          </p:nvPr>
        </p:nvSpPr>
        <p:spPr>
          <a:xfrm>
            <a:off x="806561" y="0"/>
            <a:ext cx="11544277" cy="1478570"/>
          </a:xfrm>
        </p:spPr>
        <p:txBody>
          <a:bodyPr>
            <a:normAutofit/>
          </a:bodyPr>
          <a:lstStyle/>
          <a:p>
            <a:r>
              <a:rPr lang="es-EC" sz="3200" b="1" dirty="0">
                <a:solidFill>
                  <a:schemeClr val="bg1"/>
                </a:solidFill>
                <a:effectLst/>
                <a:latin typeface="Calibri" panose="020F0502020204030204" pitchFamily="34" charset="0"/>
                <a:ea typeface="Calibri" panose="020F0502020204030204" pitchFamily="34" charset="0"/>
              </a:rPr>
              <a:t>Descargar los instaladores de Django al proyecto</a:t>
            </a:r>
            <a:endParaRPr lang="es-EC" sz="3200" dirty="0">
              <a:solidFill>
                <a:schemeClr val="bg1"/>
              </a:solidFill>
            </a:endParaRPr>
          </a:p>
        </p:txBody>
      </p:sp>
      <p:pic>
        <p:nvPicPr>
          <p:cNvPr id="4" name="Imagen 3">
            <a:extLst>
              <a:ext uri="{FF2B5EF4-FFF2-40B4-BE49-F238E27FC236}">
                <a16:creationId xmlns:a16="http://schemas.microsoft.com/office/drawing/2014/main" id="{A7E6CDA0-F1F0-4125-144F-26A3C889F6C6}"/>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5" name="Imagen 4">
            <a:extLst>
              <a:ext uri="{FF2B5EF4-FFF2-40B4-BE49-F238E27FC236}">
                <a16:creationId xmlns:a16="http://schemas.microsoft.com/office/drawing/2014/main" id="{09FD7D07-E411-35DF-DC23-BB196CC1CCC2}"/>
              </a:ext>
            </a:extLst>
          </p:cNvPr>
          <p:cNvPicPr>
            <a:picLocks noChangeAspect="1"/>
          </p:cNvPicPr>
          <p:nvPr/>
        </p:nvPicPr>
        <p:blipFill>
          <a:blip r:embed="rId3"/>
          <a:stretch>
            <a:fillRect/>
          </a:stretch>
        </p:blipFill>
        <p:spPr>
          <a:xfrm>
            <a:off x="6167734" y="1021386"/>
            <a:ext cx="5886354" cy="4015442"/>
          </a:xfrm>
          <a:prstGeom prst="rect">
            <a:avLst/>
          </a:prstGeom>
        </p:spPr>
      </p:pic>
      <p:pic>
        <p:nvPicPr>
          <p:cNvPr id="7" name="Imagen 6">
            <a:extLst>
              <a:ext uri="{FF2B5EF4-FFF2-40B4-BE49-F238E27FC236}">
                <a16:creationId xmlns:a16="http://schemas.microsoft.com/office/drawing/2014/main" id="{FBAF54FA-A587-789C-19DE-9D32B327E29C}"/>
              </a:ext>
            </a:extLst>
          </p:cNvPr>
          <p:cNvPicPr>
            <a:picLocks noChangeAspect="1"/>
          </p:cNvPicPr>
          <p:nvPr/>
        </p:nvPicPr>
        <p:blipFill>
          <a:blip r:embed="rId4"/>
          <a:stretch>
            <a:fillRect/>
          </a:stretch>
        </p:blipFill>
        <p:spPr>
          <a:xfrm>
            <a:off x="275234" y="1021386"/>
            <a:ext cx="5595750" cy="4015442"/>
          </a:xfrm>
          <a:prstGeom prst="rect">
            <a:avLst/>
          </a:prstGeom>
        </p:spPr>
      </p:pic>
    </p:spTree>
    <p:extLst>
      <p:ext uri="{BB962C8B-B14F-4D97-AF65-F5344CB8AC3E}">
        <p14:creationId xmlns:p14="http://schemas.microsoft.com/office/powerpoint/2010/main" val="402926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453FD-2418-6889-26E7-F861CA9D52EB}"/>
              </a:ext>
            </a:extLst>
          </p:cNvPr>
          <p:cNvSpPr>
            <a:spLocks noGrp="1"/>
          </p:cNvSpPr>
          <p:nvPr>
            <p:ph type="title"/>
          </p:nvPr>
        </p:nvSpPr>
        <p:spPr>
          <a:xfrm>
            <a:off x="909593" y="-303551"/>
            <a:ext cx="10745788" cy="1478570"/>
          </a:xfrm>
        </p:spPr>
        <p:txBody>
          <a:bodyPr>
            <a:normAutofit/>
          </a:bodyPr>
          <a:lstStyle/>
          <a:p>
            <a:r>
              <a:rPr lang="es-EC" sz="3200" b="1" dirty="0">
                <a:solidFill>
                  <a:schemeClr val="bg1"/>
                </a:solidFill>
                <a:effectLst/>
                <a:latin typeface="Calibri" panose="020F0502020204030204" pitchFamily="34" charset="0"/>
                <a:ea typeface="Calibri" panose="020F0502020204030204" pitchFamily="34" charset="0"/>
              </a:rPr>
              <a:t>Crear un proyecto para programar en Django</a:t>
            </a:r>
            <a:endParaRPr lang="es-EC" sz="3200" dirty="0">
              <a:solidFill>
                <a:schemeClr val="bg1"/>
              </a:solidFill>
            </a:endParaRPr>
          </a:p>
        </p:txBody>
      </p:sp>
      <p:pic>
        <p:nvPicPr>
          <p:cNvPr id="4" name="Imagen 3">
            <a:extLst>
              <a:ext uri="{FF2B5EF4-FFF2-40B4-BE49-F238E27FC236}">
                <a16:creationId xmlns:a16="http://schemas.microsoft.com/office/drawing/2014/main" id="{8F0A8DAD-6161-035B-11D6-C06726C33A33}"/>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5" name="Imagen 4">
            <a:extLst>
              <a:ext uri="{FF2B5EF4-FFF2-40B4-BE49-F238E27FC236}">
                <a16:creationId xmlns:a16="http://schemas.microsoft.com/office/drawing/2014/main" id="{B6AA6AE9-6E5D-336B-2047-0977D4C0277B}"/>
              </a:ext>
            </a:extLst>
          </p:cNvPr>
          <p:cNvPicPr>
            <a:picLocks noChangeAspect="1"/>
          </p:cNvPicPr>
          <p:nvPr/>
        </p:nvPicPr>
        <p:blipFill>
          <a:blip r:embed="rId3"/>
          <a:stretch>
            <a:fillRect/>
          </a:stretch>
        </p:blipFill>
        <p:spPr>
          <a:xfrm>
            <a:off x="514382" y="2236430"/>
            <a:ext cx="11260170" cy="2155267"/>
          </a:xfrm>
          <a:prstGeom prst="rect">
            <a:avLst/>
          </a:prstGeom>
        </p:spPr>
      </p:pic>
    </p:spTree>
    <p:extLst>
      <p:ext uri="{BB962C8B-B14F-4D97-AF65-F5344CB8AC3E}">
        <p14:creationId xmlns:p14="http://schemas.microsoft.com/office/powerpoint/2010/main" val="189938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CE7D-7F8C-F786-BB8C-08D968183B8C}"/>
              </a:ext>
            </a:extLst>
          </p:cNvPr>
          <p:cNvSpPr>
            <a:spLocks noGrp="1"/>
          </p:cNvSpPr>
          <p:nvPr>
            <p:ph type="title"/>
          </p:nvPr>
        </p:nvSpPr>
        <p:spPr>
          <a:xfrm>
            <a:off x="886238" y="-411771"/>
            <a:ext cx="10416346" cy="1478570"/>
          </a:xfrm>
        </p:spPr>
        <p:txBody>
          <a:bodyPr>
            <a:normAutofit/>
          </a:bodyPr>
          <a:lstStyle/>
          <a:p>
            <a:r>
              <a:rPr lang="es-EC" sz="3200" b="1" dirty="0">
                <a:solidFill>
                  <a:schemeClr val="bg1"/>
                </a:solidFill>
                <a:effectLst/>
                <a:latin typeface="Calibri" panose="020F0502020204030204" pitchFamily="34" charset="0"/>
                <a:ea typeface="Calibri" panose="020F0502020204030204" pitchFamily="34" charset="0"/>
              </a:rPr>
              <a:t>Ejecutar el proyecto y el mensaje de felicitaciones</a:t>
            </a:r>
            <a:endParaRPr lang="es-EC" sz="3200" dirty="0">
              <a:solidFill>
                <a:schemeClr val="bg1"/>
              </a:solidFill>
            </a:endParaRPr>
          </a:p>
        </p:txBody>
      </p:sp>
      <p:pic>
        <p:nvPicPr>
          <p:cNvPr id="4" name="Imagen 3">
            <a:extLst>
              <a:ext uri="{FF2B5EF4-FFF2-40B4-BE49-F238E27FC236}">
                <a16:creationId xmlns:a16="http://schemas.microsoft.com/office/drawing/2014/main" id="{E9DA23BF-CE81-A69C-4810-03ABF42CD62B}"/>
              </a:ext>
            </a:extLst>
          </p:cNvPr>
          <p:cNvPicPr>
            <a:picLocks noChangeAspect="1"/>
          </p:cNvPicPr>
          <p:nvPr/>
        </p:nvPicPr>
        <p:blipFill>
          <a:blip r:embed="rId2"/>
          <a:stretch>
            <a:fillRect/>
          </a:stretch>
        </p:blipFill>
        <p:spPr>
          <a:xfrm>
            <a:off x="8757634" y="4903180"/>
            <a:ext cx="2513459" cy="1707309"/>
          </a:xfrm>
          <a:prstGeom prst="rect">
            <a:avLst/>
          </a:prstGeom>
        </p:spPr>
      </p:pic>
      <p:pic>
        <p:nvPicPr>
          <p:cNvPr id="5" name="Imagen 4">
            <a:extLst>
              <a:ext uri="{FF2B5EF4-FFF2-40B4-BE49-F238E27FC236}">
                <a16:creationId xmlns:a16="http://schemas.microsoft.com/office/drawing/2014/main" id="{F6DC3634-186A-7369-629E-16F2A1FEB846}"/>
              </a:ext>
            </a:extLst>
          </p:cNvPr>
          <p:cNvPicPr>
            <a:picLocks noChangeAspect="1"/>
          </p:cNvPicPr>
          <p:nvPr/>
        </p:nvPicPr>
        <p:blipFill>
          <a:blip r:embed="rId3"/>
          <a:stretch>
            <a:fillRect/>
          </a:stretch>
        </p:blipFill>
        <p:spPr>
          <a:xfrm>
            <a:off x="4868213" y="2000153"/>
            <a:ext cx="7182379" cy="1707308"/>
          </a:xfrm>
          <a:prstGeom prst="rect">
            <a:avLst/>
          </a:prstGeom>
        </p:spPr>
      </p:pic>
      <p:pic>
        <p:nvPicPr>
          <p:cNvPr id="7" name="Imagen 6">
            <a:extLst>
              <a:ext uri="{FF2B5EF4-FFF2-40B4-BE49-F238E27FC236}">
                <a16:creationId xmlns:a16="http://schemas.microsoft.com/office/drawing/2014/main" id="{24C4DEB6-C9ED-D1E6-E217-94E6F15D8077}"/>
              </a:ext>
            </a:extLst>
          </p:cNvPr>
          <p:cNvPicPr>
            <a:picLocks noChangeAspect="1"/>
          </p:cNvPicPr>
          <p:nvPr/>
        </p:nvPicPr>
        <p:blipFill>
          <a:blip r:embed="rId4"/>
          <a:stretch>
            <a:fillRect/>
          </a:stretch>
        </p:blipFill>
        <p:spPr>
          <a:xfrm>
            <a:off x="412385" y="3917785"/>
            <a:ext cx="5254057" cy="2692704"/>
          </a:xfrm>
          <a:prstGeom prst="rect">
            <a:avLst/>
          </a:prstGeom>
        </p:spPr>
      </p:pic>
      <p:pic>
        <p:nvPicPr>
          <p:cNvPr id="9" name="Imagen 8">
            <a:extLst>
              <a:ext uri="{FF2B5EF4-FFF2-40B4-BE49-F238E27FC236}">
                <a16:creationId xmlns:a16="http://schemas.microsoft.com/office/drawing/2014/main" id="{F92AA880-1AB7-6FE5-139F-DF97E123E5EF}"/>
              </a:ext>
            </a:extLst>
          </p:cNvPr>
          <p:cNvPicPr>
            <a:picLocks noChangeAspect="1"/>
          </p:cNvPicPr>
          <p:nvPr/>
        </p:nvPicPr>
        <p:blipFill>
          <a:blip r:embed="rId5"/>
          <a:stretch>
            <a:fillRect/>
          </a:stretch>
        </p:blipFill>
        <p:spPr>
          <a:xfrm>
            <a:off x="141408" y="641505"/>
            <a:ext cx="4554706" cy="1960027"/>
          </a:xfrm>
          <a:prstGeom prst="rect">
            <a:avLst/>
          </a:prstGeom>
        </p:spPr>
      </p:pic>
    </p:spTree>
    <p:extLst>
      <p:ext uri="{BB962C8B-B14F-4D97-AF65-F5344CB8AC3E}">
        <p14:creationId xmlns:p14="http://schemas.microsoft.com/office/powerpoint/2010/main" val="1156986757"/>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TM04033923[[fn=Profundidad]]</Template>
  <TotalTime>475</TotalTime>
  <Words>1143</Words>
  <Application>Microsoft Office PowerPoint</Application>
  <PresentationFormat>Panorámica</PresentationFormat>
  <Paragraphs>72</Paragraphs>
  <Slides>27</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27</vt:i4>
      </vt:variant>
    </vt:vector>
  </HeadingPairs>
  <TitlesOfParts>
    <vt:vector size="38" baseType="lpstr">
      <vt:lpstr>Arial</vt:lpstr>
      <vt:lpstr>Arial</vt:lpstr>
      <vt:lpstr>Calibri</vt:lpstr>
      <vt:lpstr>Calisto MT</vt:lpstr>
      <vt:lpstr>CentraNube</vt:lpstr>
      <vt:lpstr>charter</vt:lpstr>
      <vt:lpstr>Corbel</vt:lpstr>
      <vt:lpstr>Inter</vt:lpstr>
      <vt:lpstr>Roboto</vt:lpstr>
      <vt:lpstr>Rockwell</vt:lpstr>
      <vt:lpstr>Profundidad</vt:lpstr>
      <vt:lpstr>Instituto superior tecnológico guayaquil</vt:lpstr>
      <vt:lpstr>INDICE</vt:lpstr>
      <vt:lpstr>¿Qué es Django?</vt:lpstr>
      <vt:lpstr> ¿Qué es la máquina virtual en Django </vt:lpstr>
      <vt:lpstr>¿Qué es MVT en Django. ?</vt:lpstr>
      <vt:lpstr> Crear un proyecto con la máquina virtual. </vt:lpstr>
      <vt:lpstr>Descargar los instaladores de Django al proyecto</vt:lpstr>
      <vt:lpstr>Crear un proyecto para programar en Django</vt:lpstr>
      <vt:lpstr>Ejecutar el proyecto y el mensaje de felicitaciones</vt:lpstr>
      <vt:lpstr>Crear una Apps core.</vt:lpstr>
      <vt:lpstr>¿Qué es la Carpeta Templates?</vt:lpstr>
      <vt:lpstr>¿Qué es la Carpeta stactic?</vt:lpstr>
      <vt:lpstr>Crear un archivo base html en la APPS core</vt:lpstr>
      <vt:lpstr>Como se llaman a los CSS desde el archivo base html.</vt:lpstr>
      <vt:lpstr>Como consume un archivo hijo html al utilizar la herencia del  archivo base html.</vt:lpstr>
      <vt:lpstr>Crear un view que llame al html hijo</vt:lpstr>
      <vt:lpstr>Crear la urls que llame al views.</vt:lpstr>
      <vt:lpstr>Integrar la aplicación APPS core al proyecto principal</vt:lpstr>
      <vt:lpstr>Crear las tablas del sistema de usuarios para utilizar el panel de  administración</vt:lpstr>
      <vt:lpstr>Crear un usuario para poder ingresar al Panel de Administración</vt:lpstr>
      <vt:lpstr>Que es un modelo en Django</vt:lpstr>
      <vt:lpstr>Crear un modelo en Django</vt:lpstr>
      <vt:lpstr> Migrar el Modelo a la base del Panel de Administración. </vt:lpstr>
      <vt:lpstr>Integrar el Modelo al Panel de Administración</vt:lpstr>
      <vt:lpstr>Ingresar información al modelo por el Panel de Administración.</vt:lpstr>
      <vt:lpstr>Realizar la consulta de todo lo ingresado en el modelo desde el  views</vt:lpstr>
      <vt:lpstr>Mostrar los datos guardados en el modelo al html hijo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superior tecnológico guayaquil</dc:title>
  <dc:creator>andresleon6903@hotmail.com</dc:creator>
  <cp:lastModifiedBy>andresleon6903@hotmail.com</cp:lastModifiedBy>
  <cp:revision>4</cp:revision>
  <dcterms:created xsi:type="dcterms:W3CDTF">2022-08-16T22:33:00Z</dcterms:created>
  <dcterms:modified xsi:type="dcterms:W3CDTF">2022-08-19T03:15:06Z</dcterms:modified>
</cp:coreProperties>
</file>