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it-IT" sz="4400">
                <a:latin typeface="Arial"/>
              </a:rPr>
              <a:t>Fai clic per modificare il formato del testo del titolo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it-IT" sz="3200">
                <a:latin typeface="Arial"/>
              </a:rPr>
              <a:t>Fai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IT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IT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IT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IT" sz="2000">
                <a:latin typeface="Arial"/>
              </a:rPr>
              <a:t>Settimo livello struttura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it-IT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it-IT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5B0A438-BD96-48F8-AFCC-543712CBEC6B}" type="slidenum">
              <a:rPr lang="it-IT" sz="1400">
                <a:latin typeface="Times New Roman"/>
              </a:rPr>
              <a:t>&lt;numero&gt;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360" y="273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it-IT" sz="4400">
                <a:latin typeface="Arial"/>
              </a:rPr>
              <a:t>Design Document (DD)</a:t>
            </a:r>
            <a:r>
              <a:rPr b="1" lang="it-IT" sz="4400">
                <a:latin typeface="Arial"/>
              </a:rPr>
              <a:t>
</a:t>
            </a:r>
            <a:r>
              <a:rPr b="1" lang="it-IT" sz="4400">
                <a:latin typeface="Arial"/>
              </a:rPr>
              <a:t>Delivery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360" y="3566520"/>
            <a:ext cx="9071640" cy="1905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t-IT" sz="3200">
                <a:latin typeface="Arial"/>
              </a:rPr>
              <a:t>Lab 11/12/2016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 rot="152400">
            <a:off x="4107600" y="5661720"/>
            <a:ext cx="4421160" cy="17294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936000" y="36000"/>
            <a:ext cx="8280000" cy="746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 rot="152400">
            <a:off x="3940920" y="4429800"/>
            <a:ext cx="3813480" cy="16070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44920" y="165960"/>
            <a:ext cx="8666280" cy="73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58" name="CustomShape 1"/>
          <p:cNvSpPr/>
          <p:nvPr/>
        </p:nvSpPr>
        <p:spPr>
          <a:xfrm rot="21547800">
            <a:off x="4043880" y="3023280"/>
            <a:ext cx="3813480" cy="169920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30680" y="2120040"/>
            <a:ext cx="9793800" cy="33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 rot="207600">
            <a:off x="3859200" y="113400"/>
            <a:ext cx="5532840" cy="125712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16000" y="1400760"/>
            <a:ext cx="9648000" cy="481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 rot="207600">
            <a:off x="3856320" y="2199240"/>
            <a:ext cx="6103800" cy="133128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16000" y="1544040"/>
            <a:ext cx="9648000" cy="45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it-IT" sz="4400">
                <a:latin typeface="Arial"/>
              </a:rPr>
              <a:t>Structure of the document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it-IT" sz="3200" strike="noStrike">
                <a:solidFill>
                  <a:srgbClr val="000000"/>
                </a:solidFill>
                <a:latin typeface="Calibri"/>
              </a:rPr>
              <a:t>IEEE</a:t>
            </a:r>
            <a:r>
              <a:rPr lang="it-IT" sz="3200" strike="noStrike">
                <a:solidFill>
                  <a:srgbClr val="000000"/>
                </a:solidFill>
                <a:latin typeface="Calibri"/>
              </a:rPr>
              <a:t> standard 1016:2009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5 sections: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Introduction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Architectural Design: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gradual analysis of the system components with a top-down approach, description of architectural choices;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Algorithm Design: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description of the most crucial algorithms for the application;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 rot="207600">
            <a:off x="3797280" y="1149480"/>
            <a:ext cx="6103800" cy="133128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360" y="864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t-IT" sz="3200">
                <a:latin typeface="Arial"/>
              </a:rPr>
              <a:t>Now that we have seen the specific design decisions, let's have a look at the </a:t>
            </a:r>
            <a:r>
              <a:rPr b="1" lang="it-IT" sz="3200">
                <a:latin typeface="Arial"/>
              </a:rPr>
              <a:t>deployment choices</a:t>
            </a:r>
            <a:r>
              <a:rPr lang="it-IT" sz="3200">
                <a:latin typeface="Arial"/>
              </a:rPr>
              <a:t> for all the components...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296000" y="216000"/>
            <a:ext cx="7309800" cy="111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224000" y="-3780000"/>
            <a:ext cx="7309800" cy="1112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360" y="792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t-IT" sz="3200">
                <a:latin typeface="Arial"/>
              </a:rPr>
              <a:t>Let's see </a:t>
            </a:r>
            <a:r>
              <a:rPr lang="it-IT" sz="3200">
                <a:latin typeface="Arial"/>
              </a:rPr>
              <a:t>the document</a:t>
            </a:r>
            <a:r>
              <a:rPr lang="it-IT" sz="3200">
                <a:latin typeface="Arial"/>
              </a:rPr>
              <a:t> for some insight on the </a:t>
            </a:r>
            <a:r>
              <a:rPr b="1" lang="it-IT" sz="3200">
                <a:latin typeface="Arial"/>
              </a:rPr>
              <a:t>runtime view</a:t>
            </a:r>
            <a:r>
              <a:rPr lang="it-IT" sz="3200">
                <a:latin typeface="Arial"/>
              </a:rPr>
              <a:t> for the most relevant aspects of the application...</a:t>
            </a:r>
            <a:endParaRPr/>
          </a:p>
          <a:p>
            <a:pPr algn="ctr"/>
            <a:endParaRPr/>
          </a:p>
          <a:p>
            <a:pPr algn="ctr"/>
            <a:r>
              <a:rPr lang="it-IT" sz="3200">
                <a:latin typeface="Arial"/>
              </a:rPr>
              <a:t>...and an overall view of how the </a:t>
            </a:r>
            <a:r>
              <a:rPr b="1" lang="it-IT" sz="3200">
                <a:latin typeface="Arial"/>
              </a:rPr>
              <a:t>User Interface</a:t>
            </a:r>
            <a:r>
              <a:rPr lang="it-IT" sz="3200">
                <a:latin typeface="Arial"/>
              </a:rPr>
              <a:t> for the application should look like.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360" y="792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it-IT" sz="32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080000" y="1769040"/>
            <a:ext cx="8495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User Interface Design: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description and mock-ups of the desired appearance of the final product;</a:t>
            </a:r>
            <a:endParaRPr/>
          </a:p>
          <a:p>
            <a:pPr>
              <a:lnSpc>
                <a:spcPct val="100000"/>
              </a:lnSpc>
              <a:buSzPct val="45000"/>
              <a:buFont typeface="Segoe UI"/>
              <a:buChar char="–"/>
            </a:pPr>
            <a:r>
              <a:rPr b="1" lang="it-IT" sz="2800" strike="noStrike">
                <a:solidFill>
                  <a:srgbClr val="000000"/>
                </a:solidFill>
                <a:latin typeface="Calibri"/>
              </a:rPr>
              <a:t>Requirements Traceability:</a:t>
            </a:r>
            <a:r>
              <a:rPr lang="it-IT" sz="2800" strike="noStrike">
                <a:solidFill>
                  <a:srgbClr val="000000"/>
                </a:solidFill>
                <a:latin typeface="Calibri"/>
              </a:rPr>
              <a:t> one-to-one map of requirements described in the RASD and the design choices in the DD.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360" y="8640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it-IT" sz="3200">
                <a:latin typeface="Arial"/>
              </a:rPr>
              <a:t>Let's see </a:t>
            </a:r>
            <a:r>
              <a:rPr lang="it-IT" sz="3200">
                <a:latin typeface="Arial"/>
              </a:rPr>
              <a:t>the</a:t>
            </a:r>
            <a:r>
              <a:rPr b="1" lang="it-IT" sz="3200">
                <a:latin typeface="Arial"/>
              </a:rPr>
              <a:t> design process</a:t>
            </a:r>
            <a:r>
              <a:rPr lang="it-IT" sz="3200">
                <a:latin typeface="Arial"/>
              </a:rPr>
              <a:t> by analyzing the decision tree for the PowerEnJoy application project...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58760" y="59760"/>
            <a:ext cx="9921240" cy="778824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 rot="830400">
            <a:off x="325080" y="2269080"/>
            <a:ext cx="3471120" cy="17013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76000" y="936000"/>
            <a:ext cx="8855640" cy="576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2000" y="144000"/>
            <a:ext cx="9906120" cy="72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16880" y="29880"/>
            <a:ext cx="938628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