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4" r:id="rId10"/>
    <p:sldId id="263" r:id="rId11"/>
    <p:sldId id="267" r:id="rId12"/>
    <p:sldId id="272" r:id="rId13"/>
    <p:sldId id="266" r:id="rId14"/>
    <p:sldId id="265" r:id="rId15"/>
    <p:sldId id="269" r:id="rId16"/>
    <p:sldId id="268" r:id="rId17"/>
    <p:sldId id="271" r:id="rId18"/>
    <p:sldId id="27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98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2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6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5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6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09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4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7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06200" y="1851104"/>
            <a:ext cx="5953487" cy="11743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br>
              <a:rPr lang="it-IT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b="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2</a:t>
            </a:r>
            <a:endParaRPr sz="2800" b="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6280374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Team </a:t>
            </a:r>
            <a:r>
              <a:rPr lang="it-IT" sz="2000" b="1" dirty="0" err="1">
                <a:solidFill>
                  <a:srgbClr val="003366"/>
                </a:solidFill>
              </a:rPr>
              <a:t>members</a:t>
            </a:r>
            <a:r>
              <a:rPr lang="it-IT" sz="2000" b="1" dirty="0">
                <a:solidFill>
                  <a:srgbClr val="003366"/>
                </a:solidFill>
              </a:rPr>
              <a:t>: </a:t>
            </a:r>
            <a:r>
              <a:rPr lang="it-IT" sz="2000" dirty="0">
                <a:solidFill>
                  <a:srgbClr val="003366"/>
                </a:solidFill>
              </a:rPr>
              <a:t>Giovanni Scotti – Marco Trabucchi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Professor: </a:t>
            </a:r>
            <a:r>
              <a:rPr lang="it-IT" sz="2000" dirty="0">
                <a:solidFill>
                  <a:srgbClr val="003366"/>
                </a:solidFill>
              </a:rPr>
              <a:t>Luca Mottola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A.Y. 2016/2017</a:t>
            </a:r>
            <a:endParaRPr sz="20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67409" y="6531000"/>
            <a:ext cx="4065415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906405" y="158171"/>
            <a:ext cx="4079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PowerEnJoy</a:t>
            </a:r>
            <a:endParaRPr lang="it-IT" sz="4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Share. Be Green. </a:t>
            </a:r>
            <a:r>
              <a:rPr lang="it-IT" sz="2800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</a:t>
            </a:r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0188"/>
            <a:ext cx="3532531" cy="340346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5749" y="8132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Requirements</a:t>
            </a:r>
            <a:r>
              <a:rPr lang="it-IT" sz="2400" dirty="0">
                <a:solidFill>
                  <a:srgbClr val="003366"/>
                </a:solidFill>
              </a:rPr>
              <a:t> Analysis and </a:t>
            </a:r>
            <a:r>
              <a:rPr lang="it-IT" sz="2400" dirty="0" err="1">
                <a:solidFill>
                  <a:srgbClr val="003366"/>
                </a:solidFill>
              </a:rPr>
              <a:t>Specification</a:t>
            </a:r>
            <a:r>
              <a:rPr lang="it-IT" sz="2400" dirty="0">
                <a:solidFill>
                  <a:srgbClr val="003366"/>
                </a:solidFill>
              </a:rPr>
              <a:t> </a:t>
            </a:r>
            <a:r>
              <a:rPr lang="it-IT" sz="2400" dirty="0" err="1">
                <a:solidFill>
                  <a:srgbClr val="003366"/>
                </a:solidFill>
              </a:rPr>
              <a:t>Document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85705" y="868970"/>
            <a:ext cx="490993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2000" i="1" dirty="0">
                <a:solidFill>
                  <a:srgbClr val="003366"/>
                </a:solidFill>
              </a:rPr>
              <a:t>«</a:t>
            </a:r>
            <a:r>
              <a:rPr lang="it-IT" sz="2000" i="1" dirty="0" err="1">
                <a:solidFill>
                  <a:srgbClr val="003366"/>
                </a:solidFill>
              </a:rPr>
              <a:t>Without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requirements</a:t>
            </a:r>
            <a:r>
              <a:rPr lang="it-IT" sz="2000" i="1" dirty="0">
                <a:solidFill>
                  <a:srgbClr val="003366"/>
                </a:solidFill>
              </a:rPr>
              <a:t> or design, </a:t>
            </a:r>
            <a:r>
              <a:rPr lang="it-IT" sz="2000" i="1" dirty="0" err="1">
                <a:solidFill>
                  <a:srgbClr val="003366"/>
                </a:solidFill>
              </a:rPr>
              <a:t>programming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</a:t>
            </a:r>
            <a:r>
              <a:rPr lang="it-IT" sz="2000" i="1" dirty="0">
                <a:solidFill>
                  <a:srgbClr val="003366"/>
                </a:solidFill>
              </a:rPr>
              <a:t> the art of </a:t>
            </a:r>
            <a:r>
              <a:rPr lang="it-IT" sz="2000" i="1" dirty="0" err="1">
                <a:solidFill>
                  <a:srgbClr val="003366"/>
                </a:solidFill>
              </a:rPr>
              <a:t>adding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bugs</a:t>
            </a:r>
            <a:r>
              <a:rPr lang="it-IT" sz="2000" i="1" dirty="0">
                <a:solidFill>
                  <a:srgbClr val="003366"/>
                </a:solidFill>
              </a:rPr>
              <a:t> to an </a:t>
            </a:r>
            <a:r>
              <a:rPr lang="it-IT" sz="2000" i="1" dirty="0" err="1">
                <a:solidFill>
                  <a:srgbClr val="003366"/>
                </a:solidFill>
              </a:rPr>
              <a:t>empty</a:t>
            </a:r>
            <a:r>
              <a:rPr lang="it-IT" sz="2000" i="1" dirty="0">
                <a:solidFill>
                  <a:srgbClr val="003366"/>
                </a:solidFill>
              </a:rPr>
              <a:t> text file.»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" y="1778214"/>
            <a:ext cx="3884742" cy="3742806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7740" y="996512"/>
            <a:ext cx="4894469" cy="51112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Design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b="1" dirty="0" err="1">
                <a:solidFill>
                  <a:srgbClr val="003366"/>
                </a:solidFill>
              </a:rPr>
              <a:t>Architectural</a:t>
            </a:r>
            <a:r>
              <a:rPr lang="it-IT" sz="1800" b="1" dirty="0">
                <a:solidFill>
                  <a:srgbClr val="003366"/>
                </a:solidFill>
              </a:rPr>
              <a:t>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Algorithm</a:t>
            </a:r>
            <a:r>
              <a:rPr lang="it-IT" sz="1800" dirty="0">
                <a:solidFill>
                  <a:srgbClr val="003366"/>
                </a:solidFill>
              </a:rPr>
              <a:t>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Discounts</a:t>
            </a:r>
            <a:r>
              <a:rPr lang="it-IT" sz="1600" dirty="0">
                <a:solidFill>
                  <a:srgbClr val="003366"/>
                </a:solidFill>
              </a:rPr>
              <a:t> and </a:t>
            </a:r>
            <a:r>
              <a:rPr lang="it-IT" sz="1600" dirty="0" err="1">
                <a:solidFill>
                  <a:srgbClr val="003366"/>
                </a:solidFill>
              </a:rPr>
              <a:t>additional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charges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computation</a:t>
            </a:r>
            <a:endParaRPr lang="it-IT" sz="16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User Interface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UX </a:t>
            </a:r>
            <a:r>
              <a:rPr lang="it-IT" sz="1600" dirty="0" err="1">
                <a:solidFill>
                  <a:srgbClr val="003366"/>
                </a:solidFill>
              </a:rPr>
              <a:t>diagrams</a:t>
            </a:r>
            <a:endParaRPr lang="it-IT" sz="16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User </a:t>
            </a:r>
            <a:r>
              <a:rPr lang="it-IT" sz="1600" dirty="0" err="1">
                <a:solidFill>
                  <a:srgbClr val="003366"/>
                </a:solidFill>
              </a:rPr>
              <a:t>interface</a:t>
            </a:r>
            <a:r>
              <a:rPr lang="it-IT" sz="1600" dirty="0">
                <a:solidFill>
                  <a:srgbClr val="003366"/>
                </a:solidFill>
              </a:rPr>
              <a:t> (Web, Mobile, On-Board…)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traceability</a:t>
            </a:r>
            <a:endParaRPr lang="it-IT" sz="18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and non-</a:t>
            </a: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requirements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Architectural</a:t>
            </a:r>
            <a:r>
              <a:rPr lang="it-IT" sz="3000" dirty="0">
                <a:solidFill>
                  <a:srgbClr val="003366"/>
                </a:solidFill>
              </a:rPr>
              <a:t> Design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65809"/>
            <a:ext cx="8229600" cy="479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Multi-</a:t>
            </a:r>
            <a:r>
              <a:rPr lang="it-IT" sz="2200" dirty="0" err="1">
                <a:solidFill>
                  <a:srgbClr val="003366"/>
                </a:solidFill>
              </a:rPr>
              <a:t>tier</a:t>
            </a:r>
            <a:r>
              <a:rPr lang="it-IT" sz="2200" dirty="0">
                <a:solidFill>
                  <a:srgbClr val="003366"/>
                </a:solidFill>
              </a:rPr>
              <a:t> client/server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followed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b="1" dirty="0">
                <a:solidFill>
                  <a:srgbClr val="003366"/>
                </a:solidFill>
              </a:rPr>
              <a:t>top-down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led </a:t>
            </a:r>
            <a:r>
              <a:rPr lang="it-IT" sz="2200" dirty="0" err="1">
                <a:solidFill>
                  <a:srgbClr val="003366"/>
                </a:solidFill>
              </a:rPr>
              <a:t>us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enrich</a:t>
            </a:r>
            <a:r>
              <a:rPr lang="it-IT" sz="2200" dirty="0">
                <a:solidFill>
                  <a:srgbClr val="003366"/>
                </a:solidFill>
              </a:rPr>
              <a:t> the high </a:t>
            </a:r>
            <a:r>
              <a:rPr lang="it-IT" sz="2200" dirty="0" err="1">
                <a:solidFill>
                  <a:srgbClr val="003366"/>
                </a:solidFill>
              </a:rPr>
              <a:t>level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 of the system.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0" y="2598639"/>
            <a:ext cx="4013453" cy="285187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824" y="1804783"/>
            <a:ext cx="4358176" cy="39928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9943" y="5576462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Layered</a:t>
            </a:r>
            <a:r>
              <a:rPr lang="it-IT" dirty="0">
                <a:solidFill>
                  <a:srgbClr val="003366"/>
                </a:solidFill>
              </a:rPr>
              <a:t> </a:t>
            </a:r>
            <a:r>
              <a:rPr lang="it-IT" dirty="0" err="1">
                <a:solidFill>
                  <a:srgbClr val="003366"/>
                </a:solidFill>
              </a:rPr>
              <a:t>structure</a:t>
            </a:r>
            <a:r>
              <a:rPr lang="it-IT" dirty="0">
                <a:solidFill>
                  <a:srgbClr val="003366"/>
                </a:solidFill>
              </a:rPr>
              <a:t> of the system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44208" y="604230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Draft of the E-R </a:t>
            </a:r>
            <a:r>
              <a:rPr lang="it-IT" dirty="0" err="1">
                <a:solidFill>
                  <a:srgbClr val="003366"/>
                </a:solidFill>
              </a:rPr>
              <a:t>diagram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1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4" y="1491874"/>
            <a:ext cx="5220560" cy="4204583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Top Down - From the general to </a:t>
            </a:r>
            <a:r>
              <a:rPr lang="it-IT" sz="3000" dirty="0" err="1">
                <a:solidFill>
                  <a:srgbClr val="003366"/>
                </a:solidFill>
              </a:rPr>
              <a:t>specific</a:t>
            </a:r>
            <a:r>
              <a:rPr lang="it-IT" sz="3000" dirty="0">
                <a:solidFill>
                  <a:srgbClr val="003366"/>
                </a:solidFill>
              </a:rPr>
              <a:t>…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50100" y="936643"/>
            <a:ext cx="4267200" cy="50671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detailed</a:t>
            </a:r>
            <a:r>
              <a:rPr lang="it-IT" sz="1800" dirty="0">
                <a:solidFill>
                  <a:srgbClr val="003366"/>
                </a:solidFill>
              </a:rPr>
              <a:t> global component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gives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picture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implemented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using</a:t>
            </a:r>
            <a:r>
              <a:rPr lang="it-IT" sz="1800" dirty="0">
                <a:solidFill>
                  <a:srgbClr val="003366"/>
                </a:solidFill>
              </a:rPr>
              <a:t> JEE </a:t>
            </a:r>
            <a:r>
              <a:rPr lang="it-IT" sz="1800" dirty="0" err="1">
                <a:solidFill>
                  <a:srgbClr val="003366"/>
                </a:solidFill>
              </a:rPr>
              <a:t>technology</a:t>
            </a:r>
            <a:r>
              <a:rPr lang="it-IT" sz="1800" dirty="0">
                <a:solidFill>
                  <a:srgbClr val="003366"/>
                </a:solidFill>
              </a:rPr>
              <a:t>. In </a:t>
            </a:r>
            <a:r>
              <a:rPr lang="it-IT" sz="1800" dirty="0" err="1">
                <a:solidFill>
                  <a:srgbClr val="003366"/>
                </a:solidFill>
              </a:rPr>
              <a:t>particular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business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modules</a:t>
            </a:r>
            <a:r>
              <a:rPr lang="it-IT" sz="1600" dirty="0">
                <a:solidFill>
                  <a:srgbClr val="003366"/>
                </a:solidFill>
              </a:rPr>
              <a:t> are </a:t>
            </a:r>
            <a:r>
              <a:rPr lang="it-IT" sz="1600" dirty="0" err="1">
                <a:solidFill>
                  <a:srgbClr val="003366"/>
                </a:solidFill>
              </a:rPr>
              <a:t>implemented</a:t>
            </a:r>
            <a:r>
              <a:rPr lang="it-IT" sz="1600" dirty="0">
                <a:solidFill>
                  <a:srgbClr val="003366"/>
                </a:solidFill>
              </a:rPr>
              <a:t> by </a:t>
            </a:r>
            <a:r>
              <a:rPr lang="it-IT" sz="1600" dirty="0" err="1">
                <a:solidFill>
                  <a:srgbClr val="003366"/>
                </a:solidFill>
              </a:rPr>
              <a:t>stateless</a:t>
            </a:r>
            <a:r>
              <a:rPr lang="it-IT" sz="1600" dirty="0">
                <a:solidFill>
                  <a:srgbClr val="003366"/>
                </a:solidFill>
              </a:rPr>
              <a:t> Session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Java </a:t>
            </a:r>
            <a:r>
              <a:rPr lang="it-IT" sz="1600" dirty="0" err="1">
                <a:solidFill>
                  <a:srgbClr val="003366"/>
                </a:solidFill>
              </a:rPr>
              <a:t>Perisistence</a:t>
            </a:r>
            <a:r>
              <a:rPr lang="it-IT" sz="1600" dirty="0">
                <a:solidFill>
                  <a:srgbClr val="003366"/>
                </a:solidFill>
              </a:rPr>
              <a:t> API </a:t>
            </a:r>
            <a:r>
              <a:rPr lang="it-IT" sz="1600" dirty="0" err="1">
                <a:solidFill>
                  <a:srgbClr val="003366"/>
                </a:solidFill>
              </a:rPr>
              <a:t>together</a:t>
            </a:r>
            <a:r>
              <a:rPr lang="it-IT" sz="1600" dirty="0">
                <a:solidFill>
                  <a:srgbClr val="003366"/>
                </a:solidFill>
              </a:rPr>
              <a:t> with </a:t>
            </a:r>
            <a:r>
              <a:rPr lang="it-IT" sz="1600" dirty="0" err="1">
                <a:solidFill>
                  <a:srgbClr val="003366"/>
                </a:solidFill>
              </a:rPr>
              <a:t>Entity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 create the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unit</a:t>
            </a:r>
            <a:r>
              <a:rPr lang="it-IT" sz="1600" dirty="0">
                <a:solidFill>
                  <a:srgbClr val="003366"/>
                </a:solidFill>
              </a:rPr>
              <a:t> in </a:t>
            </a:r>
            <a:r>
              <a:rPr lang="it-IT" sz="1600" dirty="0" err="1">
                <a:solidFill>
                  <a:srgbClr val="003366"/>
                </a:solidFill>
              </a:rPr>
              <a:t>order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communicate</a:t>
            </a:r>
            <a:r>
              <a:rPr lang="it-IT" sz="1600" dirty="0">
                <a:solidFill>
                  <a:srgbClr val="003366"/>
                </a:solidFill>
              </a:rPr>
              <a:t> with the Database.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Web Server </a:t>
            </a:r>
            <a:r>
              <a:rPr lang="it-IT" sz="1600" dirty="0" err="1">
                <a:solidFill>
                  <a:srgbClr val="003366"/>
                </a:solidFill>
              </a:rPr>
              <a:t>takes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advantage</a:t>
            </a:r>
            <a:r>
              <a:rPr lang="it-IT" sz="1600" dirty="0">
                <a:solidFill>
                  <a:srgbClr val="003366"/>
                </a:solidFill>
              </a:rPr>
              <a:t> of JSP </a:t>
            </a:r>
            <a:r>
              <a:rPr lang="it-IT" sz="1600" dirty="0" err="1">
                <a:solidFill>
                  <a:srgbClr val="003366"/>
                </a:solidFill>
              </a:rPr>
              <a:t>technology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offer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presentation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based</a:t>
            </a:r>
            <a:r>
              <a:rPr lang="it-IT" sz="1600" dirty="0">
                <a:solidFill>
                  <a:srgbClr val="003366"/>
                </a:solidFill>
              </a:rPr>
              <a:t> on the MVC pattern.</a:t>
            </a:r>
            <a:endParaRPr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Decisions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Summing</a:t>
            </a:r>
            <a:r>
              <a:rPr lang="it-IT" sz="2200" dirty="0">
                <a:solidFill>
                  <a:srgbClr val="003366"/>
                </a:solidFill>
              </a:rPr>
              <a:t> up…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0" y="793949"/>
            <a:ext cx="7195198" cy="5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056061"/>
            <a:ext cx="8320158" cy="433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it-IT" sz="2200" b="1" dirty="0" err="1">
                <a:solidFill>
                  <a:srgbClr val="003366"/>
                </a:solidFill>
              </a:rPr>
              <a:t>Known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Issues</a:t>
            </a:r>
            <a:r>
              <a:rPr lang="it-IT" sz="2200" b="1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numbers</a:t>
            </a:r>
            <a:r>
              <a:rPr lang="it-IT" sz="2200" b="1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5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200-250 </a:t>
            </a:r>
            <a:r>
              <a:rPr lang="it-IT" sz="2200" dirty="0" err="1">
                <a:solidFill>
                  <a:srgbClr val="003366"/>
                </a:solidFill>
              </a:rPr>
              <a:t>pages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150 hours per team </a:t>
            </a:r>
            <a:r>
              <a:rPr lang="it-IT" sz="2200" dirty="0" err="1">
                <a:solidFill>
                  <a:srgbClr val="003366"/>
                </a:solidFill>
              </a:rPr>
              <a:t>member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draw</a:t>
            </a:r>
            <a:r>
              <a:rPr lang="it-IT" sz="2200" dirty="0">
                <a:solidFill>
                  <a:srgbClr val="003366"/>
                </a:solidFill>
              </a:rPr>
              <a:t> up the </a:t>
            </a:r>
            <a:r>
              <a:rPr lang="it-IT" sz="2200" dirty="0" err="1">
                <a:solidFill>
                  <a:srgbClr val="003366"/>
                </a:solidFill>
              </a:rPr>
              <a:t>decuments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do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best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to introduce the </a:t>
            </a:r>
            <a:r>
              <a:rPr lang="it-IT" sz="2200" dirty="0" err="1">
                <a:solidFill>
                  <a:srgbClr val="003366"/>
                </a:solidFill>
              </a:rPr>
              <a:t>complexity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/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b="1" dirty="0">
                <a:solidFill>
                  <a:srgbClr val="003366"/>
                </a:solidFill>
              </a:rPr>
              <a:t>IDEA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presentation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discuss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features and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system-to-be, </a:t>
            </a:r>
            <a:r>
              <a:rPr lang="it-IT" sz="2200" dirty="0" err="1">
                <a:solidFill>
                  <a:srgbClr val="003366"/>
                </a:solidFill>
              </a:rPr>
              <a:t>also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examples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scenarios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describe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the one </a:t>
            </a:r>
            <a:r>
              <a:rPr lang="it-IT" sz="2200" dirty="0" err="1">
                <a:solidFill>
                  <a:srgbClr val="003366"/>
                </a:solidFill>
              </a:rPr>
              <a:t>given</a:t>
            </a:r>
            <a:r>
              <a:rPr lang="it-IT" sz="2200" dirty="0">
                <a:solidFill>
                  <a:srgbClr val="003366"/>
                </a:solidFill>
              </a:rPr>
              <a:t> by the </a:t>
            </a:r>
            <a:r>
              <a:rPr lang="it-IT" sz="2200" i="1" dirty="0" err="1">
                <a:solidFill>
                  <a:srgbClr val="003366"/>
                </a:solidFill>
              </a:rPr>
              <a:t>Waterfall</a:t>
            </a:r>
            <a:r>
              <a:rPr lang="it-IT" sz="2200" i="1" dirty="0">
                <a:solidFill>
                  <a:srgbClr val="003366"/>
                </a:solidFill>
              </a:rPr>
              <a:t> Model </a:t>
            </a:r>
            <a:r>
              <a:rPr lang="it-IT" sz="2200" dirty="0">
                <a:solidFill>
                  <a:srgbClr val="003366"/>
                </a:solidFill>
              </a:rPr>
              <a:t>– a </a:t>
            </a:r>
            <a:r>
              <a:rPr lang="it-IT" sz="2200" dirty="0" err="1">
                <a:solidFill>
                  <a:srgbClr val="003366"/>
                </a:solidFill>
              </a:rPr>
              <a:t>sequential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software </a:t>
            </a:r>
            <a:r>
              <a:rPr lang="it-IT" sz="2200" dirty="0" err="1">
                <a:solidFill>
                  <a:srgbClr val="003366"/>
                </a:solidFill>
              </a:rPr>
              <a:t>development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0" y="1779488"/>
            <a:ext cx="3725063" cy="365980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Project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472070" y="827894"/>
            <a:ext cx="5356087" cy="30240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purpose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is</a:t>
            </a:r>
            <a:r>
              <a:rPr lang="it-IT" sz="1800" dirty="0">
                <a:solidFill>
                  <a:srgbClr val="003366"/>
                </a:solidFill>
              </a:rPr>
              <a:t> to estimate the </a:t>
            </a:r>
            <a:r>
              <a:rPr lang="it-IT" sz="1800" dirty="0" err="1">
                <a:solidFill>
                  <a:srgbClr val="003366"/>
                </a:solidFill>
              </a:rPr>
              <a:t>size</a:t>
            </a:r>
            <a:r>
              <a:rPr lang="it-IT" sz="1800" dirty="0">
                <a:solidFill>
                  <a:srgbClr val="003366"/>
                </a:solidFill>
              </a:rPr>
              <a:t>, the cost and the </a:t>
            </a:r>
            <a:r>
              <a:rPr lang="it-IT" sz="1800" dirty="0" err="1">
                <a:solidFill>
                  <a:srgbClr val="003366"/>
                </a:solidFill>
              </a:rPr>
              <a:t>effort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required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project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SIZE: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</a:t>
            </a:r>
            <a:r>
              <a:rPr lang="it-IT" sz="1800" dirty="0">
                <a:solidFill>
                  <a:srgbClr val="003366"/>
                </a:solidFill>
              </a:rPr>
              <a:t> Points </a:t>
            </a:r>
            <a:r>
              <a:rPr lang="it-IT" sz="1800" dirty="0" err="1">
                <a:solidFill>
                  <a:srgbClr val="003366"/>
                </a:solidFill>
              </a:rPr>
              <a:t>analysis</a:t>
            </a: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COST and EFFORT:</a:t>
            </a:r>
            <a:r>
              <a:rPr lang="it-IT" sz="1800" dirty="0">
                <a:solidFill>
                  <a:srgbClr val="003366"/>
                </a:solidFill>
              </a:rPr>
              <a:t> COCOMO II and the </a:t>
            </a:r>
            <a:r>
              <a:rPr lang="it-IT" sz="1800" dirty="0" err="1">
                <a:solidFill>
                  <a:srgbClr val="003366"/>
                </a:solidFill>
              </a:rPr>
              <a:t>related</a:t>
            </a:r>
            <a:r>
              <a:rPr lang="it-IT" sz="1800" dirty="0">
                <a:solidFill>
                  <a:srgbClr val="003366"/>
                </a:solidFill>
              </a:rPr>
              <a:t> Cost Drivers and Scale </a:t>
            </a:r>
            <a:r>
              <a:rPr lang="it-IT" sz="1800" dirty="0" err="1">
                <a:solidFill>
                  <a:srgbClr val="003366"/>
                </a:solidFill>
              </a:rPr>
              <a:t>Factors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u="sng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PPD – </a:t>
            </a: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6338" y="679274"/>
            <a:ext cx="8311322" cy="58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ILFs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generated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the system.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3366"/>
                </a:solidFill>
              </a:rPr>
              <a:t>User, Car,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Ride, </a:t>
            </a:r>
            <a:r>
              <a:rPr lang="it-IT" sz="1800" dirty="0" err="1">
                <a:solidFill>
                  <a:srgbClr val="003366"/>
                </a:solidFill>
              </a:rPr>
              <a:t>Safe</a:t>
            </a:r>
            <a:r>
              <a:rPr lang="it-IT" sz="1800" dirty="0">
                <a:solidFill>
                  <a:srgbClr val="003366"/>
                </a:solidFill>
              </a:rPr>
              <a:t> Area…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an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system.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Information by the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Handler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interventions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maintenance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legacy</a:t>
            </a:r>
            <a:r>
              <a:rPr lang="it-IT" sz="1800" dirty="0">
                <a:solidFill>
                  <a:srgbClr val="003366"/>
                </a:solidFill>
              </a:rPr>
              <a:t> system, </a:t>
            </a:r>
            <a:r>
              <a:rPr lang="it-IT" sz="1800" dirty="0" err="1">
                <a:solidFill>
                  <a:srgbClr val="003366"/>
                </a:solidFill>
              </a:rPr>
              <a:t>maps</a:t>
            </a:r>
            <a:r>
              <a:rPr lang="it-IT" sz="1800" dirty="0">
                <a:solidFill>
                  <a:srgbClr val="003366"/>
                </a:solidFill>
              </a:rPr>
              <a:t>...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elementary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to elaborate data </a:t>
            </a:r>
            <a:r>
              <a:rPr lang="it-IT" sz="2200" dirty="0" err="1">
                <a:solidFill>
                  <a:srgbClr val="003366"/>
                </a:solidFill>
              </a:rPr>
              <a:t>coming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Registration</a:t>
            </a:r>
            <a:r>
              <a:rPr lang="it-IT" sz="1800" dirty="0">
                <a:solidFill>
                  <a:srgbClr val="003366"/>
                </a:solidFill>
              </a:rPr>
              <a:t>, Login, Update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Data from </a:t>
            </a:r>
            <a:r>
              <a:rPr lang="it-IT" sz="1800" dirty="0" err="1">
                <a:solidFill>
                  <a:srgbClr val="003366"/>
                </a:solidFill>
              </a:rPr>
              <a:t>sensors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Unlocking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EOs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generates</a:t>
            </a:r>
            <a:r>
              <a:rPr lang="it-IT" sz="2200" dirty="0">
                <a:solidFill>
                  <a:srgbClr val="003366"/>
                </a:solidFill>
              </a:rPr>
              <a:t> data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involving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data from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E-mails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general </a:t>
            </a:r>
            <a:r>
              <a:rPr lang="it-IT" sz="1800" dirty="0" err="1">
                <a:solidFill>
                  <a:srgbClr val="003366"/>
                </a:solidFill>
              </a:rPr>
              <a:t>purpouse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final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charges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EQs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involve input and </a:t>
            </a:r>
            <a:r>
              <a:rPr lang="it-IT" sz="2200" dirty="0" err="1">
                <a:solidFill>
                  <a:srgbClr val="003366"/>
                </a:solidFill>
              </a:rPr>
              <a:t>outputs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significant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reservations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power </a:t>
            </a:r>
            <a:r>
              <a:rPr lang="it-IT" sz="1800" dirty="0" err="1">
                <a:solidFill>
                  <a:srgbClr val="003366"/>
                </a:solidFill>
              </a:rPr>
              <a:t>grid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stations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18250" algn="just">
              <a:buNone/>
            </a:pPr>
            <a:endParaRPr lang="it-IT"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PPD – </a:t>
            </a: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value</a:t>
            </a:r>
            <a:r>
              <a:rPr lang="it-IT" sz="2200" dirty="0">
                <a:solidFill>
                  <a:srgbClr val="003366"/>
                </a:solidFill>
              </a:rPr>
              <a:t> of UFP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152.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b="1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46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6992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67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i="1" dirty="0" err="1">
                <a:solidFill>
                  <a:srgbClr val="003366"/>
                </a:solidFill>
              </a:rPr>
              <a:t>upper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10184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b="1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dirty="0" err="1">
                <a:solidFill>
                  <a:srgbClr val="003366"/>
                </a:solidFill>
              </a:rPr>
              <a:t>Both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obtained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assuming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JEE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programming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language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develop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Scale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Scale Drivers </a:t>
            </a:r>
            <a:r>
              <a:rPr lang="it-IT" sz="2200" dirty="0" err="1">
                <a:solidFill>
                  <a:srgbClr val="003366"/>
                </a:solidFill>
              </a:rPr>
              <a:t>reflect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i="1" dirty="0">
                <a:solidFill>
                  <a:srgbClr val="003366"/>
                </a:solidFill>
              </a:rPr>
              <a:t>non-</a:t>
            </a:r>
            <a:r>
              <a:rPr lang="it-IT" sz="2200" i="1" dirty="0" err="1">
                <a:solidFill>
                  <a:srgbClr val="003366"/>
                </a:solidFill>
              </a:rPr>
              <a:t>linearity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with relation to the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They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determine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exponent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equation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115" y="1959656"/>
            <a:ext cx="5939767" cy="1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Cost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Cost Drivers act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carry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at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beginning</a:t>
            </a:r>
            <a:r>
              <a:rPr lang="it-IT" sz="2200" dirty="0">
                <a:solidFill>
                  <a:srgbClr val="003366"/>
                </a:solidFill>
              </a:rPr>
              <a:t> of the life-</a:t>
            </a:r>
            <a:r>
              <a:rPr lang="it-IT" sz="2200" dirty="0" err="1">
                <a:solidFill>
                  <a:srgbClr val="003366"/>
                </a:solidFill>
              </a:rPr>
              <a:t>cycle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and the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exploring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evaluating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alternatives</a:t>
            </a:r>
            <a:r>
              <a:rPr lang="it-IT" sz="2200" dirty="0">
                <a:solidFill>
                  <a:srgbClr val="003366"/>
                </a:solidFill>
              </a:rPr>
              <a:t>, the point-of-</a:t>
            </a:r>
            <a:r>
              <a:rPr lang="it-IT" sz="2200" dirty="0" err="1">
                <a:solidFill>
                  <a:srgbClr val="003366"/>
                </a:solidFill>
              </a:rPr>
              <a:t>view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b="1" i="1" dirty="0" err="1">
                <a:solidFill>
                  <a:srgbClr val="003366"/>
                </a:solidFill>
              </a:rPr>
              <a:t>Early</a:t>
            </a:r>
            <a:r>
              <a:rPr lang="it-IT" sz="2200" b="1" i="1" dirty="0">
                <a:solidFill>
                  <a:srgbClr val="003366"/>
                </a:solidFill>
              </a:rPr>
              <a:t> Design </a:t>
            </a:r>
            <a:r>
              <a:rPr lang="it-IT" sz="2200" dirty="0">
                <a:solidFill>
                  <a:srgbClr val="003366"/>
                </a:solidFill>
              </a:rPr>
              <a:t>fashion of the COCOMO model.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76" y="3486732"/>
            <a:ext cx="5604245" cy="23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Schedule </a:t>
            </a:r>
            <a:r>
              <a:rPr lang="it-IT" sz="3000" dirty="0" err="1">
                <a:solidFill>
                  <a:srgbClr val="003366"/>
                </a:solidFill>
              </a:rPr>
              <a:t>Estimation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i="1" dirty="0" err="1">
                <a:solidFill>
                  <a:srgbClr val="003366"/>
                </a:solidFill>
              </a:rPr>
              <a:t>total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effort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results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b="1" dirty="0">
                <a:solidFill>
                  <a:srgbClr val="003366"/>
                </a:solidFill>
              </a:rPr>
              <a:t>31.97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 with an </a:t>
            </a:r>
            <a:r>
              <a:rPr lang="it-IT" sz="2200" dirty="0" err="1">
                <a:solidFill>
                  <a:srgbClr val="003366"/>
                </a:solidFill>
              </a:rPr>
              <a:t>upper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47.64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composed</a:t>
            </a:r>
            <a:r>
              <a:rPr lang="it-IT" sz="2200" dirty="0">
                <a:solidFill>
                  <a:srgbClr val="003366"/>
                </a:solidFill>
              </a:rPr>
              <a:t> of 2 </a:t>
            </a:r>
            <a:r>
              <a:rPr lang="it-IT" sz="2200" dirty="0" err="1">
                <a:solidFill>
                  <a:srgbClr val="003366"/>
                </a:solidFill>
              </a:rPr>
              <a:t>people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assume an </a:t>
            </a:r>
            <a:r>
              <a:rPr lang="it-IT" sz="2200" dirty="0" err="1">
                <a:solidFill>
                  <a:srgbClr val="003366"/>
                </a:solidFill>
              </a:rPr>
              <a:t>overall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duration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16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4" y="2362630"/>
            <a:ext cx="8100156" cy="4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PPD – Risks and </a:t>
            </a:r>
            <a:r>
              <a:rPr lang="it-IT" sz="3000" dirty="0" err="1">
                <a:solidFill>
                  <a:srgbClr val="003366"/>
                </a:solidFill>
              </a:rPr>
              <a:t>Contingency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Plans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4643"/>
            <a:ext cx="8229600" cy="5558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risks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might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threaten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are the </a:t>
            </a:r>
            <a:r>
              <a:rPr lang="it-IT" sz="2200" dirty="0" err="1">
                <a:solidFill>
                  <a:srgbClr val="003366"/>
                </a:solidFill>
              </a:rPr>
              <a:t>following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Project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Deadlines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not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met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case a first release with the </a:t>
            </a:r>
            <a:r>
              <a:rPr lang="it-IT" sz="1800" dirty="0" err="1">
                <a:solidFill>
                  <a:srgbClr val="003366"/>
                </a:solidFill>
              </a:rPr>
              <a:t>main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offered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followed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other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releases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concerning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less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important</a:t>
            </a:r>
            <a:r>
              <a:rPr lang="it-IT" sz="1800" dirty="0">
                <a:solidFill>
                  <a:srgbClr val="003366"/>
                </a:solidFill>
              </a:rPr>
              <a:t> features.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Team break-</a:t>
            </a:r>
            <a:r>
              <a:rPr lang="it-IT" sz="1800" u="sng" dirty="0" err="1">
                <a:solidFill>
                  <a:srgbClr val="003366"/>
                </a:solidFill>
              </a:rPr>
              <a:t>ups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risk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team </a:t>
            </a:r>
            <a:r>
              <a:rPr lang="it-IT" sz="1800" dirty="0" err="1">
                <a:solidFill>
                  <a:srgbClr val="003366"/>
                </a:solidFill>
              </a:rPr>
              <a:t>member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valued</a:t>
            </a:r>
            <a:r>
              <a:rPr lang="it-IT" sz="1800" dirty="0">
                <a:solidFill>
                  <a:srgbClr val="003366"/>
                </a:solidFill>
              </a:rPr>
              <a:t> in the </a:t>
            </a:r>
            <a:r>
              <a:rPr lang="it-IT" sz="1800" dirty="0" err="1">
                <a:solidFill>
                  <a:srgbClr val="003366"/>
                </a:solidFill>
              </a:rPr>
              <a:t>same</a:t>
            </a:r>
            <a:r>
              <a:rPr lang="it-IT" sz="1800" dirty="0">
                <a:solidFill>
                  <a:srgbClr val="003366"/>
                </a:solidFill>
              </a:rPr>
              <a:t> way.</a:t>
            </a:r>
          </a:p>
          <a:p>
            <a:pPr marL="161100" lvl="0" algn="just" rtl="0">
              <a:spcBef>
                <a:spcPts val="0"/>
              </a:spcBef>
              <a:buNone/>
            </a:pPr>
            <a:endParaRPr lang="it-IT" sz="1800" u="sng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Technical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Interaction</a:t>
            </a:r>
            <a:r>
              <a:rPr lang="it-IT" sz="1800" u="sng" dirty="0">
                <a:solidFill>
                  <a:srgbClr val="003366"/>
                </a:solidFill>
              </a:rPr>
              <a:t> with </a:t>
            </a:r>
            <a:r>
              <a:rPr lang="it-IT" sz="1800" u="sng" dirty="0" err="1">
                <a:solidFill>
                  <a:srgbClr val="003366"/>
                </a:solidFill>
              </a:rPr>
              <a:t>external</a:t>
            </a:r>
            <a:r>
              <a:rPr lang="it-IT" sz="1800" u="sng" dirty="0">
                <a:solidFill>
                  <a:srgbClr val="003366"/>
                </a:solidFill>
              </a:rPr>
              <a:t> systems: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failures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involving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such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constitute</a:t>
            </a:r>
            <a:r>
              <a:rPr lang="it-IT" sz="1800" dirty="0">
                <a:solidFill>
                  <a:srgbClr val="003366"/>
                </a:solidFill>
              </a:rPr>
              <a:t> a severe risk for </a:t>
            </a:r>
            <a:r>
              <a:rPr lang="it-IT" sz="1800" dirty="0" err="1">
                <a:solidFill>
                  <a:srgbClr val="003366"/>
                </a:solidFill>
              </a:rPr>
              <a:t>our</a:t>
            </a:r>
            <a:r>
              <a:rPr lang="it-IT" sz="1800" dirty="0">
                <a:solidFill>
                  <a:srgbClr val="003366"/>
                </a:solidFill>
              </a:rPr>
              <a:t> system.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maintain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collaboration</a:t>
            </a:r>
            <a:r>
              <a:rPr lang="it-IT" sz="1800" dirty="0">
                <a:solidFill>
                  <a:srgbClr val="003366"/>
                </a:solidFill>
              </a:rPr>
              <a:t> with </a:t>
            </a:r>
            <a:r>
              <a:rPr lang="it-IT" sz="1800" dirty="0" err="1">
                <a:solidFill>
                  <a:srgbClr val="003366"/>
                </a:solidFill>
              </a:rPr>
              <a:t>development</a:t>
            </a:r>
            <a:r>
              <a:rPr lang="it-IT" sz="1800" dirty="0">
                <a:solidFill>
                  <a:srgbClr val="003366"/>
                </a:solidFill>
              </a:rPr>
              <a:t> teams of the partners.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Economical</a:t>
            </a:r>
            <a:r>
              <a:rPr lang="it-IT" sz="2200" dirty="0">
                <a:solidFill>
                  <a:srgbClr val="003366"/>
                </a:solidFill>
              </a:rPr>
              <a:t>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Competitors: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economical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losses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brought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possible</a:t>
            </a:r>
            <a:r>
              <a:rPr lang="it-IT" sz="1800" dirty="0">
                <a:solidFill>
                  <a:srgbClr val="003366"/>
                </a:solidFill>
              </a:rPr>
              <a:t> competitors,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continuously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provide</a:t>
            </a:r>
            <a:r>
              <a:rPr lang="it-IT" sz="1800" dirty="0">
                <a:solidFill>
                  <a:srgbClr val="003366"/>
                </a:solidFill>
              </a:rPr>
              <a:t> new </a:t>
            </a:r>
            <a:r>
              <a:rPr lang="it-IT" sz="1800" dirty="0" err="1">
                <a:solidFill>
                  <a:srgbClr val="003366"/>
                </a:solidFill>
              </a:rPr>
              <a:t>appealing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also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based</a:t>
            </a:r>
            <a:r>
              <a:rPr lang="it-IT" sz="1800" dirty="0">
                <a:solidFill>
                  <a:srgbClr val="003366"/>
                </a:solidFill>
              </a:rPr>
              <a:t> on the </a:t>
            </a:r>
            <a:r>
              <a:rPr lang="it-IT" sz="1800" dirty="0" err="1">
                <a:solidFill>
                  <a:srgbClr val="003366"/>
                </a:solidFill>
              </a:rPr>
              <a:t>customer</a:t>
            </a:r>
            <a:r>
              <a:rPr lang="it-IT" sz="1800" dirty="0">
                <a:solidFill>
                  <a:srgbClr val="003366"/>
                </a:solidFill>
              </a:rPr>
              <a:t> feedback.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930</Words>
  <Application>Microsoft Office PowerPoint</Application>
  <PresentationFormat>Presentazione su schermo (4:3)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Wingdings</vt:lpstr>
      <vt:lpstr>Custom Theme</vt:lpstr>
      <vt:lpstr>Custom Theme</vt:lpstr>
      <vt:lpstr>Project Presentation Software Engineering 2</vt:lpstr>
      <vt:lpstr>PowerEnJoy – Project Presentation</vt:lpstr>
      <vt:lpstr>Project Plan Document</vt:lpstr>
      <vt:lpstr>PPD – Function Points</vt:lpstr>
      <vt:lpstr>PPD – Function Points</vt:lpstr>
      <vt:lpstr>COCOMO II – Scale Drivers</vt:lpstr>
      <vt:lpstr>COCOMO II – Cost Drivers</vt:lpstr>
      <vt:lpstr>COCOMO II – Schedule Estimation</vt:lpstr>
      <vt:lpstr>PPD – Risks and Contingency Plans</vt:lpstr>
      <vt:lpstr>Requirements Analysis and Specification Document</vt:lpstr>
      <vt:lpstr>Presentazione standard di PowerPoint</vt:lpstr>
      <vt:lpstr>Design Document</vt:lpstr>
      <vt:lpstr>Architectural Design</vt:lpstr>
      <vt:lpstr>Top Down - From the general to specific…</vt:lpstr>
      <vt:lpstr>Design Decisions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Scotti</cp:lastModifiedBy>
  <cp:revision>66</cp:revision>
  <dcterms:modified xsi:type="dcterms:W3CDTF">2017-03-03T13:22:34Z</dcterms:modified>
</cp:coreProperties>
</file>