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Fai clic per modificare il formato delle note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56FBF55-1970-4B2F-BE8D-0236F5B8ECD6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it-IT" sz="2000" strike="noStrike">
                <a:latin typeface="Arial"/>
              </a:rPr>
              <a:t>Intentions of the users, detected by the system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927A3D-578D-4BCC-9AD2-4361E19F08A2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it-IT" sz="1200" strike="noStrike">
                <a:latin typeface="Arial"/>
              </a:rPr>
              <a:t>Let the user register to the service and login via the provided credentials;</a:t>
            </a:r>
            <a:endParaRPr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it-IT" sz="1200" strike="noStrike">
                <a:latin typeface="Arial"/>
              </a:rPr>
              <a:t>Let the user manage his/her own profile;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15C410-79AE-4302-8B35-78CF3C82D5A5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1200" strike="noStrike">
                <a:latin typeface="Arial"/>
              </a:rPr>
              <a:t>3. Let the driver find the location of nearby available cars and reserve a chosen car;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202869-DF94-4773-A6D4-428237D5B1D5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1200" strike="noStrike">
                <a:latin typeface="Arial"/>
              </a:rPr>
              <a:t>5. Allow the user to easily access the cars by unlocking them once the driver is in proximity;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C9C9B8-F9F7-4AF4-B614-0B2737F08F02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2000" strike="noStrike">
                <a:latin typeface="Arial"/>
              </a:rPr>
              <a:t>7. </a:t>
            </a:r>
            <a:r>
              <a:rPr lang="it-IT" sz="1200" strike="noStrike">
                <a:latin typeface="Arial"/>
              </a:rPr>
              <a:t>Allow the user to start a ride, drive to his/her destination and finish the ride with the car he/she reserved;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02D93E-2471-4031-ABA8-3D7CA8E75330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2000" strike="noStrike">
                <a:latin typeface="Arial"/>
              </a:rPr>
              <a:t>4. </a:t>
            </a:r>
            <a:r>
              <a:rPr lang="it-IT" sz="1200" strike="noStrike">
                <a:latin typeface="Arial"/>
              </a:rPr>
              <a:t>Improve the efficiency of the service by assuring that no car stays reserved for more than an hour if not actually in use;</a:t>
            </a:r>
            <a:endParaRPr/>
          </a:p>
          <a:p>
            <a:pPr>
              <a:lnSpc>
                <a:spcPct val="100000"/>
              </a:lnSpc>
            </a:pPr>
            <a:r>
              <a:rPr lang="it-IT" sz="1200" strike="noStrike">
                <a:latin typeface="Arial"/>
              </a:rPr>
              <a:t>8. Incentivize responsible behaviors, providing discounts for the worthiest users and additional charges for bad users.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045D49-9B4C-49AA-AD08-A0CFB995452B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1200" strike="noStrike">
                <a:latin typeface="Arial"/>
              </a:rPr>
              <a:t>6. Automatically manage payments in order to make the service quicker and more dynamic to use;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573992-C469-485D-BFA7-563885B91C43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15/11/16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BED1EC-561A-4A99-A9A8-9D47B321532B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400"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Calibri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Quinto livello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15/11/16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D817ED-25AF-4083-AEA5-252BF991DB07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RASD Delivery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Lab 16/11/2016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Shared Phenomena – </a:t>
            </a:r>
            <a:r>
              <a:rPr lang="it-IT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it-IT" sz="4400" strike="noStrike">
                <a:solidFill>
                  <a:srgbClr val="000000"/>
                </a:solidFill>
                <a:latin typeface="Calibri"/>
              </a:rPr>
              <a:t>Main requirements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Controlled by the user and observed by the system: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Login/registration/profile management;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Car unlock/rental;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Car movement detection.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Controlled by the system and observed by the user: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Show nearby available cars;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User notifications;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Safe Area boundaries definition;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Management of user reservations;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Carry out payments and take care of discounts and additional charges.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708000" y="2133000"/>
            <a:ext cx="3455640" cy="2736000"/>
          </a:xfrm>
          <a:prstGeom prst="ellipse">
            <a:avLst/>
          </a:prstGeom>
          <a:gradFill>
            <a:gsLst>
              <a:gs pos="0">
                <a:srgbClr val="ef2929"/>
              </a:gs>
              <a:gs pos="100000">
                <a:srgbClr val="a40000"/>
              </a:gs>
            </a:gsLst>
            <a:lin ang="3600000"/>
          </a:gradFill>
          <a:ln>
            <a:solidFill>
              <a:srgbClr val="99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1764000" y="2061000"/>
            <a:ext cx="3455640" cy="2736000"/>
          </a:xfrm>
          <a:prstGeom prst="ellipse">
            <a:avLst/>
          </a:pr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>
            <a:solidFill>
              <a:srgbClr val="00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5472000" y="2637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5796000" y="2961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6955200" y="4509000"/>
            <a:ext cx="1281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990000"/>
                </a:solidFill>
                <a:latin typeface="Calibri"/>
              </a:rPr>
              <a:t>Machine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916560" y="4295880"/>
            <a:ext cx="95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006600"/>
                </a:solidFill>
                <a:latin typeface="Calibri"/>
              </a:rPr>
              <a:t>World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3217320" y="6093360"/>
            <a:ext cx="265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996600"/>
                </a:solidFill>
                <a:latin typeface="Calibri"/>
              </a:rPr>
              <a:t>Shared Phenomena</a:t>
            </a:r>
            <a:endParaRPr/>
          </a:p>
        </p:txBody>
      </p:sp>
      <p:sp>
        <p:nvSpPr>
          <p:cNvPr id="161" name="Line 8"/>
          <p:cNvSpPr/>
          <p:nvPr/>
        </p:nvSpPr>
        <p:spPr>
          <a:xfrm flipV="1">
            <a:off x="5472000" y="978840"/>
            <a:ext cx="937080" cy="1711800"/>
          </a:xfrm>
          <a:prstGeom prst="line">
            <a:avLst/>
          </a:prstGeom>
          <a:ln>
            <a:round/>
          </a:ln>
        </p:spPr>
      </p:sp>
      <p:sp>
        <p:nvSpPr>
          <p:cNvPr id="162" name="CustomShape 9"/>
          <p:cNvSpPr/>
          <p:nvPr/>
        </p:nvSpPr>
        <p:spPr>
          <a:xfrm>
            <a:off x="5873400" y="332640"/>
            <a:ext cx="1071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status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analysis</a:t>
            </a:r>
            <a:endParaRPr/>
          </a:p>
        </p:txBody>
      </p:sp>
      <p:sp>
        <p:nvSpPr>
          <p:cNvPr id="163" name="CustomShape 10"/>
          <p:cNvSpPr/>
          <p:nvPr/>
        </p:nvSpPr>
        <p:spPr>
          <a:xfrm>
            <a:off x="7385040" y="188640"/>
            <a:ext cx="102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database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queries</a:t>
            </a:r>
            <a:endParaRPr/>
          </a:p>
        </p:txBody>
      </p:sp>
      <p:sp>
        <p:nvSpPr>
          <p:cNvPr id="164" name="Line 11"/>
          <p:cNvSpPr/>
          <p:nvPr/>
        </p:nvSpPr>
        <p:spPr>
          <a:xfrm flipV="1">
            <a:off x="5888160" y="834840"/>
            <a:ext cx="2010600" cy="2217960"/>
          </a:xfrm>
          <a:prstGeom prst="line">
            <a:avLst/>
          </a:prstGeom>
          <a:ln>
            <a:round/>
          </a:ln>
        </p:spPr>
      </p:sp>
      <p:sp>
        <p:nvSpPr>
          <p:cNvPr id="165" name="CustomShape 12"/>
          <p:cNvSpPr/>
          <p:nvPr/>
        </p:nvSpPr>
        <p:spPr>
          <a:xfrm>
            <a:off x="6444360" y="292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7747920" y="1198440"/>
            <a:ext cx="129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4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applications</a:t>
            </a:r>
            <a:endParaRPr/>
          </a:p>
        </p:txBody>
      </p:sp>
      <p:sp>
        <p:nvSpPr>
          <p:cNvPr id="167" name="Line 14"/>
          <p:cNvSpPr/>
          <p:nvPr/>
        </p:nvSpPr>
        <p:spPr>
          <a:xfrm flipV="1">
            <a:off x="6536160" y="1844640"/>
            <a:ext cx="1860120" cy="1172160"/>
          </a:xfrm>
          <a:prstGeom prst="line">
            <a:avLst/>
          </a:prstGeom>
          <a:ln>
            <a:round/>
          </a:ln>
        </p:spPr>
      </p:sp>
      <p:sp>
        <p:nvSpPr>
          <p:cNvPr id="168" name="CustomShape 15"/>
          <p:cNvSpPr/>
          <p:nvPr/>
        </p:nvSpPr>
        <p:spPr>
          <a:xfrm>
            <a:off x="6372360" y="3357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7390440" y="2637000"/>
            <a:ext cx="1770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notification to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maintenance/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payment handler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70" name="Line 17"/>
          <p:cNvSpPr/>
          <p:nvPr/>
        </p:nvSpPr>
        <p:spPr>
          <a:xfrm flipV="1">
            <a:off x="6464160" y="3236760"/>
            <a:ext cx="915840" cy="212400"/>
          </a:xfrm>
          <a:prstGeom prst="line">
            <a:avLst/>
          </a:prstGeom>
          <a:ln>
            <a:round/>
          </a:ln>
        </p:spPr>
      </p:sp>
      <p:sp>
        <p:nvSpPr>
          <p:cNvPr id="171" name="CustomShape 18"/>
          <p:cNvSpPr/>
          <p:nvPr/>
        </p:nvSpPr>
        <p:spPr>
          <a:xfrm>
            <a:off x="7531920" y="4005000"/>
            <a:ext cx="134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GPS tracking</a:t>
            </a:r>
            <a:endParaRPr/>
          </a:p>
        </p:txBody>
      </p:sp>
      <p:sp>
        <p:nvSpPr>
          <p:cNvPr id="172" name="CustomShape 19"/>
          <p:cNvSpPr/>
          <p:nvPr/>
        </p:nvSpPr>
        <p:spPr>
          <a:xfrm>
            <a:off x="5940000" y="382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20"/>
          <p:cNvSpPr/>
          <p:nvPr/>
        </p:nvSpPr>
        <p:spPr>
          <a:xfrm flipH="1" flipV="1">
            <a:off x="6032160" y="3840840"/>
            <a:ext cx="1491840" cy="348840"/>
          </a:xfrm>
          <a:prstGeom prst="line">
            <a:avLst/>
          </a:prstGeom>
          <a:ln>
            <a:round/>
          </a:ln>
        </p:spPr>
      </p:sp>
      <p:sp>
        <p:nvSpPr>
          <p:cNvPr id="174" name="CustomShape 21"/>
          <p:cNvSpPr/>
          <p:nvPr/>
        </p:nvSpPr>
        <p:spPr>
          <a:xfrm>
            <a:off x="4932000" y="3429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2"/>
          <p:cNvSpPr/>
          <p:nvPr/>
        </p:nvSpPr>
        <p:spPr>
          <a:xfrm>
            <a:off x="3710880" y="190440"/>
            <a:ext cx="2073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login/registration/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profile management</a:t>
            </a:r>
            <a:endParaRPr/>
          </a:p>
        </p:txBody>
      </p:sp>
      <p:sp>
        <p:nvSpPr>
          <p:cNvPr id="176" name="Line 23"/>
          <p:cNvSpPr/>
          <p:nvPr/>
        </p:nvSpPr>
        <p:spPr>
          <a:xfrm flipH="1" flipV="1">
            <a:off x="4748040" y="836640"/>
            <a:ext cx="276120" cy="2684520"/>
          </a:xfrm>
          <a:prstGeom prst="line">
            <a:avLst/>
          </a:prstGeom>
          <a:ln>
            <a:round/>
          </a:ln>
        </p:spPr>
      </p:sp>
      <p:sp>
        <p:nvSpPr>
          <p:cNvPr id="177" name="CustomShape 24"/>
          <p:cNvSpPr/>
          <p:nvPr/>
        </p:nvSpPr>
        <p:spPr>
          <a:xfrm>
            <a:off x="4788000" y="3897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5"/>
          <p:cNvSpPr/>
          <p:nvPr/>
        </p:nvSpPr>
        <p:spPr>
          <a:xfrm>
            <a:off x="6314760" y="5301360"/>
            <a:ext cx="246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movement detection</a:t>
            </a:r>
            <a:endParaRPr/>
          </a:p>
        </p:txBody>
      </p:sp>
      <p:sp>
        <p:nvSpPr>
          <p:cNvPr id="179" name="Line 26"/>
          <p:cNvSpPr/>
          <p:nvPr/>
        </p:nvSpPr>
        <p:spPr>
          <a:xfrm>
            <a:off x="4880160" y="3912840"/>
            <a:ext cx="2666520" cy="1388160"/>
          </a:xfrm>
          <a:prstGeom prst="line">
            <a:avLst/>
          </a:prstGeom>
          <a:ln>
            <a:round/>
          </a:ln>
        </p:spPr>
      </p:sp>
      <p:sp>
        <p:nvSpPr>
          <p:cNvPr id="180" name="CustomShape 27"/>
          <p:cNvSpPr/>
          <p:nvPr/>
        </p:nvSpPr>
        <p:spPr>
          <a:xfrm>
            <a:off x="4572000" y="2709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8"/>
          <p:cNvSpPr/>
          <p:nvPr/>
        </p:nvSpPr>
        <p:spPr>
          <a:xfrm>
            <a:off x="4509720" y="5374800"/>
            <a:ext cx="1790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show nearby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available vehicles</a:t>
            </a:r>
            <a:endParaRPr/>
          </a:p>
        </p:txBody>
      </p:sp>
      <p:sp>
        <p:nvSpPr>
          <p:cNvPr id="182" name="CustomShape 29"/>
          <p:cNvSpPr/>
          <p:nvPr/>
        </p:nvSpPr>
        <p:spPr>
          <a:xfrm>
            <a:off x="1199520" y="260640"/>
            <a:ext cx="2207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user notification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(payments, discounts,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additional charges…)</a:t>
            </a:r>
            <a:endParaRPr/>
          </a:p>
        </p:txBody>
      </p:sp>
      <p:sp>
        <p:nvSpPr>
          <p:cNvPr id="183" name="CustomShape 30"/>
          <p:cNvSpPr/>
          <p:nvPr/>
        </p:nvSpPr>
        <p:spPr>
          <a:xfrm>
            <a:off x="3579120" y="1052640"/>
            <a:ext cx="112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unlock</a:t>
            </a:r>
            <a:endParaRPr/>
          </a:p>
        </p:txBody>
      </p:sp>
      <p:sp>
        <p:nvSpPr>
          <p:cNvPr id="184" name="CustomShape 31"/>
          <p:cNvSpPr/>
          <p:nvPr/>
        </p:nvSpPr>
        <p:spPr>
          <a:xfrm>
            <a:off x="2849400" y="5580000"/>
            <a:ext cx="156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reservation</a:t>
            </a:r>
            <a:endParaRPr/>
          </a:p>
        </p:txBody>
      </p:sp>
      <p:sp>
        <p:nvSpPr>
          <p:cNvPr id="185" name="CustomShape 32"/>
          <p:cNvSpPr/>
          <p:nvPr/>
        </p:nvSpPr>
        <p:spPr>
          <a:xfrm>
            <a:off x="4428000" y="4113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33"/>
          <p:cNvSpPr/>
          <p:nvPr/>
        </p:nvSpPr>
        <p:spPr>
          <a:xfrm>
            <a:off x="4520160" y="4128840"/>
            <a:ext cx="884880" cy="1245960"/>
          </a:xfrm>
          <a:prstGeom prst="line">
            <a:avLst/>
          </a:prstGeom>
          <a:ln>
            <a:round/>
          </a:ln>
        </p:spPr>
      </p:sp>
      <p:sp>
        <p:nvSpPr>
          <p:cNvPr id="187" name="Line 34"/>
          <p:cNvSpPr/>
          <p:nvPr/>
        </p:nvSpPr>
        <p:spPr>
          <a:xfrm flipH="1" flipV="1">
            <a:off x="4143600" y="1422000"/>
            <a:ext cx="428400" cy="1340640"/>
          </a:xfrm>
          <a:prstGeom prst="line">
            <a:avLst/>
          </a:prstGeom>
          <a:ln>
            <a:round/>
          </a:ln>
        </p:spPr>
      </p:sp>
      <p:sp>
        <p:nvSpPr>
          <p:cNvPr id="188" name="CustomShape 35"/>
          <p:cNvSpPr/>
          <p:nvPr/>
        </p:nvSpPr>
        <p:spPr>
          <a:xfrm>
            <a:off x="4140000" y="3933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36"/>
          <p:cNvSpPr/>
          <p:nvPr/>
        </p:nvSpPr>
        <p:spPr>
          <a:xfrm flipV="1">
            <a:off x="3634200" y="3948840"/>
            <a:ext cx="597600" cy="1630800"/>
          </a:xfrm>
          <a:prstGeom prst="line">
            <a:avLst/>
          </a:prstGeom>
          <a:ln>
            <a:round/>
          </a:ln>
        </p:spPr>
      </p:sp>
      <p:sp>
        <p:nvSpPr>
          <p:cNvPr id="190" name="CustomShape 37"/>
          <p:cNvSpPr/>
          <p:nvPr/>
        </p:nvSpPr>
        <p:spPr>
          <a:xfrm>
            <a:off x="4212000" y="3069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38"/>
          <p:cNvSpPr/>
          <p:nvPr/>
        </p:nvSpPr>
        <p:spPr>
          <a:xfrm flipH="1" flipV="1">
            <a:off x="2303640" y="1183680"/>
            <a:ext cx="1908000" cy="1938960"/>
          </a:xfrm>
          <a:prstGeom prst="line">
            <a:avLst/>
          </a:prstGeom>
          <a:ln>
            <a:round/>
          </a:ln>
        </p:spPr>
      </p:sp>
      <p:sp>
        <p:nvSpPr>
          <p:cNvPr id="192" name="CustomShape 39"/>
          <p:cNvSpPr/>
          <p:nvPr/>
        </p:nvSpPr>
        <p:spPr>
          <a:xfrm>
            <a:off x="187920" y="1268640"/>
            <a:ext cx="138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accidents</a:t>
            </a:r>
            <a:endParaRPr/>
          </a:p>
        </p:txBody>
      </p:sp>
      <p:sp>
        <p:nvSpPr>
          <p:cNvPr id="193" name="CustomShape 40"/>
          <p:cNvSpPr/>
          <p:nvPr/>
        </p:nvSpPr>
        <p:spPr>
          <a:xfrm>
            <a:off x="2771640" y="2421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1"/>
          <p:cNvSpPr/>
          <p:nvPr/>
        </p:nvSpPr>
        <p:spPr>
          <a:xfrm>
            <a:off x="2483640" y="274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2"/>
          <p:cNvSpPr/>
          <p:nvPr/>
        </p:nvSpPr>
        <p:spPr>
          <a:xfrm>
            <a:off x="2267640" y="3249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3"/>
          <p:cNvSpPr/>
          <p:nvPr/>
        </p:nvSpPr>
        <p:spPr>
          <a:xfrm>
            <a:off x="3312000" y="3933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4"/>
          <p:cNvSpPr/>
          <p:nvPr/>
        </p:nvSpPr>
        <p:spPr>
          <a:xfrm>
            <a:off x="116280" y="1917000"/>
            <a:ext cx="1738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maintenance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technicians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process requests</a:t>
            </a:r>
            <a:endParaRPr/>
          </a:p>
        </p:txBody>
      </p:sp>
      <p:sp>
        <p:nvSpPr>
          <p:cNvPr id="198" name="Line 45"/>
          <p:cNvSpPr/>
          <p:nvPr/>
        </p:nvSpPr>
        <p:spPr>
          <a:xfrm flipH="1" flipV="1">
            <a:off x="1863360" y="2378160"/>
            <a:ext cx="620280" cy="420480"/>
          </a:xfrm>
          <a:prstGeom prst="line">
            <a:avLst/>
          </a:prstGeom>
          <a:ln>
            <a:round/>
          </a:ln>
        </p:spPr>
      </p:sp>
      <p:sp>
        <p:nvSpPr>
          <p:cNvPr id="199" name="Line 46"/>
          <p:cNvSpPr/>
          <p:nvPr/>
        </p:nvSpPr>
        <p:spPr>
          <a:xfrm flipH="1" flipV="1">
            <a:off x="1586160" y="1453320"/>
            <a:ext cx="1239480" cy="967320"/>
          </a:xfrm>
          <a:prstGeom prst="line">
            <a:avLst/>
          </a:prstGeom>
          <a:ln>
            <a:round/>
          </a:ln>
        </p:spPr>
      </p:sp>
      <p:sp>
        <p:nvSpPr>
          <p:cNvPr id="200" name="CustomShape 47"/>
          <p:cNvSpPr/>
          <p:nvPr/>
        </p:nvSpPr>
        <p:spPr>
          <a:xfrm>
            <a:off x="153360" y="3141000"/>
            <a:ext cx="138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user uses car</a:t>
            </a:r>
            <a:endParaRPr/>
          </a:p>
        </p:txBody>
      </p:sp>
      <p:sp>
        <p:nvSpPr>
          <p:cNvPr id="201" name="Line 48"/>
          <p:cNvSpPr/>
          <p:nvPr/>
        </p:nvSpPr>
        <p:spPr>
          <a:xfrm flipH="1">
            <a:off x="1547640" y="3264480"/>
            <a:ext cx="812160" cy="60840"/>
          </a:xfrm>
          <a:prstGeom prst="line">
            <a:avLst/>
          </a:prstGeom>
          <a:ln>
            <a:round/>
          </a:ln>
        </p:spPr>
      </p:sp>
      <p:sp>
        <p:nvSpPr>
          <p:cNvPr id="202" name="CustomShape 49"/>
          <p:cNvSpPr/>
          <p:nvPr/>
        </p:nvSpPr>
        <p:spPr>
          <a:xfrm>
            <a:off x="1110600" y="5673960"/>
            <a:ext cx="1794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user responsible/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unresponsible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behaviours</a:t>
            </a:r>
            <a:endParaRPr/>
          </a:p>
        </p:txBody>
      </p:sp>
      <p:sp>
        <p:nvSpPr>
          <p:cNvPr id="203" name="Line 50"/>
          <p:cNvSpPr/>
          <p:nvPr/>
        </p:nvSpPr>
        <p:spPr>
          <a:xfrm flipH="1">
            <a:off x="2008080" y="3948840"/>
            <a:ext cx="1395720" cy="1725120"/>
          </a:xfrm>
          <a:prstGeom prst="line">
            <a:avLst/>
          </a:prstGeom>
          <a:ln>
            <a:round/>
          </a:ln>
        </p:spPr>
      </p:sp>
      <p:sp>
        <p:nvSpPr>
          <p:cNvPr id="204" name="CustomShape 51"/>
          <p:cNvSpPr/>
          <p:nvPr/>
        </p:nvSpPr>
        <p:spPr>
          <a:xfrm>
            <a:off x="260640" y="5013000"/>
            <a:ext cx="1714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user approaches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the car</a:t>
            </a:r>
            <a:endParaRPr/>
          </a:p>
        </p:txBody>
      </p:sp>
      <p:sp>
        <p:nvSpPr>
          <p:cNvPr id="205" name="CustomShape 52"/>
          <p:cNvSpPr/>
          <p:nvPr/>
        </p:nvSpPr>
        <p:spPr>
          <a:xfrm>
            <a:off x="2699640" y="408528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53"/>
          <p:cNvSpPr/>
          <p:nvPr/>
        </p:nvSpPr>
        <p:spPr>
          <a:xfrm flipH="1">
            <a:off x="1983960" y="4085280"/>
            <a:ext cx="769680" cy="1251000"/>
          </a:xfrm>
          <a:prstGeom prst="line">
            <a:avLst/>
          </a:prstGeom>
          <a:ln>
            <a:round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67640" y="1556640"/>
            <a:ext cx="8229240" cy="367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To better understand our choices about actual requirements…</a:t>
            </a:r>
            <a:endParaRPr/>
          </a:p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lang="it-IT" sz="3200" strike="noStrike">
                <a:solidFill>
                  <a:srgbClr val="000000"/>
                </a:solidFill>
                <a:latin typeface="Calibri"/>
              </a:rPr>
              <a:t>let’s see the overall use-case diagram!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The use-case analysis will allow better comprehension of the correlation between GOALS and REQUIREMENTS.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67640" y="260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Register, Login, Manage Profile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268640"/>
            <a:ext cx="8229240" cy="485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Covered goals: 1 and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These use-cases imply requirements about creation, modification and deletion of user accounts, such as: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Control on existing accounts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Thorough user information collection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Permanent elimination of sensible info upon account deletion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Credentials generation and check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Account locking (also see use-cases related to payments)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Reserve car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268640"/>
            <a:ext cx="8229240" cy="485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Covered goal: 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Implied requirements concern the main functionalities related to car rental, including: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Ways of finding nearby cars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Valid positions for car searches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Precision of vehicle information (position, availability)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Concurrent conflicting reservation resolution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Reservation info storage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Reservation management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Unlock car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268640"/>
            <a:ext cx="8229240" cy="485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Covered goal: 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This function suggests requirements about security and precision of unlock procedures: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User-reservation-car matching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User proximity detection range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Alternative unlock methods (GPS, vehicle-specific code…)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Start ride, Use car, End ride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Covered goal: 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Requirements related to this use-cases express constraints about ride-specific characteristics, for example: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Vehicle position tracking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Car status monitoring (damages, accidents, battery level…) and update (car state changes)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Authentication method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Start and end time limits definition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Charges interval definition (start/stop charging)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Apply fee, Apply discount, Apply additional charges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Covered goals: 4 and 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Related to these use-cases are all those requirements concerning extraordinary payment situations, namely: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Virtuous and vicious behaviours and related discounts/penalties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Discounts/penalties application criteria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Reference metrics to evaluate virtuous/vicious behaviours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Reservation time limits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Apply charges, Manage payments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Covered goal: 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These use-cases involve requirements about automatic payments and charges computation: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Factors and time limits of charging computation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Payment situations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Account locking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Communication with payment handler(s)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Structure of the document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IEEE standard 830-1998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3 sections: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Introduction: scope and goals;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Overall description: domain assumptions and relevant (HW &amp; SW) interfaces;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Specific requirements: functional and non-functional requirements, scenarios and use-cases.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World and Machine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We now show you our work by inspecting relevant features of our Requirements Analysis with the help of the World and Machine model by Jackson and Zave.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Relevant Interfaces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The main characteristic to highlight is the presence of 4 distinct software applications: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Back-end application: database and service management;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Front-end applications: mobile/desktop versions, interface with user, service access, user data collection;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On-board application: vehicle management and monitoring, interface with existing hardware.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Other relevant features include: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Communication with external/existing systems for maintenance and payments;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GPS tracking  of cars.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708000" y="2133000"/>
            <a:ext cx="3455640" cy="2736000"/>
          </a:xfrm>
          <a:prstGeom prst="ellipse">
            <a:avLst/>
          </a:prstGeom>
          <a:gradFill>
            <a:gsLst>
              <a:gs pos="0">
                <a:srgbClr val="ef2929"/>
              </a:gs>
              <a:gs pos="100000">
                <a:srgbClr val="a40000"/>
              </a:gs>
            </a:gsLst>
            <a:lin ang="3600000"/>
          </a:gradFill>
          <a:ln>
            <a:solidFill>
              <a:srgbClr val="99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764000" y="2061000"/>
            <a:ext cx="3455640" cy="2736000"/>
          </a:xfrm>
          <a:prstGeom prst="ellipse">
            <a:avLst/>
          </a:pr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>
            <a:solidFill>
              <a:srgbClr val="00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472000" y="2637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5796000" y="2961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955200" y="4509000"/>
            <a:ext cx="1281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990000"/>
                </a:solidFill>
                <a:latin typeface="Calibri"/>
              </a:rPr>
              <a:t>Machine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916560" y="4295880"/>
            <a:ext cx="95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006600"/>
                </a:solidFill>
                <a:latin typeface="Calibri"/>
              </a:rPr>
              <a:t>World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3217320" y="6093360"/>
            <a:ext cx="265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996600"/>
                </a:solidFill>
                <a:latin typeface="Calibri"/>
              </a:rPr>
              <a:t>Shared Phenomena</a:t>
            </a:r>
            <a:endParaRPr/>
          </a:p>
        </p:txBody>
      </p:sp>
      <p:sp>
        <p:nvSpPr>
          <p:cNvPr id="98" name="Line 8"/>
          <p:cNvSpPr/>
          <p:nvPr/>
        </p:nvSpPr>
        <p:spPr>
          <a:xfrm flipV="1">
            <a:off x="5472000" y="978840"/>
            <a:ext cx="937080" cy="1711800"/>
          </a:xfrm>
          <a:prstGeom prst="line">
            <a:avLst/>
          </a:prstGeom>
          <a:ln>
            <a:round/>
          </a:ln>
        </p:spPr>
      </p:sp>
      <p:sp>
        <p:nvSpPr>
          <p:cNvPr id="99" name="CustomShape 9"/>
          <p:cNvSpPr/>
          <p:nvPr/>
        </p:nvSpPr>
        <p:spPr>
          <a:xfrm>
            <a:off x="5873400" y="332640"/>
            <a:ext cx="1071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status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analysis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>
            <a:off x="7385040" y="188640"/>
            <a:ext cx="102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database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queries</a:t>
            </a:r>
            <a:endParaRPr/>
          </a:p>
        </p:txBody>
      </p:sp>
      <p:sp>
        <p:nvSpPr>
          <p:cNvPr id="101" name="Line 11"/>
          <p:cNvSpPr/>
          <p:nvPr/>
        </p:nvSpPr>
        <p:spPr>
          <a:xfrm flipV="1">
            <a:off x="5888160" y="834840"/>
            <a:ext cx="2010600" cy="2217960"/>
          </a:xfrm>
          <a:prstGeom prst="line">
            <a:avLst/>
          </a:prstGeom>
          <a:ln>
            <a:round/>
          </a:ln>
        </p:spPr>
      </p:sp>
      <p:sp>
        <p:nvSpPr>
          <p:cNvPr id="102" name="CustomShape 12"/>
          <p:cNvSpPr/>
          <p:nvPr/>
        </p:nvSpPr>
        <p:spPr>
          <a:xfrm>
            <a:off x="6444360" y="292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7747920" y="1198440"/>
            <a:ext cx="129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4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applications</a:t>
            </a:r>
            <a:endParaRPr/>
          </a:p>
        </p:txBody>
      </p:sp>
      <p:sp>
        <p:nvSpPr>
          <p:cNvPr id="104" name="Line 14"/>
          <p:cNvSpPr/>
          <p:nvPr/>
        </p:nvSpPr>
        <p:spPr>
          <a:xfrm flipV="1">
            <a:off x="6536160" y="1844640"/>
            <a:ext cx="1860120" cy="1172160"/>
          </a:xfrm>
          <a:prstGeom prst="line">
            <a:avLst/>
          </a:prstGeom>
          <a:ln>
            <a:round/>
          </a:ln>
        </p:spPr>
      </p:sp>
      <p:sp>
        <p:nvSpPr>
          <p:cNvPr id="105" name="CustomShape 15"/>
          <p:cNvSpPr/>
          <p:nvPr/>
        </p:nvSpPr>
        <p:spPr>
          <a:xfrm>
            <a:off x="6372360" y="3357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6"/>
          <p:cNvSpPr/>
          <p:nvPr/>
        </p:nvSpPr>
        <p:spPr>
          <a:xfrm>
            <a:off x="7390440" y="2637000"/>
            <a:ext cx="1770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notification to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maintenance/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payment handler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07" name="Line 17"/>
          <p:cNvSpPr/>
          <p:nvPr/>
        </p:nvSpPr>
        <p:spPr>
          <a:xfrm flipV="1">
            <a:off x="6464160" y="3236760"/>
            <a:ext cx="915840" cy="212400"/>
          </a:xfrm>
          <a:prstGeom prst="line">
            <a:avLst/>
          </a:prstGeom>
          <a:ln>
            <a:round/>
          </a:ln>
        </p:spPr>
      </p:sp>
      <p:sp>
        <p:nvSpPr>
          <p:cNvPr id="108" name="CustomShape 18"/>
          <p:cNvSpPr/>
          <p:nvPr/>
        </p:nvSpPr>
        <p:spPr>
          <a:xfrm>
            <a:off x="7531920" y="4005000"/>
            <a:ext cx="134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GPS tracking</a:t>
            </a:r>
            <a:endParaRPr/>
          </a:p>
        </p:txBody>
      </p:sp>
      <p:sp>
        <p:nvSpPr>
          <p:cNvPr id="109" name="CustomShape 19"/>
          <p:cNvSpPr/>
          <p:nvPr/>
        </p:nvSpPr>
        <p:spPr>
          <a:xfrm>
            <a:off x="5940000" y="382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20"/>
          <p:cNvSpPr/>
          <p:nvPr/>
        </p:nvSpPr>
        <p:spPr>
          <a:xfrm flipH="1" flipV="1">
            <a:off x="6032160" y="3840840"/>
            <a:ext cx="1491840" cy="348840"/>
          </a:xfrm>
          <a:prstGeom prst="line">
            <a:avLst/>
          </a:prstGeom>
          <a:ln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Goals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67640" y="1412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Let the user register to the service and login via the provided credentials;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Let the user manage his/her own profile;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Let the driver find the location of nearby available cars and reserve a chosen car;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Improve the efficiency of the service by assuring that no car stays reserved for more than an hour if not actually in use;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Allow the user to easily access the cars by unlocking them once the driver is in proximity;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Automatically manage payments in order to make the service quicker and more dynamic to use;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Allow the user to start a ride, drive to his/her destination and finish the ride with the car he/she reserved;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Incentivize responsible behaviors, providing discounts for the worthiest users and additional charges for bad users.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Assumptions…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95640" y="1556640"/>
            <a:ext cx="8229240" cy="511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The GPS location of users and cars is always functioning and accurate, with an uncertainty of ±1 m;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All users can access a reliable and stable internet connection;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The users’ mobile devices feature a working GPS;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All users are always charged the correct amount after the ride;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The on-board computers always notify the correct charge to the driver during the ride;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All cars unlock properly upon insertion of a vehicle-specific code by the user who reserved them or in case he/she is detected to be in proximity;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The equipment of the cars always gives a correct reading of the number of passengers, driver included, for the current ride;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The number of passengers never changes for the duration of the ride;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lang="it-IT" sz="4400" strike="noStrike">
                <a:solidFill>
                  <a:srgbClr val="000000"/>
                </a:solidFill>
                <a:latin typeface="Calibri"/>
              </a:rPr>
              <a:t>more assumptions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Whenever a car is marked as "out-of-service" and the system sends a notification, it is always refueled or fixed by the existing maintenance service before becoming available again;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If a user reserves and uses a car he/she is the one who drives it and is responsible for the associated trip;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The maintenance service technicians process each request in no more than 1 hour;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The maintenance system has the ability to mark "out-of-service" cars as "available" again after each maintenance intervention;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If a user is fined while driving a rented car, </a:t>
            </a:r>
            <a:r>
              <a:rPr i="1" lang="it-IT" sz="2000" strike="noStrike">
                <a:solidFill>
                  <a:srgbClr val="000000"/>
                </a:solidFill>
                <a:latin typeface="Calibri"/>
              </a:rPr>
              <a:t>PowerEnJoy sends the fine </a:t>
            </a:r>
            <a:r>
              <a:rPr lang="it-IT" sz="2000" strike="noStrike">
                <a:solidFill>
                  <a:srgbClr val="000000"/>
                </a:solidFill>
                <a:latin typeface="Calibri"/>
              </a:rPr>
              <a:t>at his/her address and he/she takes care of its payment;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Every type of vehicle damage is properly reported by the system;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Each car is provided with a unique, vehicle-specific code.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708000" y="2133000"/>
            <a:ext cx="3455640" cy="2736000"/>
          </a:xfrm>
          <a:prstGeom prst="ellipse">
            <a:avLst/>
          </a:prstGeom>
          <a:gradFill>
            <a:gsLst>
              <a:gs pos="0">
                <a:srgbClr val="ef2929"/>
              </a:gs>
              <a:gs pos="100000">
                <a:srgbClr val="a40000"/>
              </a:gs>
            </a:gsLst>
            <a:lin ang="3600000"/>
          </a:gradFill>
          <a:ln>
            <a:solidFill>
              <a:srgbClr val="99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1764000" y="2061000"/>
            <a:ext cx="3455640" cy="2736000"/>
          </a:xfrm>
          <a:prstGeom prst="ellipse">
            <a:avLst/>
          </a:pr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>
            <a:solidFill>
              <a:srgbClr val="00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5472000" y="2637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5796000" y="2961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6955200" y="4509000"/>
            <a:ext cx="1281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990000"/>
                </a:solidFill>
                <a:latin typeface="Calibri"/>
              </a:rPr>
              <a:t>Machine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916560" y="4295880"/>
            <a:ext cx="95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006600"/>
                </a:solidFill>
                <a:latin typeface="Calibri"/>
              </a:rPr>
              <a:t>World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3217320" y="6093360"/>
            <a:ext cx="265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996600"/>
                </a:solidFill>
                <a:latin typeface="Calibri"/>
              </a:rPr>
              <a:t>Shared Phenomena</a:t>
            </a:r>
            <a:endParaRPr/>
          </a:p>
        </p:txBody>
      </p:sp>
      <p:sp>
        <p:nvSpPr>
          <p:cNvPr id="124" name="Line 8"/>
          <p:cNvSpPr/>
          <p:nvPr/>
        </p:nvSpPr>
        <p:spPr>
          <a:xfrm flipV="1">
            <a:off x="5472000" y="978840"/>
            <a:ext cx="937080" cy="1711800"/>
          </a:xfrm>
          <a:prstGeom prst="line">
            <a:avLst/>
          </a:prstGeom>
          <a:ln>
            <a:round/>
          </a:ln>
        </p:spPr>
      </p:sp>
      <p:sp>
        <p:nvSpPr>
          <p:cNvPr id="125" name="CustomShape 9"/>
          <p:cNvSpPr/>
          <p:nvPr/>
        </p:nvSpPr>
        <p:spPr>
          <a:xfrm>
            <a:off x="5873400" y="332640"/>
            <a:ext cx="1071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status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analysis</a:t>
            </a:r>
            <a:endParaRPr/>
          </a:p>
        </p:txBody>
      </p:sp>
      <p:sp>
        <p:nvSpPr>
          <p:cNvPr id="126" name="CustomShape 10"/>
          <p:cNvSpPr/>
          <p:nvPr/>
        </p:nvSpPr>
        <p:spPr>
          <a:xfrm>
            <a:off x="7385040" y="188640"/>
            <a:ext cx="102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database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queries</a:t>
            </a:r>
            <a:endParaRPr/>
          </a:p>
        </p:txBody>
      </p:sp>
      <p:sp>
        <p:nvSpPr>
          <p:cNvPr id="127" name="Line 11"/>
          <p:cNvSpPr/>
          <p:nvPr/>
        </p:nvSpPr>
        <p:spPr>
          <a:xfrm flipV="1">
            <a:off x="5888160" y="834840"/>
            <a:ext cx="2010600" cy="2217960"/>
          </a:xfrm>
          <a:prstGeom prst="line">
            <a:avLst/>
          </a:prstGeom>
          <a:ln>
            <a:round/>
          </a:ln>
        </p:spPr>
      </p:sp>
      <p:sp>
        <p:nvSpPr>
          <p:cNvPr id="128" name="CustomShape 12"/>
          <p:cNvSpPr/>
          <p:nvPr/>
        </p:nvSpPr>
        <p:spPr>
          <a:xfrm>
            <a:off x="6444360" y="292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3"/>
          <p:cNvSpPr/>
          <p:nvPr/>
        </p:nvSpPr>
        <p:spPr>
          <a:xfrm>
            <a:off x="7747920" y="1198440"/>
            <a:ext cx="129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4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applications</a:t>
            </a:r>
            <a:endParaRPr/>
          </a:p>
        </p:txBody>
      </p:sp>
      <p:sp>
        <p:nvSpPr>
          <p:cNvPr id="130" name="Line 14"/>
          <p:cNvSpPr/>
          <p:nvPr/>
        </p:nvSpPr>
        <p:spPr>
          <a:xfrm flipV="1">
            <a:off x="6536160" y="1844640"/>
            <a:ext cx="1860120" cy="1172160"/>
          </a:xfrm>
          <a:prstGeom prst="line">
            <a:avLst/>
          </a:prstGeom>
          <a:ln>
            <a:round/>
          </a:ln>
        </p:spPr>
      </p:sp>
      <p:sp>
        <p:nvSpPr>
          <p:cNvPr id="131" name="CustomShape 15"/>
          <p:cNvSpPr/>
          <p:nvPr/>
        </p:nvSpPr>
        <p:spPr>
          <a:xfrm>
            <a:off x="6372360" y="3357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6"/>
          <p:cNvSpPr/>
          <p:nvPr/>
        </p:nvSpPr>
        <p:spPr>
          <a:xfrm>
            <a:off x="7390440" y="2637000"/>
            <a:ext cx="1770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notification to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maintenance/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payment handler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33" name="Line 17"/>
          <p:cNvSpPr/>
          <p:nvPr/>
        </p:nvSpPr>
        <p:spPr>
          <a:xfrm flipV="1">
            <a:off x="6464160" y="3236760"/>
            <a:ext cx="915840" cy="212400"/>
          </a:xfrm>
          <a:prstGeom prst="line">
            <a:avLst/>
          </a:prstGeom>
          <a:ln>
            <a:round/>
          </a:ln>
        </p:spPr>
      </p:sp>
      <p:sp>
        <p:nvSpPr>
          <p:cNvPr id="134" name="CustomShape 18"/>
          <p:cNvSpPr/>
          <p:nvPr/>
        </p:nvSpPr>
        <p:spPr>
          <a:xfrm>
            <a:off x="7531920" y="4005000"/>
            <a:ext cx="134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GPS tracking</a:t>
            </a:r>
            <a:endParaRPr/>
          </a:p>
        </p:txBody>
      </p:sp>
      <p:sp>
        <p:nvSpPr>
          <p:cNvPr id="135" name="CustomShape 19"/>
          <p:cNvSpPr/>
          <p:nvPr/>
        </p:nvSpPr>
        <p:spPr>
          <a:xfrm>
            <a:off x="5940000" y="382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20"/>
          <p:cNvSpPr/>
          <p:nvPr/>
        </p:nvSpPr>
        <p:spPr>
          <a:xfrm flipH="1" flipV="1">
            <a:off x="6032160" y="3840840"/>
            <a:ext cx="1491840" cy="348840"/>
          </a:xfrm>
          <a:prstGeom prst="line">
            <a:avLst/>
          </a:prstGeom>
          <a:ln>
            <a:round/>
          </a:ln>
        </p:spPr>
      </p:sp>
      <p:sp>
        <p:nvSpPr>
          <p:cNvPr id="137" name="CustomShape 21"/>
          <p:cNvSpPr/>
          <p:nvPr/>
        </p:nvSpPr>
        <p:spPr>
          <a:xfrm>
            <a:off x="187920" y="1268640"/>
            <a:ext cx="138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car accidents</a:t>
            </a:r>
            <a:endParaRPr/>
          </a:p>
        </p:txBody>
      </p:sp>
      <p:sp>
        <p:nvSpPr>
          <p:cNvPr id="138" name="CustomShape 22"/>
          <p:cNvSpPr/>
          <p:nvPr/>
        </p:nvSpPr>
        <p:spPr>
          <a:xfrm>
            <a:off x="2771640" y="2421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3"/>
          <p:cNvSpPr/>
          <p:nvPr/>
        </p:nvSpPr>
        <p:spPr>
          <a:xfrm>
            <a:off x="2483640" y="2745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4"/>
          <p:cNvSpPr/>
          <p:nvPr/>
        </p:nvSpPr>
        <p:spPr>
          <a:xfrm>
            <a:off x="2267640" y="3249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5"/>
          <p:cNvSpPr/>
          <p:nvPr/>
        </p:nvSpPr>
        <p:spPr>
          <a:xfrm>
            <a:off x="3312000" y="393300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6"/>
          <p:cNvSpPr/>
          <p:nvPr/>
        </p:nvSpPr>
        <p:spPr>
          <a:xfrm>
            <a:off x="116280" y="1917000"/>
            <a:ext cx="1738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maintenance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technicians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process requests</a:t>
            </a:r>
            <a:endParaRPr/>
          </a:p>
        </p:txBody>
      </p:sp>
      <p:sp>
        <p:nvSpPr>
          <p:cNvPr id="143" name="Line 27"/>
          <p:cNvSpPr/>
          <p:nvPr/>
        </p:nvSpPr>
        <p:spPr>
          <a:xfrm flipH="1" flipV="1">
            <a:off x="1863360" y="2378160"/>
            <a:ext cx="620280" cy="420480"/>
          </a:xfrm>
          <a:prstGeom prst="line">
            <a:avLst/>
          </a:prstGeom>
          <a:ln>
            <a:round/>
          </a:ln>
        </p:spPr>
      </p:sp>
      <p:sp>
        <p:nvSpPr>
          <p:cNvPr id="144" name="Line 28"/>
          <p:cNvSpPr/>
          <p:nvPr/>
        </p:nvSpPr>
        <p:spPr>
          <a:xfrm flipH="1" flipV="1">
            <a:off x="1586160" y="1453320"/>
            <a:ext cx="1239480" cy="967320"/>
          </a:xfrm>
          <a:prstGeom prst="line">
            <a:avLst/>
          </a:prstGeom>
          <a:ln>
            <a:round/>
          </a:ln>
        </p:spPr>
      </p:sp>
      <p:sp>
        <p:nvSpPr>
          <p:cNvPr id="145" name="CustomShape 29"/>
          <p:cNvSpPr/>
          <p:nvPr/>
        </p:nvSpPr>
        <p:spPr>
          <a:xfrm>
            <a:off x="153360" y="3141000"/>
            <a:ext cx="138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user uses car</a:t>
            </a:r>
            <a:endParaRPr/>
          </a:p>
        </p:txBody>
      </p:sp>
      <p:sp>
        <p:nvSpPr>
          <p:cNvPr id="146" name="Line 30"/>
          <p:cNvSpPr/>
          <p:nvPr/>
        </p:nvSpPr>
        <p:spPr>
          <a:xfrm flipH="1">
            <a:off x="1547640" y="3264480"/>
            <a:ext cx="812160" cy="60840"/>
          </a:xfrm>
          <a:prstGeom prst="line">
            <a:avLst/>
          </a:prstGeom>
          <a:ln>
            <a:round/>
          </a:ln>
        </p:spPr>
      </p:sp>
      <p:sp>
        <p:nvSpPr>
          <p:cNvPr id="147" name="CustomShape 31"/>
          <p:cNvSpPr/>
          <p:nvPr/>
        </p:nvSpPr>
        <p:spPr>
          <a:xfrm>
            <a:off x="1110600" y="5673960"/>
            <a:ext cx="1794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user responsible/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unresponsible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behaviours</a:t>
            </a:r>
            <a:endParaRPr/>
          </a:p>
        </p:txBody>
      </p:sp>
      <p:sp>
        <p:nvSpPr>
          <p:cNvPr id="148" name="Line 32"/>
          <p:cNvSpPr/>
          <p:nvPr/>
        </p:nvSpPr>
        <p:spPr>
          <a:xfrm flipH="1">
            <a:off x="2008080" y="3948840"/>
            <a:ext cx="1395720" cy="1725120"/>
          </a:xfrm>
          <a:prstGeom prst="line">
            <a:avLst/>
          </a:prstGeom>
          <a:ln>
            <a:round/>
          </a:ln>
        </p:spPr>
      </p:sp>
      <p:sp>
        <p:nvSpPr>
          <p:cNvPr id="149" name="CustomShape 33"/>
          <p:cNvSpPr/>
          <p:nvPr/>
        </p:nvSpPr>
        <p:spPr>
          <a:xfrm>
            <a:off x="260640" y="5013000"/>
            <a:ext cx="1714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user approaches</a:t>
            </a:r>
            <a:endParaRPr/>
          </a:p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the car</a:t>
            </a:r>
            <a:endParaRPr/>
          </a:p>
        </p:txBody>
      </p:sp>
      <p:sp>
        <p:nvSpPr>
          <p:cNvPr id="150" name="CustomShape 34"/>
          <p:cNvSpPr/>
          <p:nvPr/>
        </p:nvSpPr>
        <p:spPr>
          <a:xfrm>
            <a:off x="2699640" y="4085280"/>
            <a:ext cx="107640" cy="1076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35"/>
          <p:cNvSpPr/>
          <p:nvPr/>
        </p:nvSpPr>
        <p:spPr>
          <a:xfrm flipH="1">
            <a:off x="1983960" y="4085280"/>
            <a:ext cx="769680" cy="1251000"/>
          </a:xfrm>
          <a:prstGeom prst="line">
            <a:avLst/>
          </a:prstGeom>
          <a:ln>
            <a:round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