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5"/>
  </p:notesMasterIdLst>
  <p:sldIdLst>
    <p:sldId id="256" r:id="rId3"/>
    <p:sldId id="257" r:id="rId4"/>
    <p:sldId id="260" r:id="rId5"/>
    <p:sldId id="259" r:id="rId6"/>
    <p:sldId id="258" r:id="rId7"/>
    <p:sldId id="262" r:id="rId8"/>
    <p:sldId id="261" r:id="rId9"/>
    <p:sldId id="264" r:id="rId10"/>
    <p:sldId id="263" r:id="rId11"/>
    <p:sldId id="267" r:id="rId12"/>
    <p:sldId id="272" r:id="rId13"/>
    <p:sldId id="283" r:id="rId14"/>
    <p:sldId id="284" r:id="rId15"/>
    <p:sldId id="285" r:id="rId16"/>
    <p:sldId id="286" r:id="rId17"/>
    <p:sldId id="287" r:id="rId18"/>
    <p:sldId id="266" r:id="rId19"/>
    <p:sldId id="265" r:id="rId20"/>
    <p:sldId id="269" r:id="rId21"/>
    <p:sldId id="268" r:id="rId22"/>
    <p:sldId id="271" r:id="rId23"/>
    <p:sldId id="270" r:id="rId24"/>
    <p:sldId id="274" r:id="rId25"/>
    <p:sldId id="273" r:id="rId26"/>
    <p:sldId id="277" r:id="rId27"/>
    <p:sldId id="276" r:id="rId28"/>
    <p:sldId id="275" r:id="rId29"/>
    <p:sldId id="279" r:id="rId30"/>
    <p:sldId id="278" r:id="rId31"/>
    <p:sldId id="280" r:id="rId32"/>
    <p:sldId id="281" r:id="rId33"/>
    <p:sldId id="282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2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67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49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52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122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77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2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5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0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867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809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40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35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177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5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85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23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301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9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179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65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12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9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59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5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28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0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2806200" y="1851104"/>
            <a:ext cx="5953487" cy="11743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4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Presentation</a:t>
            </a:r>
            <a:br>
              <a:rPr lang="it-IT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b="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 2</a:t>
            </a:r>
            <a:endParaRPr sz="2800" b="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6280374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Team </a:t>
            </a:r>
            <a:r>
              <a:rPr lang="it-IT" sz="2000" b="1" dirty="0" err="1">
                <a:solidFill>
                  <a:srgbClr val="003366"/>
                </a:solidFill>
              </a:rPr>
              <a:t>members</a:t>
            </a:r>
            <a:r>
              <a:rPr lang="it-IT" sz="2000" b="1" dirty="0">
                <a:solidFill>
                  <a:srgbClr val="003366"/>
                </a:solidFill>
              </a:rPr>
              <a:t>: </a:t>
            </a:r>
            <a:r>
              <a:rPr lang="it-IT" sz="2000" dirty="0">
                <a:solidFill>
                  <a:srgbClr val="003366"/>
                </a:solidFill>
              </a:rPr>
              <a:t>Giovanni Scotti – Marco Trabucchi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Professor: </a:t>
            </a:r>
            <a:r>
              <a:rPr lang="it-IT" sz="2000" dirty="0">
                <a:solidFill>
                  <a:srgbClr val="003366"/>
                </a:solidFill>
              </a:rPr>
              <a:t>Luca Mottola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A.Y. 2016/2017</a:t>
            </a:r>
            <a:endParaRPr sz="20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967409" y="6531000"/>
            <a:ext cx="4065415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906405" y="158171"/>
            <a:ext cx="40799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PowerEnJoy</a:t>
            </a:r>
            <a:endParaRPr lang="it-IT" sz="40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Share. Be Green. </a:t>
            </a:r>
            <a:r>
              <a:rPr lang="it-IT" sz="2800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Enjoy</a:t>
            </a:r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6" y="1801404"/>
            <a:ext cx="3532531" cy="3403464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5749" y="8132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Requirements</a:t>
            </a:r>
            <a:r>
              <a:rPr lang="it-IT" sz="2400" dirty="0">
                <a:solidFill>
                  <a:srgbClr val="003366"/>
                </a:solidFill>
              </a:rPr>
              <a:t> Analysis and </a:t>
            </a:r>
            <a:r>
              <a:rPr lang="it-IT" sz="2400" dirty="0" err="1">
                <a:solidFill>
                  <a:srgbClr val="003366"/>
                </a:solidFill>
              </a:rPr>
              <a:t>Specification</a:t>
            </a:r>
            <a:r>
              <a:rPr lang="it-IT" sz="2400" dirty="0">
                <a:solidFill>
                  <a:srgbClr val="003366"/>
                </a:solidFill>
              </a:rPr>
              <a:t> </a:t>
            </a:r>
            <a:r>
              <a:rPr lang="it-IT" sz="2400" dirty="0" err="1">
                <a:solidFill>
                  <a:srgbClr val="003366"/>
                </a:solidFill>
              </a:rPr>
              <a:t>Document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75652" y="1245325"/>
            <a:ext cx="5035825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2000" i="1" dirty="0">
                <a:solidFill>
                  <a:srgbClr val="003366"/>
                </a:solidFill>
              </a:rPr>
              <a:t>«</a:t>
            </a:r>
            <a:r>
              <a:rPr lang="it-IT" sz="2000" i="1" dirty="0" err="1">
                <a:solidFill>
                  <a:srgbClr val="003366"/>
                </a:solidFill>
              </a:rPr>
              <a:t>Without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requirements</a:t>
            </a:r>
            <a:r>
              <a:rPr lang="it-IT" sz="2000" i="1" dirty="0">
                <a:solidFill>
                  <a:srgbClr val="003366"/>
                </a:solidFill>
              </a:rPr>
              <a:t> or design, </a:t>
            </a:r>
            <a:r>
              <a:rPr lang="it-IT" sz="2000" i="1" dirty="0" err="1">
                <a:solidFill>
                  <a:srgbClr val="003366"/>
                </a:solidFill>
              </a:rPr>
              <a:t>programming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is</a:t>
            </a:r>
            <a:r>
              <a:rPr lang="it-IT" sz="2000" i="1" dirty="0">
                <a:solidFill>
                  <a:srgbClr val="003366"/>
                </a:solidFill>
              </a:rPr>
              <a:t> the art of </a:t>
            </a:r>
            <a:r>
              <a:rPr lang="it-IT" sz="2000" i="1" dirty="0" err="1">
                <a:solidFill>
                  <a:srgbClr val="003366"/>
                </a:solidFill>
              </a:rPr>
              <a:t>adding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bugs</a:t>
            </a:r>
            <a:r>
              <a:rPr lang="it-IT" sz="2000" i="1" dirty="0">
                <a:solidFill>
                  <a:srgbClr val="003366"/>
                </a:solidFill>
              </a:rPr>
              <a:t> to an </a:t>
            </a:r>
            <a:r>
              <a:rPr lang="it-IT" sz="2000" i="1" dirty="0" err="1">
                <a:solidFill>
                  <a:srgbClr val="003366"/>
                </a:solidFill>
              </a:rPr>
              <a:t>empty</a:t>
            </a:r>
            <a:r>
              <a:rPr lang="it-IT" sz="2000" i="1" dirty="0">
                <a:solidFill>
                  <a:srgbClr val="003366"/>
                </a:solidFill>
              </a:rPr>
              <a:t> text file.»</a:t>
            </a:r>
          </a:p>
          <a:p>
            <a:pPr lvl="0" algn="ctr" rtl="0">
              <a:spcBef>
                <a:spcPts val="0"/>
              </a:spcBef>
              <a:buNone/>
            </a:pPr>
            <a:endParaRPr lang="it-IT" sz="2000" i="1" dirty="0">
              <a:solidFill>
                <a:srgbClr val="0033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it-IT" sz="2000" i="1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purpose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document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to </a:t>
            </a:r>
            <a:r>
              <a:rPr lang="it-IT" sz="2000" dirty="0" err="1">
                <a:solidFill>
                  <a:srgbClr val="003366"/>
                </a:solidFill>
              </a:rPr>
              <a:t>find</a:t>
            </a:r>
            <a:r>
              <a:rPr lang="it-IT" sz="2000" dirty="0">
                <a:solidFill>
                  <a:srgbClr val="003366"/>
                </a:solidFill>
              </a:rPr>
              <a:t> out 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are the </a:t>
            </a:r>
            <a:r>
              <a:rPr lang="it-IT" sz="2000" dirty="0" err="1">
                <a:solidFill>
                  <a:srgbClr val="003366"/>
                </a:solidFill>
              </a:rPr>
              <a:t>requirements</a:t>
            </a:r>
            <a:r>
              <a:rPr lang="it-IT" sz="2000" dirty="0">
                <a:solidFill>
                  <a:srgbClr val="003366"/>
                </a:solidFill>
              </a:rPr>
              <a:t> of the system-to-be,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the </a:t>
            </a:r>
            <a:r>
              <a:rPr lang="it-IT" sz="2000" dirty="0" err="1">
                <a:solidFill>
                  <a:srgbClr val="003366"/>
                </a:solidFill>
              </a:rPr>
              <a:t>goals</a:t>
            </a:r>
            <a:r>
              <a:rPr lang="it-IT" sz="2000" dirty="0">
                <a:solidFill>
                  <a:srgbClr val="003366"/>
                </a:solidFill>
              </a:rPr>
              <a:t> to be </a:t>
            </a:r>
            <a:r>
              <a:rPr lang="it-IT" sz="2000" dirty="0" err="1">
                <a:solidFill>
                  <a:srgbClr val="003366"/>
                </a:solidFill>
              </a:rPr>
              <a:t>achieved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reasonable</a:t>
            </a:r>
            <a:r>
              <a:rPr lang="it-IT" sz="2000" dirty="0">
                <a:solidFill>
                  <a:srgbClr val="003366"/>
                </a:solidFill>
              </a:rPr>
              <a:t> domain </a:t>
            </a:r>
            <a:r>
              <a:rPr lang="it-IT" sz="2000" dirty="0" err="1">
                <a:solidFill>
                  <a:srgbClr val="003366"/>
                </a:solidFill>
              </a:rPr>
              <a:t>assumptions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We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analyze</a:t>
            </a:r>
            <a:r>
              <a:rPr lang="it-IT" sz="2000" dirty="0">
                <a:solidFill>
                  <a:srgbClr val="003366"/>
                </a:solidFill>
              </a:rPr>
              <a:t> the way in 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the system </a:t>
            </a:r>
            <a:r>
              <a:rPr lang="it-IT" sz="2000" dirty="0" err="1">
                <a:solidFill>
                  <a:srgbClr val="003366"/>
                </a:solidFill>
              </a:rPr>
              <a:t>could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handle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realistic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scenarios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the </a:t>
            </a:r>
            <a:r>
              <a:rPr lang="it-IT" sz="2000" dirty="0" err="1">
                <a:solidFill>
                  <a:srgbClr val="003366"/>
                </a:solidFill>
              </a:rPr>
              <a:t>outcome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, with the support of </a:t>
            </a:r>
            <a:r>
              <a:rPr lang="it-IT" sz="2000" dirty="0" err="1">
                <a:solidFill>
                  <a:srgbClr val="003366"/>
                </a:solidFill>
              </a:rPr>
              <a:t>diagrams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examples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World and Machine Model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1" y="1475206"/>
            <a:ext cx="8742675" cy="41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 Cases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89948" y="932253"/>
            <a:ext cx="3214917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subdivision</a:t>
            </a:r>
            <a:r>
              <a:rPr lang="it-IT" sz="2200" dirty="0">
                <a:solidFill>
                  <a:srgbClr val="003366"/>
                </a:solidFill>
              </a:rPr>
              <a:t> of use </a:t>
            </a:r>
            <a:r>
              <a:rPr lang="it-IT" sz="2200" dirty="0" err="1">
                <a:solidFill>
                  <a:srgbClr val="003366"/>
                </a:solidFill>
              </a:rPr>
              <a:t>cases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highlights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how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different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 of the system help in </a:t>
            </a:r>
            <a:r>
              <a:rPr lang="it-IT" sz="2200" dirty="0" err="1">
                <a:solidFill>
                  <a:srgbClr val="003366"/>
                </a:solidFill>
              </a:rPr>
              <a:t>defining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goals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425" y="65949"/>
            <a:ext cx="5350925" cy="63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Car Status Management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9" y="1594221"/>
            <a:ext cx="8600661" cy="42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The IKEA Scenario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6897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Alice </a:t>
            </a:r>
            <a:r>
              <a:rPr lang="it-IT" sz="2200" dirty="0" err="1">
                <a:solidFill>
                  <a:srgbClr val="003366"/>
                </a:solidFill>
              </a:rPr>
              <a:t>decides</a:t>
            </a:r>
            <a:r>
              <a:rPr lang="it-IT" sz="2200" dirty="0">
                <a:solidFill>
                  <a:srgbClr val="003366"/>
                </a:solidFill>
              </a:rPr>
              <a:t> to go to IKEA to </a:t>
            </a:r>
            <a:r>
              <a:rPr lang="it-IT" sz="2200" dirty="0" err="1">
                <a:solidFill>
                  <a:srgbClr val="003366"/>
                </a:solidFill>
              </a:rPr>
              <a:t>buy</a:t>
            </a:r>
            <a:r>
              <a:rPr lang="it-IT" sz="2200" dirty="0">
                <a:solidFill>
                  <a:srgbClr val="003366"/>
                </a:solidFill>
              </a:rPr>
              <a:t> a new </a:t>
            </a:r>
            <a:r>
              <a:rPr lang="it-IT" sz="2200" dirty="0" err="1">
                <a:solidFill>
                  <a:srgbClr val="003366"/>
                </a:solidFill>
              </a:rPr>
              <a:t>piece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furniture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her</a:t>
            </a:r>
            <a:r>
              <a:rPr lang="it-IT" sz="2200" dirty="0">
                <a:solidFill>
                  <a:srgbClr val="003366"/>
                </a:solidFill>
              </a:rPr>
              <a:t> new </a:t>
            </a:r>
            <a:r>
              <a:rPr lang="it-IT" sz="2200" dirty="0" err="1">
                <a:solidFill>
                  <a:srgbClr val="003366"/>
                </a:solidFill>
              </a:rPr>
              <a:t>apartment</a:t>
            </a:r>
            <a:r>
              <a:rPr lang="it-IT" sz="2200" dirty="0">
                <a:solidFill>
                  <a:srgbClr val="003366"/>
                </a:solidFill>
              </a:rPr>
              <a:t>. </a:t>
            </a:r>
            <a:r>
              <a:rPr lang="it-IT" sz="2200" dirty="0" err="1">
                <a:solidFill>
                  <a:srgbClr val="003366"/>
                </a:solidFill>
              </a:rPr>
              <a:t>Having</a:t>
            </a:r>
            <a:r>
              <a:rPr lang="it-IT" sz="2200" dirty="0">
                <a:solidFill>
                  <a:srgbClr val="003366"/>
                </a:solidFill>
              </a:rPr>
              <a:t> no car </a:t>
            </a:r>
            <a:r>
              <a:rPr lang="it-IT" sz="2200" dirty="0" err="1">
                <a:solidFill>
                  <a:srgbClr val="003366"/>
                </a:solidFill>
              </a:rPr>
              <a:t>available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decides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rent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nearby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shared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electric</a:t>
            </a:r>
            <a:r>
              <a:rPr lang="it-IT" sz="2200" dirty="0">
                <a:solidFill>
                  <a:srgbClr val="003366"/>
                </a:solidFill>
              </a:rPr>
              <a:t> car.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easily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finds</a:t>
            </a:r>
            <a:r>
              <a:rPr lang="it-IT" sz="2200" dirty="0">
                <a:solidFill>
                  <a:srgbClr val="003366"/>
                </a:solidFill>
              </a:rPr>
              <a:t> the car, </a:t>
            </a:r>
            <a:r>
              <a:rPr lang="it-IT" sz="2200" dirty="0" err="1">
                <a:solidFill>
                  <a:srgbClr val="003366"/>
                </a:solidFill>
              </a:rPr>
              <a:t>unlocks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drives</a:t>
            </a:r>
            <a:r>
              <a:rPr lang="it-IT" sz="2200" dirty="0">
                <a:solidFill>
                  <a:srgbClr val="003366"/>
                </a:solidFill>
              </a:rPr>
              <a:t> to the shopping center.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parking the </a:t>
            </a:r>
            <a:r>
              <a:rPr lang="it-IT" sz="2200" dirty="0" err="1">
                <a:solidFill>
                  <a:srgbClr val="003366"/>
                </a:solidFill>
              </a:rPr>
              <a:t>vehicle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realizes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not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sure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find</a:t>
            </a:r>
            <a:r>
              <a:rPr lang="it-IT" sz="2200" dirty="0">
                <a:solidFill>
                  <a:srgbClr val="003366"/>
                </a:solidFill>
              </a:rPr>
              <a:t> a car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shopping.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system </a:t>
            </a:r>
            <a:r>
              <a:rPr lang="it-IT" sz="2200" dirty="0" err="1">
                <a:solidFill>
                  <a:srgbClr val="003366"/>
                </a:solidFill>
              </a:rPr>
              <a:t>admits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several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outcomes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having</a:t>
            </a:r>
            <a:r>
              <a:rPr lang="it-IT" sz="2200" dirty="0">
                <a:solidFill>
                  <a:srgbClr val="003366"/>
                </a:solidFill>
              </a:rPr>
              <a:t> no </a:t>
            </a:r>
            <a:r>
              <a:rPr lang="it-IT" sz="2200" dirty="0" err="1">
                <a:solidFill>
                  <a:srgbClr val="003366"/>
                </a:solidFill>
              </a:rPr>
              <a:t>restrictions</a:t>
            </a:r>
            <a:r>
              <a:rPr lang="it-IT" sz="2200" dirty="0">
                <a:solidFill>
                  <a:srgbClr val="003366"/>
                </a:solidFill>
              </a:rPr>
              <a:t> on consecutive </a:t>
            </a:r>
            <a:r>
              <a:rPr lang="it-IT" sz="2200" dirty="0" err="1">
                <a:solidFill>
                  <a:srgbClr val="003366"/>
                </a:solidFill>
              </a:rPr>
              <a:t>reservations</a:t>
            </a:r>
            <a:r>
              <a:rPr lang="it-IT" sz="2200" dirty="0">
                <a:solidFill>
                  <a:srgbClr val="003366"/>
                </a:solidFill>
              </a:rPr>
              <a:t> for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</a:t>
            </a:r>
            <a:r>
              <a:rPr lang="it-IT" sz="2200" dirty="0">
                <a:solidFill>
                  <a:srgbClr val="003366"/>
                </a:solidFill>
              </a:rPr>
              <a:t>, Alice </a:t>
            </a:r>
            <a:r>
              <a:rPr lang="it-IT" sz="2200" dirty="0" err="1">
                <a:solidFill>
                  <a:srgbClr val="003366"/>
                </a:solidFill>
              </a:rPr>
              <a:t>could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immediately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reserve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car </a:t>
            </a:r>
            <a:r>
              <a:rPr lang="it-IT" sz="2200" dirty="0" err="1">
                <a:solidFill>
                  <a:srgbClr val="003366"/>
                </a:solidFill>
              </a:rPr>
              <a:t>again</a:t>
            </a:r>
            <a:r>
              <a:rPr lang="it-IT" sz="2200" dirty="0">
                <a:solidFill>
                  <a:srgbClr val="003366"/>
                </a:solidFill>
              </a:rPr>
              <a:t> and come back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an hour.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Alice </a:t>
            </a:r>
            <a:r>
              <a:rPr lang="it-IT" sz="2200" dirty="0" err="1">
                <a:solidFill>
                  <a:srgbClr val="003366"/>
                </a:solidFill>
              </a:rPr>
              <a:t>could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hope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find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or </a:t>
            </a:r>
            <a:r>
              <a:rPr lang="it-IT" sz="2200" dirty="0" err="1">
                <a:solidFill>
                  <a:srgbClr val="003366"/>
                </a:solidFill>
              </a:rPr>
              <a:t>another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shared</a:t>
            </a:r>
            <a:r>
              <a:rPr lang="it-IT" sz="2200" dirty="0">
                <a:solidFill>
                  <a:srgbClr val="003366"/>
                </a:solidFill>
              </a:rPr>
              <a:t> car to go back home, </a:t>
            </a:r>
            <a:r>
              <a:rPr lang="it-IT" sz="2200" dirty="0" err="1">
                <a:solidFill>
                  <a:srgbClr val="003366"/>
                </a:solidFill>
              </a:rPr>
              <a:t>without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guarantee</a:t>
            </a:r>
            <a:r>
              <a:rPr lang="it-IT" sz="2200" dirty="0">
                <a:solidFill>
                  <a:srgbClr val="003366"/>
                </a:solidFill>
              </a:rPr>
              <a:t> on car </a:t>
            </a:r>
            <a:r>
              <a:rPr lang="it-IT" sz="2200" dirty="0" err="1">
                <a:solidFill>
                  <a:srgbClr val="003366"/>
                </a:solidFill>
              </a:rPr>
              <a:t>availability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area.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it-IT" sz="2200" i="1" dirty="0">
                <a:solidFill>
                  <a:srgbClr val="003366"/>
                </a:solidFill>
              </a:rPr>
              <a:t>(</a:t>
            </a:r>
            <a:r>
              <a:rPr lang="it-IT" sz="2200" i="1" dirty="0" err="1">
                <a:solidFill>
                  <a:srgbClr val="003366"/>
                </a:solidFill>
              </a:rPr>
              <a:t>Assuming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that</a:t>
            </a:r>
            <a:r>
              <a:rPr lang="it-IT" sz="2200" i="1" dirty="0">
                <a:solidFill>
                  <a:srgbClr val="003366"/>
                </a:solidFill>
              </a:rPr>
              <a:t> the IKEA </a:t>
            </a:r>
            <a:r>
              <a:rPr lang="it-IT" sz="2200" i="1" dirty="0" err="1">
                <a:solidFill>
                  <a:srgbClr val="003366"/>
                </a:solidFill>
              </a:rPr>
              <a:t>is</a:t>
            </a:r>
            <a:r>
              <a:rPr lang="it-IT" sz="2200" i="1" dirty="0">
                <a:solidFill>
                  <a:srgbClr val="003366"/>
                </a:solidFill>
              </a:rPr>
              <a:t> in the </a:t>
            </a:r>
            <a:r>
              <a:rPr lang="it-IT" sz="2200" i="1" dirty="0" err="1">
                <a:solidFill>
                  <a:srgbClr val="003366"/>
                </a:solidFill>
              </a:rPr>
              <a:t>Safe</a:t>
            </a:r>
            <a:r>
              <a:rPr lang="it-IT" sz="2200" i="1" dirty="0">
                <a:solidFill>
                  <a:srgbClr val="003366"/>
                </a:solidFill>
              </a:rPr>
              <a:t> Area!)</a:t>
            </a:r>
            <a:endParaRPr sz="2200" i="1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9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…</a:t>
            </a:r>
            <a:r>
              <a:rPr lang="it-IT" sz="3000" dirty="0" err="1">
                <a:solidFill>
                  <a:srgbClr val="003366"/>
                </a:solidFill>
              </a:rPr>
              <a:t>outside</a:t>
            </a:r>
            <a:r>
              <a:rPr lang="it-IT" sz="3000" dirty="0">
                <a:solidFill>
                  <a:srgbClr val="003366"/>
                </a:solidFill>
              </a:rPr>
              <a:t> the </a:t>
            </a:r>
            <a:r>
              <a:rPr lang="it-IT" sz="3000" dirty="0" err="1">
                <a:solidFill>
                  <a:srgbClr val="003366"/>
                </a:solidFill>
              </a:rPr>
              <a:t>Safe</a:t>
            </a:r>
            <a:r>
              <a:rPr lang="it-IT" sz="3000" dirty="0">
                <a:solidFill>
                  <a:srgbClr val="003366"/>
                </a:solidFill>
              </a:rPr>
              <a:t> Area?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2011" y="1013423"/>
            <a:ext cx="8229600" cy="3342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Speaking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… </a:t>
            </a:r>
            <a:r>
              <a:rPr lang="it-IT" sz="2200" dirty="0" err="1">
                <a:solidFill>
                  <a:srgbClr val="003366"/>
                </a:solidFill>
              </a:rPr>
              <a:t>What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if</a:t>
            </a:r>
            <a:r>
              <a:rPr lang="it-IT" sz="2200" dirty="0">
                <a:solidFill>
                  <a:srgbClr val="003366"/>
                </a:solidFill>
              </a:rPr>
              <a:t> a user </a:t>
            </a:r>
            <a:r>
              <a:rPr lang="it-IT" sz="2200" dirty="0" err="1">
                <a:solidFill>
                  <a:srgbClr val="003366"/>
                </a:solidFill>
              </a:rPr>
              <a:t>tries</a:t>
            </a:r>
            <a:r>
              <a:rPr lang="it-IT" sz="2200" dirty="0">
                <a:solidFill>
                  <a:srgbClr val="003366"/>
                </a:solidFill>
              </a:rPr>
              <a:t> to end a ride </a:t>
            </a:r>
            <a:r>
              <a:rPr lang="it-IT" sz="2200" dirty="0" err="1">
                <a:solidFill>
                  <a:srgbClr val="003366"/>
                </a:solidFill>
              </a:rPr>
              <a:t>outside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Safe</a:t>
            </a:r>
            <a:r>
              <a:rPr lang="it-IT" sz="2200" dirty="0">
                <a:solidFill>
                  <a:srgbClr val="003366"/>
                </a:solidFill>
              </a:rPr>
              <a:t> Area?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defined</a:t>
            </a:r>
            <a:r>
              <a:rPr lang="it-IT" sz="2200" dirty="0">
                <a:solidFill>
                  <a:srgbClr val="003366"/>
                </a:solidFill>
              </a:rPr>
              <a:t> set of </a:t>
            </a:r>
            <a:r>
              <a:rPr lang="it-IT" sz="2200" dirty="0" err="1">
                <a:solidFill>
                  <a:srgbClr val="003366"/>
                </a:solidFill>
              </a:rPr>
              <a:t>requirements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imposes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the system </a:t>
            </a:r>
            <a:r>
              <a:rPr lang="it-IT" sz="2200" dirty="0" err="1">
                <a:solidFill>
                  <a:srgbClr val="003366"/>
                </a:solidFill>
              </a:rPr>
              <a:t>keeps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charging</a:t>
            </a:r>
            <a:r>
              <a:rPr lang="it-IT" sz="2200" dirty="0">
                <a:solidFill>
                  <a:srgbClr val="003366"/>
                </a:solidFill>
              </a:rPr>
              <a:t> the user </a:t>
            </a:r>
            <a:r>
              <a:rPr lang="it-IT" sz="2200" dirty="0" err="1">
                <a:solidFill>
                  <a:srgbClr val="003366"/>
                </a:solidFill>
              </a:rPr>
              <a:t>preventing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him</a:t>
            </a:r>
            <a:r>
              <a:rPr lang="it-IT" sz="2200" dirty="0">
                <a:solidFill>
                  <a:srgbClr val="003366"/>
                </a:solidFill>
              </a:rPr>
              <a:t>/</a:t>
            </a:r>
            <a:r>
              <a:rPr lang="it-IT" sz="2200" dirty="0" err="1">
                <a:solidFill>
                  <a:srgbClr val="003366"/>
                </a:solidFill>
              </a:rPr>
              <a:t>her</a:t>
            </a:r>
            <a:r>
              <a:rPr lang="it-IT" sz="2200" dirty="0">
                <a:solidFill>
                  <a:srgbClr val="003366"/>
                </a:solidFill>
              </a:rPr>
              <a:t> to end the ride, </a:t>
            </a:r>
            <a:r>
              <a:rPr lang="it-IT" sz="2200" dirty="0" err="1">
                <a:solidFill>
                  <a:srgbClr val="003366"/>
                </a:solidFill>
              </a:rPr>
              <a:t>while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notifying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issue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i="1" dirty="0">
                <a:solidFill>
                  <a:srgbClr val="003366"/>
                </a:solidFill>
              </a:rPr>
              <a:t>(The system </a:t>
            </a:r>
            <a:r>
              <a:rPr lang="it-IT" sz="2200" i="1" dirty="0" err="1">
                <a:solidFill>
                  <a:srgbClr val="003366"/>
                </a:solidFill>
              </a:rPr>
              <a:t>continuously</a:t>
            </a:r>
            <a:r>
              <a:rPr lang="it-IT" sz="2200" i="1" dirty="0">
                <a:solidFill>
                  <a:srgbClr val="003366"/>
                </a:solidFill>
              </a:rPr>
              <a:t> shows the </a:t>
            </a:r>
            <a:r>
              <a:rPr lang="it-IT" sz="2200" i="1" dirty="0" err="1">
                <a:solidFill>
                  <a:srgbClr val="003366"/>
                </a:solidFill>
              </a:rPr>
              <a:t>boundaries</a:t>
            </a:r>
            <a:r>
              <a:rPr lang="it-IT" sz="2200" i="1" dirty="0">
                <a:solidFill>
                  <a:srgbClr val="003366"/>
                </a:solidFill>
              </a:rPr>
              <a:t> of the </a:t>
            </a:r>
            <a:r>
              <a:rPr lang="it-IT" sz="2200" i="1" dirty="0" err="1">
                <a:solidFill>
                  <a:srgbClr val="003366"/>
                </a:solidFill>
              </a:rPr>
              <a:t>Safe</a:t>
            </a:r>
            <a:r>
              <a:rPr lang="it-IT" sz="2200" i="1" dirty="0">
                <a:solidFill>
                  <a:srgbClr val="003366"/>
                </a:solidFill>
              </a:rPr>
              <a:t> Area to help ‘</a:t>
            </a:r>
            <a:r>
              <a:rPr lang="it-IT" sz="2200" i="1" dirty="0" err="1">
                <a:solidFill>
                  <a:srgbClr val="003366"/>
                </a:solidFill>
              </a:rPr>
              <a:t>distracted</a:t>
            </a:r>
            <a:r>
              <a:rPr lang="it-IT" sz="2200" i="1" dirty="0">
                <a:solidFill>
                  <a:srgbClr val="003366"/>
                </a:solidFill>
              </a:rPr>
              <a:t>’ users…)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5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…power </a:t>
            </a:r>
            <a:r>
              <a:rPr lang="it-IT" sz="3000" dirty="0" err="1">
                <a:solidFill>
                  <a:srgbClr val="003366"/>
                </a:solidFill>
              </a:rPr>
              <a:t>grids</a:t>
            </a:r>
            <a:r>
              <a:rPr lang="it-IT" sz="3000" dirty="0">
                <a:solidFill>
                  <a:srgbClr val="003366"/>
                </a:solidFill>
              </a:rPr>
              <a:t>?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23257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How to </a:t>
            </a:r>
            <a:r>
              <a:rPr lang="it-IT" sz="2200" dirty="0" err="1">
                <a:solidFill>
                  <a:srgbClr val="003366"/>
                </a:solidFill>
              </a:rPr>
              <a:t>recognize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virtuous</a:t>
            </a:r>
            <a:r>
              <a:rPr lang="it-IT" sz="2200" dirty="0">
                <a:solidFill>
                  <a:srgbClr val="003366"/>
                </a:solidFill>
              </a:rPr>
              <a:t> users </a:t>
            </a:r>
            <a:r>
              <a:rPr lang="it-IT" sz="2200" dirty="0" err="1">
                <a:solidFill>
                  <a:srgbClr val="003366"/>
                </a:solidFill>
              </a:rPr>
              <a:t>recharging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vehicles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use?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system, </a:t>
            </a:r>
            <a:r>
              <a:rPr lang="it-IT" sz="2200" dirty="0" err="1">
                <a:solidFill>
                  <a:srgbClr val="003366"/>
                </a:solidFill>
              </a:rPr>
              <a:t>throughout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provides</a:t>
            </a:r>
            <a:r>
              <a:rPr lang="it-IT" sz="2200" dirty="0">
                <a:solidFill>
                  <a:srgbClr val="003366"/>
                </a:solidFill>
              </a:rPr>
              <a:t> for a brief </a:t>
            </a:r>
            <a:r>
              <a:rPr lang="it-IT" sz="2200" dirty="0" err="1">
                <a:solidFill>
                  <a:srgbClr val="003366"/>
                </a:solidFill>
              </a:rPr>
              <a:t>period</a:t>
            </a:r>
            <a:r>
              <a:rPr lang="it-IT" sz="2200" dirty="0">
                <a:solidFill>
                  <a:srgbClr val="003366"/>
                </a:solidFill>
              </a:rPr>
              <a:t> of time - 5 minutes - in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suspends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dirty="0" err="1">
                <a:solidFill>
                  <a:srgbClr val="003366"/>
                </a:solidFill>
              </a:rPr>
              <a:t>apply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charges</a:t>
            </a:r>
            <a:r>
              <a:rPr lang="it-IT" sz="2200" dirty="0">
                <a:solidFill>
                  <a:srgbClr val="003366"/>
                </a:solidFill>
              </a:rPr>
              <a:t>’ procedure and </a:t>
            </a:r>
            <a:r>
              <a:rPr lang="it-IT" sz="2200" dirty="0" err="1">
                <a:solidFill>
                  <a:srgbClr val="003366"/>
                </a:solidFill>
              </a:rPr>
              <a:t>waits</a:t>
            </a:r>
            <a:r>
              <a:rPr lang="it-IT" sz="2200" dirty="0">
                <a:solidFill>
                  <a:srgbClr val="003366"/>
                </a:solidFill>
              </a:rPr>
              <a:t> for an </a:t>
            </a:r>
            <a:r>
              <a:rPr lang="it-IT" sz="2200" dirty="0" err="1">
                <a:solidFill>
                  <a:srgbClr val="003366"/>
                </a:solidFill>
              </a:rPr>
              <a:t>indication</a:t>
            </a:r>
            <a:r>
              <a:rPr lang="it-IT" sz="2200" dirty="0">
                <a:solidFill>
                  <a:srgbClr val="003366"/>
                </a:solidFill>
              </a:rPr>
              <a:t> of the car </a:t>
            </a:r>
            <a:r>
              <a:rPr lang="it-IT" sz="2200" dirty="0" err="1">
                <a:solidFill>
                  <a:srgbClr val="003366"/>
                </a:solidFill>
              </a:rPr>
              <a:t>being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plugged</a:t>
            </a:r>
            <a:r>
              <a:rPr lang="it-IT" sz="2200" dirty="0">
                <a:solidFill>
                  <a:srgbClr val="003366"/>
                </a:solidFill>
              </a:rPr>
              <a:t> in the power </a:t>
            </a:r>
            <a:r>
              <a:rPr lang="it-IT" sz="2200" dirty="0" err="1">
                <a:solidFill>
                  <a:srgbClr val="003366"/>
                </a:solidFill>
              </a:rPr>
              <a:t>grid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If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happens</a:t>
            </a:r>
            <a:r>
              <a:rPr lang="it-IT" sz="2200" dirty="0">
                <a:solidFill>
                  <a:srgbClr val="003366"/>
                </a:solidFill>
              </a:rPr>
              <a:t>, the system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able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apply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corresponding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discounts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recompute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final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before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automatically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carrying</a:t>
            </a:r>
            <a:r>
              <a:rPr lang="it-IT" sz="2200" dirty="0">
                <a:solidFill>
                  <a:srgbClr val="003366"/>
                </a:solidFill>
              </a:rPr>
              <a:t> out the </a:t>
            </a:r>
            <a:r>
              <a:rPr lang="it-IT" sz="2200" dirty="0" err="1">
                <a:solidFill>
                  <a:srgbClr val="003366"/>
                </a:solidFill>
              </a:rPr>
              <a:t>payment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3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1" y="1778214"/>
            <a:ext cx="3884742" cy="3742806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97740" y="996512"/>
            <a:ext cx="4894469" cy="51112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Design </a:t>
            </a:r>
            <a:r>
              <a:rPr lang="it-IT" sz="1800" dirty="0" err="1">
                <a:solidFill>
                  <a:srgbClr val="003366"/>
                </a:solidFill>
              </a:rPr>
              <a:t>Document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deals</a:t>
            </a:r>
            <a:r>
              <a:rPr lang="it-IT" sz="1800" dirty="0">
                <a:solidFill>
                  <a:srgbClr val="003366"/>
                </a:solidFill>
              </a:rPr>
              <a:t> with: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b="1" dirty="0" err="1">
                <a:solidFill>
                  <a:srgbClr val="003366"/>
                </a:solidFill>
              </a:rPr>
              <a:t>Architectural</a:t>
            </a:r>
            <a:r>
              <a:rPr lang="it-IT" sz="1800" b="1" dirty="0">
                <a:solidFill>
                  <a:srgbClr val="003366"/>
                </a:solidFill>
              </a:rPr>
              <a:t> design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Algorithm</a:t>
            </a:r>
            <a:r>
              <a:rPr lang="it-IT" sz="1800" dirty="0">
                <a:solidFill>
                  <a:srgbClr val="003366"/>
                </a:solidFill>
              </a:rPr>
              <a:t>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Discounts</a:t>
            </a:r>
            <a:r>
              <a:rPr lang="it-IT" sz="1600" dirty="0">
                <a:solidFill>
                  <a:srgbClr val="003366"/>
                </a:solidFill>
              </a:rPr>
              <a:t> and </a:t>
            </a:r>
            <a:r>
              <a:rPr lang="it-IT" sz="1600" dirty="0" err="1">
                <a:solidFill>
                  <a:srgbClr val="003366"/>
                </a:solidFill>
              </a:rPr>
              <a:t>additional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charges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computation</a:t>
            </a:r>
            <a:endParaRPr lang="it-IT" sz="16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User Interface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UX </a:t>
            </a:r>
            <a:r>
              <a:rPr lang="it-IT" sz="1600" dirty="0" err="1">
                <a:solidFill>
                  <a:srgbClr val="003366"/>
                </a:solidFill>
              </a:rPr>
              <a:t>diagrams</a:t>
            </a:r>
            <a:endParaRPr lang="it-IT" sz="16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User </a:t>
            </a:r>
            <a:r>
              <a:rPr lang="it-IT" sz="1600" dirty="0" err="1">
                <a:solidFill>
                  <a:srgbClr val="003366"/>
                </a:solidFill>
              </a:rPr>
              <a:t>interface</a:t>
            </a:r>
            <a:r>
              <a:rPr lang="it-IT" sz="1600" dirty="0">
                <a:solidFill>
                  <a:srgbClr val="003366"/>
                </a:solidFill>
              </a:rPr>
              <a:t> (Web, Mobile, On-Board…)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Requirements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traceability</a:t>
            </a:r>
            <a:endParaRPr lang="it-IT" sz="18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and non-</a:t>
            </a: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requirements</a:t>
            </a:r>
            <a:endParaRPr lang="it-IT"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1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Architectural</a:t>
            </a:r>
            <a:r>
              <a:rPr lang="it-IT" sz="3000" dirty="0">
                <a:solidFill>
                  <a:srgbClr val="003366"/>
                </a:solidFill>
              </a:rPr>
              <a:t> Design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65809"/>
            <a:ext cx="8229600" cy="479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Multi-</a:t>
            </a:r>
            <a:r>
              <a:rPr lang="it-IT" sz="2200" dirty="0" err="1">
                <a:solidFill>
                  <a:srgbClr val="003366"/>
                </a:solidFill>
              </a:rPr>
              <a:t>tier</a:t>
            </a:r>
            <a:r>
              <a:rPr lang="it-IT" sz="2200" dirty="0">
                <a:solidFill>
                  <a:srgbClr val="003366"/>
                </a:solidFill>
              </a:rPr>
              <a:t> client/server </a:t>
            </a:r>
            <a:r>
              <a:rPr lang="it-IT" sz="2200" dirty="0" err="1">
                <a:solidFill>
                  <a:srgbClr val="003366"/>
                </a:solidFill>
              </a:rPr>
              <a:t>architecture</a:t>
            </a:r>
            <a:r>
              <a:rPr lang="it-IT" sz="2200" dirty="0">
                <a:solidFill>
                  <a:srgbClr val="003366"/>
                </a:solidFill>
              </a:rPr>
              <a:t>.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followed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b="1" dirty="0">
                <a:solidFill>
                  <a:srgbClr val="003366"/>
                </a:solidFill>
              </a:rPr>
              <a:t>top-down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led </a:t>
            </a:r>
            <a:r>
              <a:rPr lang="it-IT" sz="2200" dirty="0" err="1">
                <a:solidFill>
                  <a:srgbClr val="003366"/>
                </a:solidFill>
              </a:rPr>
              <a:t>us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enrich</a:t>
            </a:r>
            <a:r>
              <a:rPr lang="it-IT" sz="2200" dirty="0">
                <a:solidFill>
                  <a:srgbClr val="003366"/>
                </a:solidFill>
              </a:rPr>
              <a:t> the high </a:t>
            </a:r>
            <a:r>
              <a:rPr lang="it-IT" sz="2200" dirty="0" err="1">
                <a:solidFill>
                  <a:srgbClr val="003366"/>
                </a:solidFill>
              </a:rPr>
              <a:t>level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 of the system.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00" y="2598639"/>
            <a:ext cx="4013453" cy="285187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824" y="1804783"/>
            <a:ext cx="4358176" cy="399282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79943" y="5576462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3366"/>
                </a:solidFill>
              </a:rPr>
              <a:t>Layered</a:t>
            </a:r>
            <a:r>
              <a:rPr lang="it-IT" dirty="0">
                <a:solidFill>
                  <a:srgbClr val="003366"/>
                </a:solidFill>
              </a:rPr>
              <a:t> </a:t>
            </a:r>
            <a:r>
              <a:rPr lang="it-IT" dirty="0" err="1">
                <a:solidFill>
                  <a:srgbClr val="003366"/>
                </a:solidFill>
              </a:rPr>
              <a:t>structure</a:t>
            </a:r>
            <a:r>
              <a:rPr lang="it-IT" dirty="0">
                <a:solidFill>
                  <a:srgbClr val="003366"/>
                </a:solidFill>
              </a:rPr>
              <a:t> of the system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44208" y="6042306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Draft of the E-R </a:t>
            </a:r>
            <a:r>
              <a:rPr lang="it-IT" dirty="0" err="1">
                <a:solidFill>
                  <a:srgbClr val="003366"/>
                </a:solidFill>
              </a:rPr>
              <a:t>diagram</a:t>
            </a:r>
            <a:endParaRPr lang="it-I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1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4" y="1624395"/>
            <a:ext cx="5220560" cy="4204583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Top Down - From general to </a:t>
            </a:r>
            <a:r>
              <a:rPr lang="it-IT" sz="3000" dirty="0" err="1">
                <a:solidFill>
                  <a:srgbClr val="003366"/>
                </a:solidFill>
              </a:rPr>
              <a:t>specific</a:t>
            </a:r>
            <a:r>
              <a:rPr lang="it-IT" sz="3000" dirty="0">
                <a:solidFill>
                  <a:srgbClr val="003366"/>
                </a:solidFill>
              </a:rPr>
              <a:t>…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650100" y="936643"/>
            <a:ext cx="4324250" cy="50671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detailed</a:t>
            </a:r>
            <a:r>
              <a:rPr lang="it-IT" sz="1800" dirty="0">
                <a:solidFill>
                  <a:srgbClr val="003366"/>
                </a:solidFill>
              </a:rPr>
              <a:t> global component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gives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clear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picture</a:t>
            </a:r>
            <a:r>
              <a:rPr lang="it-IT" sz="1800" dirty="0">
                <a:solidFill>
                  <a:srgbClr val="003366"/>
                </a:solidFill>
              </a:rPr>
              <a:t> of </a:t>
            </a:r>
            <a:r>
              <a:rPr lang="it-IT" sz="1800" dirty="0" err="1">
                <a:solidFill>
                  <a:srgbClr val="003366"/>
                </a:solidFill>
              </a:rPr>
              <a:t>what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implemented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using</a:t>
            </a:r>
            <a:r>
              <a:rPr lang="it-IT" sz="1800" dirty="0">
                <a:solidFill>
                  <a:srgbClr val="003366"/>
                </a:solidFill>
              </a:rPr>
              <a:t> JEE </a:t>
            </a:r>
            <a:r>
              <a:rPr lang="it-IT" sz="1800" dirty="0" err="1">
                <a:solidFill>
                  <a:srgbClr val="003366"/>
                </a:solidFill>
              </a:rPr>
              <a:t>technology</a:t>
            </a:r>
            <a:r>
              <a:rPr lang="it-IT" sz="1800" dirty="0">
                <a:solidFill>
                  <a:srgbClr val="003366"/>
                </a:solidFill>
              </a:rPr>
              <a:t>. In </a:t>
            </a:r>
            <a:r>
              <a:rPr lang="it-IT" sz="1800" dirty="0" err="1">
                <a:solidFill>
                  <a:srgbClr val="003366"/>
                </a:solidFill>
              </a:rPr>
              <a:t>particular</a:t>
            </a:r>
            <a:r>
              <a:rPr lang="it-IT" sz="18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business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modules</a:t>
            </a:r>
            <a:r>
              <a:rPr lang="it-IT" sz="1600" dirty="0">
                <a:solidFill>
                  <a:srgbClr val="003366"/>
                </a:solidFill>
              </a:rPr>
              <a:t> are </a:t>
            </a:r>
            <a:r>
              <a:rPr lang="it-IT" sz="1600" dirty="0" err="1">
                <a:solidFill>
                  <a:srgbClr val="003366"/>
                </a:solidFill>
              </a:rPr>
              <a:t>implemented</a:t>
            </a:r>
            <a:r>
              <a:rPr lang="it-IT" sz="1600" dirty="0">
                <a:solidFill>
                  <a:srgbClr val="003366"/>
                </a:solidFill>
              </a:rPr>
              <a:t> by </a:t>
            </a:r>
            <a:r>
              <a:rPr lang="it-IT" sz="1600" dirty="0" err="1">
                <a:solidFill>
                  <a:srgbClr val="003366"/>
                </a:solidFill>
              </a:rPr>
              <a:t>stateless</a:t>
            </a:r>
            <a:r>
              <a:rPr lang="it-IT" sz="1600" dirty="0">
                <a:solidFill>
                  <a:srgbClr val="003366"/>
                </a:solidFill>
              </a:rPr>
              <a:t> Session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, </a:t>
            </a:r>
            <a:r>
              <a:rPr lang="it-IT" sz="1600" dirty="0" err="1">
                <a:solidFill>
                  <a:srgbClr val="003366"/>
                </a:solidFill>
              </a:rPr>
              <a:t>therefore</a:t>
            </a:r>
            <a:r>
              <a:rPr lang="it-IT" sz="1600" dirty="0">
                <a:solidFill>
                  <a:srgbClr val="003366"/>
                </a:solidFill>
              </a:rPr>
              <a:t> no data </a:t>
            </a:r>
            <a:r>
              <a:rPr lang="it-IT" sz="1600" dirty="0" err="1">
                <a:solidFill>
                  <a:srgbClr val="003366"/>
                </a:solidFill>
              </a:rPr>
              <a:t>is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lost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if</a:t>
            </a:r>
            <a:r>
              <a:rPr lang="it-IT" sz="1600" dirty="0">
                <a:solidFill>
                  <a:srgbClr val="003366"/>
                </a:solidFill>
              </a:rPr>
              <a:t> an </a:t>
            </a:r>
            <a:r>
              <a:rPr lang="it-IT" sz="1600" dirty="0" err="1">
                <a:solidFill>
                  <a:srgbClr val="003366"/>
                </a:solidFill>
              </a:rPr>
              <a:t>instance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fails</a:t>
            </a:r>
            <a:r>
              <a:rPr lang="it-IT" sz="1600" dirty="0">
                <a:solidFill>
                  <a:srgbClr val="003366"/>
                </a:solidFill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Java </a:t>
            </a:r>
            <a:r>
              <a:rPr lang="it-IT" sz="1600" dirty="0" err="1">
                <a:solidFill>
                  <a:srgbClr val="003366"/>
                </a:solidFill>
              </a:rPr>
              <a:t>Perisistence</a:t>
            </a:r>
            <a:r>
              <a:rPr lang="it-IT" sz="1600" dirty="0">
                <a:solidFill>
                  <a:srgbClr val="003366"/>
                </a:solidFill>
              </a:rPr>
              <a:t> API </a:t>
            </a:r>
            <a:r>
              <a:rPr lang="it-IT" sz="1600" dirty="0" err="1">
                <a:solidFill>
                  <a:srgbClr val="003366"/>
                </a:solidFill>
              </a:rPr>
              <a:t>together</a:t>
            </a:r>
            <a:r>
              <a:rPr lang="it-IT" sz="1600" dirty="0">
                <a:solidFill>
                  <a:srgbClr val="003366"/>
                </a:solidFill>
              </a:rPr>
              <a:t> with </a:t>
            </a:r>
            <a:r>
              <a:rPr lang="it-IT" sz="1600" dirty="0" err="1">
                <a:solidFill>
                  <a:srgbClr val="003366"/>
                </a:solidFill>
              </a:rPr>
              <a:t>Entity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 create the </a:t>
            </a:r>
            <a:r>
              <a:rPr lang="it-IT" sz="1600" dirty="0" err="1">
                <a:solidFill>
                  <a:srgbClr val="003366"/>
                </a:solidFill>
              </a:rPr>
              <a:t>persistence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unit</a:t>
            </a:r>
            <a:r>
              <a:rPr lang="it-IT" sz="1600" dirty="0">
                <a:solidFill>
                  <a:srgbClr val="003366"/>
                </a:solidFill>
              </a:rPr>
              <a:t> in </a:t>
            </a:r>
            <a:r>
              <a:rPr lang="it-IT" sz="1600" dirty="0" err="1">
                <a:solidFill>
                  <a:srgbClr val="003366"/>
                </a:solidFill>
              </a:rPr>
              <a:t>order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communicate</a:t>
            </a:r>
            <a:r>
              <a:rPr lang="it-IT" sz="1600" dirty="0">
                <a:solidFill>
                  <a:srgbClr val="003366"/>
                </a:solidFill>
              </a:rPr>
              <a:t> with the Database.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Web Server </a:t>
            </a:r>
            <a:r>
              <a:rPr lang="it-IT" sz="1600" dirty="0" err="1">
                <a:solidFill>
                  <a:srgbClr val="003366"/>
                </a:solidFill>
              </a:rPr>
              <a:t>takes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advantage</a:t>
            </a:r>
            <a:r>
              <a:rPr lang="it-IT" sz="1600" dirty="0">
                <a:solidFill>
                  <a:srgbClr val="003366"/>
                </a:solidFill>
              </a:rPr>
              <a:t> of JSP </a:t>
            </a:r>
            <a:r>
              <a:rPr lang="it-IT" sz="1600" dirty="0" err="1">
                <a:solidFill>
                  <a:srgbClr val="003366"/>
                </a:solidFill>
              </a:rPr>
              <a:t>technology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offer</a:t>
            </a:r>
            <a:r>
              <a:rPr lang="it-IT" sz="1600" dirty="0">
                <a:solidFill>
                  <a:srgbClr val="003366"/>
                </a:solidFill>
              </a:rPr>
              <a:t> the </a:t>
            </a:r>
            <a:r>
              <a:rPr lang="it-IT" sz="1600" dirty="0" err="1">
                <a:solidFill>
                  <a:srgbClr val="003366"/>
                </a:solidFill>
              </a:rPr>
              <a:t>presentation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based</a:t>
            </a:r>
            <a:r>
              <a:rPr lang="it-IT" sz="1600" dirty="0">
                <a:solidFill>
                  <a:srgbClr val="003366"/>
                </a:solidFill>
              </a:rPr>
              <a:t> on the MVC pattern.</a:t>
            </a:r>
            <a:endParaRPr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5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Introduction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1056061"/>
            <a:ext cx="8320158" cy="4333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it-IT" sz="2200" b="1" dirty="0" err="1">
                <a:solidFill>
                  <a:srgbClr val="003366"/>
                </a:solidFill>
              </a:rPr>
              <a:t>Known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issues</a:t>
            </a:r>
            <a:r>
              <a:rPr lang="it-IT" sz="2200" b="1" dirty="0">
                <a:solidFill>
                  <a:srgbClr val="003366"/>
                </a:solidFill>
              </a:rPr>
              <a:t> and </a:t>
            </a:r>
            <a:r>
              <a:rPr lang="it-IT" sz="2200" b="1" dirty="0" err="1">
                <a:solidFill>
                  <a:srgbClr val="003366"/>
                </a:solidFill>
              </a:rPr>
              <a:t>numbers</a:t>
            </a:r>
            <a:r>
              <a:rPr lang="it-IT" sz="2200" b="1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5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200-250 </a:t>
            </a:r>
            <a:r>
              <a:rPr lang="it-IT" sz="2200" dirty="0" err="1">
                <a:solidFill>
                  <a:srgbClr val="003366"/>
                </a:solidFill>
              </a:rPr>
              <a:t>pages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do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best in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to introduce the </a:t>
            </a:r>
            <a:r>
              <a:rPr lang="it-IT" sz="2200" dirty="0" err="1">
                <a:solidFill>
                  <a:srgbClr val="003366"/>
                </a:solidFill>
              </a:rPr>
              <a:t>essence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/>
            <a:endParaRPr lang="it-IT" sz="22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b="1" dirty="0">
                <a:solidFill>
                  <a:srgbClr val="003366"/>
                </a:solidFill>
              </a:rPr>
              <a:t>IDEA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b="1" dirty="0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presentation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discuss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b="1" dirty="0">
                <a:solidFill>
                  <a:srgbClr val="003366"/>
                </a:solidFill>
              </a:rPr>
              <a:t> features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b="1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system-to-be, </a:t>
            </a:r>
            <a:r>
              <a:rPr lang="it-IT" sz="2200" dirty="0" err="1">
                <a:solidFill>
                  <a:srgbClr val="003366"/>
                </a:solidFill>
              </a:rPr>
              <a:t>also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examples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real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scenarios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describe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the one </a:t>
            </a:r>
            <a:r>
              <a:rPr lang="it-IT" sz="2200" dirty="0" err="1">
                <a:solidFill>
                  <a:srgbClr val="003366"/>
                </a:solidFill>
              </a:rPr>
              <a:t>given</a:t>
            </a:r>
            <a:r>
              <a:rPr lang="it-IT" sz="2200" dirty="0">
                <a:solidFill>
                  <a:srgbClr val="003366"/>
                </a:solidFill>
              </a:rPr>
              <a:t> by the </a:t>
            </a:r>
            <a:r>
              <a:rPr lang="it-IT" sz="2200" i="1" dirty="0" err="1">
                <a:solidFill>
                  <a:srgbClr val="003366"/>
                </a:solidFill>
              </a:rPr>
              <a:t>Waterfall</a:t>
            </a:r>
            <a:r>
              <a:rPr lang="it-IT" sz="2200" i="1" dirty="0">
                <a:solidFill>
                  <a:srgbClr val="003366"/>
                </a:solidFill>
              </a:rPr>
              <a:t> Model </a:t>
            </a:r>
            <a:r>
              <a:rPr lang="it-IT" sz="2200" dirty="0">
                <a:solidFill>
                  <a:srgbClr val="003366"/>
                </a:solidFill>
              </a:rPr>
              <a:t>– a </a:t>
            </a:r>
            <a:r>
              <a:rPr lang="it-IT" sz="2200" dirty="0" err="1">
                <a:solidFill>
                  <a:srgbClr val="003366"/>
                </a:solidFill>
              </a:rPr>
              <a:t>sequential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software </a:t>
            </a:r>
            <a:r>
              <a:rPr lang="it-IT" sz="2200" dirty="0" err="1">
                <a:solidFill>
                  <a:srgbClr val="003366"/>
                </a:solidFill>
              </a:rPr>
              <a:t>development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Decisions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89082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Summing</a:t>
            </a:r>
            <a:r>
              <a:rPr lang="it-IT" sz="2200" dirty="0">
                <a:solidFill>
                  <a:srgbClr val="003366"/>
                </a:solidFill>
              </a:rPr>
              <a:t> up…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00" y="793949"/>
            <a:ext cx="7195198" cy="58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2" y="1676668"/>
            <a:ext cx="4012036" cy="386544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Test Plan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56000" y="1129138"/>
            <a:ext cx="5418350" cy="50936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Integration Test Plan </a:t>
            </a:r>
            <a:r>
              <a:rPr lang="it-IT" sz="1800" dirty="0" err="1">
                <a:solidFill>
                  <a:srgbClr val="003366"/>
                </a:solidFill>
              </a:rPr>
              <a:t>Document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deals</a:t>
            </a:r>
            <a:r>
              <a:rPr lang="it-IT" sz="1800" dirty="0">
                <a:solidFill>
                  <a:srgbClr val="003366"/>
                </a:solidFill>
              </a:rPr>
              <a:t> with: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Establishing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order</a:t>
            </a:r>
            <a:r>
              <a:rPr lang="it-IT" sz="1800" dirty="0">
                <a:solidFill>
                  <a:srgbClr val="003366"/>
                </a:solidFill>
              </a:rPr>
              <a:t> of </a:t>
            </a:r>
            <a:r>
              <a:rPr lang="it-IT" sz="1800" dirty="0" err="1">
                <a:solidFill>
                  <a:srgbClr val="003366"/>
                </a:solidFill>
              </a:rPr>
              <a:t>integration</a:t>
            </a:r>
            <a:r>
              <a:rPr lang="it-IT" sz="1800" dirty="0">
                <a:solidFill>
                  <a:srgbClr val="003366"/>
                </a:solidFill>
              </a:rPr>
              <a:t> for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and </a:t>
            </a:r>
            <a:r>
              <a:rPr lang="it-IT" sz="1800" dirty="0" err="1">
                <a:solidFill>
                  <a:srgbClr val="003366"/>
                </a:solidFill>
              </a:rPr>
              <a:t>subsystems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Defining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necessary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structures</a:t>
            </a:r>
            <a:r>
              <a:rPr lang="it-IT" sz="1800" dirty="0">
                <a:solidFill>
                  <a:srgbClr val="003366"/>
                </a:solidFill>
              </a:rPr>
              <a:t> - drivers, </a:t>
            </a:r>
            <a:r>
              <a:rPr lang="it-IT" sz="1800" dirty="0" err="1">
                <a:solidFill>
                  <a:srgbClr val="003366"/>
                </a:solidFill>
              </a:rPr>
              <a:t>stubs</a:t>
            </a:r>
            <a:r>
              <a:rPr lang="it-IT" sz="1800" dirty="0">
                <a:solidFill>
                  <a:srgbClr val="003366"/>
                </a:solidFill>
              </a:rPr>
              <a:t>… - for </a:t>
            </a:r>
            <a:r>
              <a:rPr lang="it-IT" sz="1800" dirty="0" err="1">
                <a:solidFill>
                  <a:srgbClr val="003366"/>
                </a:solidFill>
              </a:rPr>
              <a:t>each</a:t>
            </a:r>
            <a:r>
              <a:rPr lang="it-IT" sz="1800" dirty="0">
                <a:solidFill>
                  <a:srgbClr val="003366"/>
                </a:solidFill>
              </a:rPr>
              <a:t> test case.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Defining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suitable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procedures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perform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efficient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tests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  <a:endParaRPr sz="18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92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Entry </a:t>
            </a:r>
            <a:r>
              <a:rPr lang="it-IT" sz="3000" dirty="0" err="1">
                <a:solidFill>
                  <a:srgbClr val="003366"/>
                </a:solidFill>
              </a:rPr>
              <a:t>Criteria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926858"/>
            <a:ext cx="8229600" cy="58603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Some </a:t>
            </a:r>
            <a:r>
              <a:rPr lang="it-IT" sz="2200" dirty="0" err="1">
                <a:solidFill>
                  <a:srgbClr val="003366"/>
                </a:solidFill>
              </a:rPr>
              <a:t>preconditions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phase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lnSpc>
                <a:spcPts val="185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 err="1">
                <a:solidFill>
                  <a:srgbClr val="003366"/>
                </a:solidFill>
              </a:rPr>
              <a:t>Documentation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classes and </a:t>
            </a:r>
            <a:r>
              <a:rPr lang="it-IT" sz="1800" dirty="0" err="1">
                <a:solidFill>
                  <a:srgbClr val="003366"/>
                </a:solidFill>
              </a:rPr>
              <a:t>methods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clearly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described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what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should</a:t>
            </a:r>
            <a:r>
              <a:rPr lang="it-IT" sz="1800" dirty="0">
                <a:solidFill>
                  <a:srgbClr val="003366"/>
                </a:solidFill>
              </a:rPr>
              <a:t> do and </a:t>
            </a:r>
            <a:r>
              <a:rPr lang="it-IT" sz="1800" dirty="0" err="1">
                <a:solidFill>
                  <a:srgbClr val="003366"/>
                </a:solidFill>
              </a:rPr>
              <a:t>how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should</a:t>
            </a:r>
            <a:r>
              <a:rPr lang="it-IT" sz="1800" dirty="0">
                <a:solidFill>
                  <a:srgbClr val="003366"/>
                </a:solidFill>
              </a:rPr>
              <a:t> do so.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Unit </a:t>
            </a:r>
            <a:r>
              <a:rPr lang="it-IT" sz="1800" u="sng" dirty="0" err="1">
                <a:solidFill>
                  <a:srgbClr val="003366"/>
                </a:solidFill>
              </a:rPr>
              <a:t>Tests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individual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must work </a:t>
            </a:r>
            <a:r>
              <a:rPr lang="it-IT" sz="1800" dirty="0" err="1">
                <a:solidFill>
                  <a:srgbClr val="003366"/>
                </a:solidFill>
              </a:rPr>
              <a:t>properly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their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internal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Code </a:t>
            </a:r>
            <a:r>
              <a:rPr lang="it-IT" sz="1800" u="sng" dirty="0" err="1">
                <a:solidFill>
                  <a:srgbClr val="003366"/>
                </a:solidFill>
              </a:rPr>
              <a:t>inspection</a:t>
            </a:r>
            <a:r>
              <a:rPr lang="it-IT" sz="1800" u="sng" dirty="0">
                <a:solidFill>
                  <a:srgbClr val="003366"/>
                </a:solidFill>
              </a:rPr>
              <a:t>/Analysis:</a:t>
            </a:r>
            <a:r>
              <a:rPr lang="it-IT" sz="1800" dirty="0">
                <a:solidFill>
                  <a:srgbClr val="003366"/>
                </a:solidFill>
              </a:rPr>
              <a:t> code </a:t>
            </a:r>
            <a:r>
              <a:rPr lang="it-IT" sz="1800" dirty="0" err="1">
                <a:solidFill>
                  <a:srgbClr val="003366"/>
                </a:solidFill>
              </a:rPr>
              <a:t>structure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compliant</a:t>
            </a:r>
            <a:r>
              <a:rPr lang="it-IT" sz="1800" dirty="0">
                <a:solidFill>
                  <a:srgbClr val="003366"/>
                </a:solidFill>
              </a:rPr>
              <a:t> to the standard </a:t>
            </a:r>
            <a:r>
              <a:rPr lang="it-IT" sz="1800" dirty="0" err="1">
                <a:solidFill>
                  <a:srgbClr val="003366"/>
                </a:solidFill>
              </a:rPr>
              <a:t>conventions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program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flows</a:t>
            </a:r>
            <a:r>
              <a:rPr lang="it-IT" sz="1800" dirty="0">
                <a:solidFill>
                  <a:srgbClr val="003366"/>
                </a:solidFill>
              </a:rPr>
              <a:t> and data </a:t>
            </a:r>
            <a:r>
              <a:rPr lang="it-IT" sz="1800" dirty="0" err="1">
                <a:solidFill>
                  <a:srgbClr val="003366"/>
                </a:solidFill>
              </a:rPr>
              <a:t>flows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not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contain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useless</a:t>
            </a:r>
            <a:r>
              <a:rPr lang="it-IT" sz="1800" dirty="0">
                <a:solidFill>
                  <a:srgbClr val="003366"/>
                </a:solidFill>
              </a:rPr>
              <a:t> or </a:t>
            </a:r>
            <a:r>
              <a:rPr lang="it-IT" sz="1800" dirty="0" err="1">
                <a:solidFill>
                  <a:srgbClr val="003366"/>
                </a:solidFill>
              </a:rPr>
              <a:t>unreachable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segments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RASD and DD: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clear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indications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about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requirements</a:t>
            </a:r>
            <a:r>
              <a:rPr lang="it-IT" sz="1800" dirty="0">
                <a:solidFill>
                  <a:srgbClr val="003366"/>
                </a:solidFill>
              </a:rPr>
              <a:t> and </a:t>
            </a:r>
            <a:r>
              <a:rPr lang="it-IT" sz="1800" dirty="0" err="1">
                <a:solidFill>
                  <a:srgbClr val="003366"/>
                </a:solidFill>
              </a:rPr>
              <a:t>architectural</a:t>
            </a:r>
            <a:r>
              <a:rPr lang="it-IT" sz="1800" dirty="0">
                <a:solidFill>
                  <a:srgbClr val="003366"/>
                </a:solidFill>
              </a:rPr>
              <a:t> design must be </a:t>
            </a:r>
            <a:r>
              <a:rPr lang="it-IT" sz="1800" dirty="0" err="1">
                <a:solidFill>
                  <a:srgbClr val="003366"/>
                </a:solidFill>
              </a:rPr>
              <a:t>given</a:t>
            </a:r>
            <a:r>
              <a:rPr lang="it-IT" sz="1800" dirty="0">
                <a:solidFill>
                  <a:srgbClr val="003366"/>
                </a:solidFill>
              </a:rPr>
              <a:t>, minor </a:t>
            </a:r>
            <a:r>
              <a:rPr lang="it-IT" sz="1800" dirty="0" err="1">
                <a:solidFill>
                  <a:srgbClr val="003366"/>
                </a:solidFill>
              </a:rPr>
              <a:t>changes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immediately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reflected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if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affect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integration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chosen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approach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the </a:t>
            </a:r>
            <a:r>
              <a:rPr lang="it-IT" sz="2000" b="1" dirty="0">
                <a:solidFill>
                  <a:srgbClr val="003366"/>
                </a:solidFill>
              </a:rPr>
              <a:t>bottom-up </a:t>
            </a:r>
            <a:r>
              <a:rPr lang="it-IT" sz="2000" b="1" dirty="0" err="1">
                <a:solidFill>
                  <a:srgbClr val="003366"/>
                </a:solidFill>
              </a:rPr>
              <a:t>integration</a:t>
            </a:r>
            <a:r>
              <a:rPr lang="it-IT" sz="2000" dirty="0">
                <a:solidFill>
                  <a:srgbClr val="003366"/>
                </a:solidFill>
              </a:rPr>
              <a:t> with focus on </a:t>
            </a:r>
            <a:r>
              <a:rPr lang="it-IT" sz="2000" b="1" dirty="0" err="1">
                <a:solidFill>
                  <a:srgbClr val="003366"/>
                </a:solidFill>
              </a:rPr>
              <a:t>critical</a:t>
            </a:r>
            <a:r>
              <a:rPr lang="it-IT" sz="2000" b="1" dirty="0">
                <a:solidFill>
                  <a:srgbClr val="003366"/>
                </a:solidFill>
              </a:rPr>
              <a:t> </a:t>
            </a:r>
            <a:r>
              <a:rPr lang="it-IT" sz="2000" b="1" dirty="0" err="1">
                <a:solidFill>
                  <a:srgbClr val="003366"/>
                </a:solidFill>
              </a:rPr>
              <a:t>modules</a:t>
            </a:r>
            <a:r>
              <a:rPr lang="it-IT" sz="2000" b="1" dirty="0">
                <a:solidFill>
                  <a:srgbClr val="003366"/>
                </a:solidFill>
              </a:rPr>
              <a:t> first</a:t>
            </a:r>
            <a:r>
              <a:rPr lang="it-IT" sz="2000" dirty="0">
                <a:solidFill>
                  <a:srgbClr val="003366"/>
                </a:solidFill>
              </a:rPr>
              <a:t>; the </a:t>
            </a:r>
            <a:r>
              <a:rPr lang="it-IT" sz="2000" dirty="0" err="1">
                <a:solidFill>
                  <a:srgbClr val="003366"/>
                </a:solidFill>
              </a:rPr>
              <a:t>criteria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correspond</a:t>
            </a:r>
            <a:r>
              <a:rPr lang="it-IT" sz="2000" dirty="0">
                <a:solidFill>
                  <a:srgbClr val="003366"/>
                </a:solidFill>
              </a:rPr>
              <a:t> to the </a:t>
            </a:r>
            <a:r>
              <a:rPr lang="it-IT" sz="2000" dirty="0" err="1">
                <a:solidFill>
                  <a:srgbClr val="003366"/>
                </a:solidFill>
              </a:rPr>
              <a:t>natural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order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introduced</a:t>
            </a:r>
            <a:r>
              <a:rPr lang="it-IT" sz="2000" dirty="0">
                <a:solidFill>
                  <a:srgbClr val="003366"/>
                </a:solidFill>
              </a:rPr>
              <a:t> by the </a:t>
            </a:r>
            <a:r>
              <a:rPr lang="it-IT" sz="2000" dirty="0" err="1">
                <a:solidFill>
                  <a:srgbClr val="003366"/>
                </a:solidFill>
              </a:rPr>
              <a:t>architectural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choices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described</a:t>
            </a:r>
            <a:r>
              <a:rPr lang="it-IT" sz="2000" dirty="0">
                <a:solidFill>
                  <a:srgbClr val="003366"/>
                </a:solidFill>
              </a:rPr>
              <a:t> in the DD: </a:t>
            </a:r>
            <a:r>
              <a:rPr lang="it-IT" sz="2000" dirty="0" err="1">
                <a:solidFill>
                  <a:srgbClr val="003366"/>
                </a:solidFill>
              </a:rPr>
              <a:t>modularity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components</a:t>
            </a:r>
            <a:r>
              <a:rPr lang="it-IT" sz="2000" dirty="0">
                <a:solidFill>
                  <a:srgbClr val="003366"/>
                </a:solidFill>
              </a:rPr>
              <a:t>, </a:t>
            </a:r>
            <a:r>
              <a:rPr lang="it-IT" sz="2000" dirty="0" err="1">
                <a:solidFill>
                  <a:srgbClr val="003366"/>
                </a:solidFill>
              </a:rPr>
              <a:t>hierarchical</a:t>
            </a:r>
            <a:r>
              <a:rPr lang="it-IT" sz="2000" dirty="0">
                <a:solidFill>
                  <a:srgbClr val="003366"/>
                </a:solidFill>
              </a:rPr>
              <a:t> nature of </a:t>
            </a:r>
            <a:r>
              <a:rPr lang="it-IT" sz="2000" dirty="0" err="1">
                <a:solidFill>
                  <a:srgbClr val="003366"/>
                </a:solidFill>
              </a:rPr>
              <a:t>dependencies</a:t>
            </a:r>
            <a:r>
              <a:rPr lang="it-IT" sz="2000" dirty="0">
                <a:solidFill>
                  <a:srgbClr val="003366"/>
                </a:solidFill>
              </a:rPr>
              <a:t>…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7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Data Access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9032" y="2698714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starts</a:t>
            </a:r>
            <a:r>
              <a:rPr lang="it-IT" sz="2200" dirty="0">
                <a:solidFill>
                  <a:srgbClr val="003366"/>
                </a:solidFill>
              </a:rPr>
              <a:t> from the database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their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interfaces</a:t>
            </a:r>
            <a:r>
              <a:rPr lang="it-IT" sz="2200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these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independent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compnents</a:t>
            </a:r>
            <a:r>
              <a:rPr lang="it-IT" sz="2200" dirty="0">
                <a:solidFill>
                  <a:srgbClr val="003366"/>
                </a:solidFill>
              </a:rPr>
              <a:t> of the system, </a:t>
            </a:r>
            <a:r>
              <a:rPr lang="it-IT" sz="2200" dirty="0" err="1">
                <a:solidFill>
                  <a:srgbClr val="003366"/>
                </a:solidFill>
              </a:rPr>
              <a:t>upon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rely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exposed</a:t>
            </a:r>
            <a:r>
              <a:rPr lang="it-IT" sz="2200" dirty="0">
                <a:solidFill>
                  <a:srgbClr val="003366"/>
                </a:solidFill>
              </a:rPr>
              <a:t> by the DBMS must be </a:t>
            </a:r>
            <a:r>
              <a:rPr lang="it-IT" sz="2200" dirty="0" err="1">
                <a:solidFill>
                  <a:srgbClr val="003366"/>
                </a:solidFill>
              </a:rPr>
              <a:t>tested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access to </a:t>
            </a:r>
            <a:r>
              <a:rPr lang="it-IT" sz="2200" dirty="0" err="1">
                <a:solidFill>
                  <a:srgbClr val="003366"/>
                </a:solidFill>
              </a:rPr>
              <a:t>every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resource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representation</a:t>
            </a:r>
            <a:r>
              <a:rPr lang="it-IT" sz="2200" dirty="0">
                <a:solidFill>
                  <a:srgbClr val="003366"/>
                </a:solidFill>
              </a:rPr>
              <a:t> of DB </a:t>
            </a:r>
            <a:r>
              <a:rPr lang="it-IT" sz="2200" dirty="0" err="1">
                <a:solidFill>
                  <a:srgbClr val="003366"/>
                </a:solidFill>
              </a:rPr>
              <a:t>entities</a:t>
            </a:r>
            <a:r>
              <a:rPr lang="it-IT" sz="2200" dirty="0">
                <a:solidFill>
                  <a:srgbClr val="003366"/>
                </a:solidFill>
              </a:rPr>
              <a:t> must be </a:t>
            </a:r>
            <a:r>
              <a:rPr lang="it-IT" sz="2200" dirty="0" err="1">
                <a:solidFill>
                  <a:srgbClr val="003366"/>
                </a:solidFill>
              </a:rPr>
              <a:t>tested</a:t>
            </a:r>
            <a:r>
              <a:rPr lang="it-IT" sz="2200" dirty="0">
                <a:solidFill>
                  <a:srgbClr val="003366"/>
                </a:solidFill>
              </a:rPr>
              <a:t> in turn, by </a:t>
            </a:r>
            <a:r>
              <a:rPr lang="it-IT" sz="2200" dirty="0" err="1">
                <a:solidFill>
                  <a:srgbClr val="003366"/>
                </a:solidFill>
              </a:rPr>
              <a:t>calling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every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offered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method</a:t>
            </a:r>
            <a:r>
              <a:rPr lang="it-IT" sz="2200" dirty="0">
                <a:solidFill>
                  <a:srgbClr val="003366"/>
                </a:solidFill>
              </a:rPr>
              <a:t> (by </a:t>
            </a:r>
            <a:r>
              <a:rPr lang="it-IT" sz="2200" dirty="0" err="1">
                <a:solidFill>
                  <a:srgbClr val="003366"/>
                </a:solidFill>
              </a:rPr>
              <a:t>means</a:t>
            </a:r>
            <a:r>
              <a:rPr lang="it-IT" sz="2200" dirty="0">
                <a:solidFill>
                  <a:srgbClr val="003366"/>
                </a:solidFill>
              </a:rPr>
              <a:t> of an appropriate set of drivers).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338" y="1240325"/>
            <a:ext cx="5908989" cy="8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7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User and Utilities Management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644" y="823257"/>
            <a:ext cx="8528193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Similarly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start from the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independent</a:t>
            </a:r>
            <a:r>
              <a:rPr lang="it-IT" sz="2200" dirty="0">
                <a:solidFill>
                  <a:srgbClr val="003366"/>
                </a:solidFill>
              </a:rPr>
              <a:t> component </a:t>
            </a:r>
            <a:r>
              <a:rPr lang="it-IT" sz="2200" dirty="0" err="1">
                <a:solidFill>
                  <a:srgbClr val="003366"/>
                </a:solidFill>
              </a:rPr>
              <a:t>whitin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each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group (container).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In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case, 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starts</a:t>
            </a:r>
            <a:r>
              <a:rPr lang="it-IT" sz="2200" dirty="0">
                <a:solidFill>
                  <a:srgbClr val="003366"/>
                </a:solidFill>
              </a:rPr>
              <a:t> from the </a:t>
            </a:r>
            <a:r>
              <a:rPr lang="it-IT" sz="2200" dirty="0" err="1">
                <a:solidFill>
                  <a:srgbClr val="003366"/>
                </a:solidFill>
              </a:rPr>
              <a:t>notification</a:t>
            </a:r>
            <a:r>
              <a:rPr lang="it-IT" sz="2200" dirty="0">
                <a:solidFill>
                  <a:srgbClr val="003366"/>
                </a:solidFill>
              </a:rPr>
              <a:t> manager, </a:t>
            </a:r>
            <a:r>
              <a:rPr lang="it-IT" sz="2200" dirty="0" err="1">
                <a:solidFill>
                  <a:srgbClr val="003366"/>
                </a:solidFill>
              </a:rPr>
              <a:t>whose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exposed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methods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called</a:t>
            </a:r>
            <a:r>
              <a:rPr lang="it-IT" sz="2200" dirty="0">
                <a:solidFill>
                  <a:srgbClr val="003366"/>
                </a:solidFill>
              </a:rPr>
              <a:t> by one or more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the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‘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’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decided</a:t>
            </a:r>
            <a:r>
              <a:rPr lang="it-IT" sz="2200" dirty="0">
                <a:solidFill>
                  <a:srgbClr val="003366"/>
                </a:solidFill>
              </a:rPr>
              <a:t> in the </a:t>
            </a:r>
            <a:r>
              <a:rPr lang="it-IT" sz="2200" dirty="0" err="1">
                <a:solidFill>
                  <a:srgbClr val="003366"/>
                </a:solidFill>
              </a:rPr>
              <a:t>architecture</a:t>
            </a:r>
            <a:r>
              <a:rPr lang="it-IT" sz="2200" dirty="0">
                <a:solidFill>
                  <a:srgbClr val="003366"/>
                </a:solidFill>
              </a:rPr>
              <a:t>, the set of drivers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</a:t>
            </a:r>
            <a:r>
              <a:rPr lang="it-IT" sz="2200" dirty="0" err="1">
                <a:solidFill>
                  <a:srgbClr val="003366"/>
                </a:solidFill>
              </a:rPr>
              <a:t>gradually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substituted</a:t>
            </a:r>
            <a:r>
              <a:rPr lang="it-IT" sz="2200" dirty="0">
                <a:solidFill>
                  <a:srgbClr val="003366"/>
                </a:solidFill>
              </a:rPr>
              <a:t> with </a:t>
            </a:r>
            <a:r>
              <a:rPr lang="it-IT" sz="2200" dirty="0" err="1">
                <a:solidFill>
                  <a:srgbClr val="003366"/>
                </a:solidFill>
              </a:rPr>
              <a:t>real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need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other</a:t>
            </a:r>
            <a:r>
              <a:rPr lang="it-IT" sz="2200" dirty="0">
                <a:solidFill>
                  <a:srgbClr val="003366"/>
                </a:solidFill>
              </a:rPr>
              <a:t> drivers to be </a:t>
            </a:r>
            <a:r>
              <a:rPr lang="it-IT" sz="2200" dirty="0" err="1">
                <a:solidFill>
                  <a:srgbClr val="003366"/>
                </a:solidFill>
              </a:rPr>
              <a:t>integrated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well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632" y="3679321"/>
            <a:ext cx="4442734" cy="25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5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800" dirty="0" err="1">
                <a:solidFill>
                  <a:srgbClr val="003366"/>
                </a:solidFill>
              </a:rPr>
              <a:t>Payment</a:t>
            </a:r>
            <a:r>
              <a:rPr lang="it-IT" sz="2800" dirty="0">
                <a:solidFill>
                  <a:srgbClr val="003366"/>
                </a:solidFill>
              </a:rPr>
              <a:t>, Ride and </a:t>
            </a:r>
            <a:r>
              <a:rPr lang="it-IT" sz="2800" dirty="0" err="1">
                <a:solidFill>
                  <a:srgbClr val="003366"/>
                </a:solidFill>
              </a:rPr>
              <a:t>Reservation</a:t>
            </a:r>
            <a:r>
              <a:rPr lang="it-IT" sz="2800" dirty="0">
                <a:solidFill>
                  <a:srgbClr val="003366"/>
                </a:solidFill>
              </a:rPr>
              <a:t> Management</a:t>
            </a:r>
            <a:endParaRPr sz="28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0063"/>
            <a:ext cx="8229600" cy="12482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goes</a:t>
            </a:r>
            <a:r>
              <a:rPr lang="it-IT" sz="2200" dirty="0">
                <a:solidFill>
                  <a:srgbClr val="003366"/>
                </a:solidFill>
              </a:rPr>
              <a:t> for the </a:t>
            </a:r>
            <a:r>
              <a:rPr lang="it-IT" sz="2200" dirty="0" err="1">
                <a:solidFill>
                  <a:srgbClr val="003366"/>
                </a:solidFill>
              </a:rPr>
              <a:t>other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groups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Order of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always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depends</a:t>
            </a:r>
            <a:r>
              <a:rPr lang="it-IT" sz="2200" dirty="0">
                <a:solidFill>
                  <a:srgbClr val="003366"/>
                </a:solidFill>
              </a:rPr>
              <a:t> on the </a:t>
            </a:r>
            <a:r>
              <a:rPr lang="it-IT" sz="2200" dirty="0" err="1">
                <a:solidFill>
                  <a:srgbClr val="003366"/>
                </a:solidFill>
              </a:rPr>
              <a:t>natural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dependencies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induced</a:t>
            </a:r>
            <a:r>
              <a:rPr lang="it-IT" sz="2200" dirty="0">
                <a:solidFill>
                  <a:srgbClr val="003366"/>
                </a:solidFill>
              </a:rPr>
              <a:t> by </a:t>
            </a:r>
            <a:r>
              <a:rPr lang="it-IT" sz="2200" dirty="0" err="1">
                <a:solidFill>
                  <a:srgbClr val="003366"/>
                </a:solidFill>
              </a:rPr>
              <a:t>architectural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choices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973" y="2338900"/>
            <a:ext cx="3403975" cy="32477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50" y="2757418"/>
            <a:ext cx="3757696" cy="238324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433778" y="593117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3366"/>
                </a:solidFill>
              </a:rPr>
              <a:t>Payment</a:t>
            </a:r>
            <a:r>
              <a:rPr lang="it-IT" dirty="0">
                <a:solidFill>
                  <a:srgbClr val="003366"/>
                </a:solidFill>
              </a:rPr>
              <a:t> management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116190" y="5931174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Ride and </a:t>
            </a:r>
            <a:r>
              <a:rPr lang="it-IT" dirty="0" err="1">
                <a:solidFill>
                  <a:srgbClr val="003366"/>
                </a:solidFill>
              </a:rPr>
              <a:t>Reservation</a:t>
            </a:r>
            <a:r>
              <a:rPr lang="it-IT" dirty="0">
                <a:solidFill>
                  <a:srgbClr val="003366"/>
                </a:solidFill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4106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</a:t>
            </a:r>
            <a:r>
              <a:rPr lang="it-IT" sz="3000" dirty="0" err="1">
                <a:solidFill>
                  <a:srgbClr val="003366"/>
                </a:solidFill>
              </a:rPr>
              <a:t>Upper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Levels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4247375"/>
            <a:ext cx="8229600" cy="9744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In a </a:t>
            </a:r>
            <a:r>
              <a:rPr lang="it-IT" sz="2200" dirty="0" err="1">
                <a:solidFill>
                  <a:srgbClr val="003366"/>
                </a:solidFill>
              </a:rPr>
              <a:t>simpler</a:t>
            </a:r>
            <a:r>
              <a:rPr lang="it-IT" sz="2200" dirty="0">
                <a:solidFill>
                  <a:srgbClr val="003366"/>
                </a:solidFill>
              </a:rPr>
              <a:t> way, </a:t>
            </a: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containers must be </a:t>
            </a:r>
            <a:r>
              <a:rPr lang="it-IT" sz="2200" dirty="0" err="1">
                <a:solidFill>
                  <a:srgbClr val="003366"/>
                </a:solidFill>
              </a:rPr>
              <a:t>integrated</a:t>
            </a:r>
            <a:r>
              <a:rPr lang="it-IT" sz="2200" dirty="0">
                <a:solidFill>
                  <a:srgbClr val="003366"/>
                </a:solidFill>
              </a:rPr>
              <a:t> last,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</a:t>
            </a:r>
            <a:r>
              <a:rPr lang="it-IT" sz="2200" dirty="0" err="1">
                <a:solidFill>
                  <a:srgbClr val="003366"/>
                </a:solidFill>
              </a:rPr>
              <a:t>requests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bean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instances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851" y="2060794"/>
            <a:ext cx="6374296" cy="9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05" y="3570598"/>
            <a:ext cx="3150616" cy="201236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clients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clients </a:t>
            </a:r>
            <a:r>
              <a:rPr lang="it-IT" sz="2200" dirty="0" err="1">
                <a:solidFill>
                  <a:srgbClr val="003366"/>
                </a:solidFill>
              </a:rPr>
              <a:t>have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similar</a:t>
            </a:r>
            <a:r>
              <a:rPr lang="it-IT" sz="2200" dirty="0">
                <a:solidFill>
                  <a:srgbClr val="003366"/>
                </a:solidFill>
              </a:rPr>
              <a:t> ‘controller-</a:t>
            </a:r>
            <a:r>
              <a:rPr lang="it-IT" sz="2200" dirty="0" err="1">
                <a:solidFill>
                  <a:srgbClr val="003366"/>
                </a:solidFill>
              </a:rPr>
              <a:t>centric</a:t>
            </a:r>
            <a:r>
              <a:rPr lang="it-IT" sz="2200" dirty="0">
                <a:solidFill>
                  <a:srgbClr val="003366"/>
                </a:solidFill>
              </a:rPr>
              <a:t>’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must be </a:t>
            </a:r>
            <a:r>
              <a:rPr lang="it-IT" sz="2200" dirty="0" err="1">
                <a:solidFill>
                  <a:srgbClr val="003366"/>
                </a:solidFill>
              </a:rPr>
              <a:t>done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individually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each</a:t>
            </a:r>
            <a:r>
              <a:rPr lang="it-IT" sz="2200" dirty="0">
                <a:solidFill>
                  <a:srgbClr val="003366"/>
                </a:solidFill>
              </a:rPr>
              <a:t> component; the </a:t>
            </a:r>
            <a:r>
              <a:rPr lang="it-IT" sz="2200" dirty="0" err="1">
                <a:solidFill>
                  <a:srgbClr val="003366"/>
                </a:solidFill>
              </a:rPr>
              <a:t>controllers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manage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interactions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internally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462" y="4016591"/>
            <a:ext cx="2593009" cy="170194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462" y="2087469"/>
            <a:ext cx="4494254" cy="15945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996227" y="2576951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On-Board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853095" y="590309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Mobile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199809" y="590309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Web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</a:t>
            </a:r>
            <a:r>
              <a:rPr lang="it-IT" sz="3000" dirty="0" err="1">
                <a:solidFill>
                  <a:srgbClr val="003366"/>
                </a:solidFill>
              </a:rPr>
              <a:t>Subsystems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 err="1">
                <a:solidFill>
                  <a:srgbClr val="003366"/>
                </a:solidFill>
              </a:rPr>
              <a:t>Subsystems</a:t>
            </a:r>
            <a:r>
              <a:rPr lang="it-IT" sz="2100" dirty="0">
                <a:solidFill>
                  <a:srgbClr val="003366"/>
                </a:solidFill>
              </a:rPr>
              <a:t> must be </a:t>
            </a:r>
            <a:r>
              <a:rPr lang="it-IT" sz="2100" dirty="0" err="1">
                <a:solidFill>
                  <a:srgbClr val="003366"/>
                </a:solidFill>
              </a:rPr>
              <a:t>integrated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starting</a:t>
            </a:r>
            <a:r>
              <a:rPr lang="it-IT" sz="2100" dirty="0">
                <a:solidFill>
                  <a:srgbClr val="003366"/>
                </a:solidFill>
              </a:rPr>
              <a:t> from the </a:t>
            </a:r>
            <a:r>
              <a:rPr lang="it-IT" sz="2100" dirty="0" err="1">
                <a:solidFill>
                  <a:srgbClr val="003366"/>
                </a:solidFill>
              </a:rPr>
              <a:t>most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critical</a:t>
            </a:r>
            <a:r>
              <a:rPr lang="it-IT" sz="2100" dirty="0">
                <a:solidFill>
                  <a:srgbClr val="003366"/>
                </a:solidFill>
              </a:rPr>
              <a:t> part.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>
                <a:solidFill>
                  <a:srgbClr val="003366"/>
                </a:solidFill>
              </a:rPr>
              <a:t>The Application Server, </a:t>
            </a:r>
            <a:r>
              <a:rPr lang="it-IT" sz="2100" dirty="0" err="1">
                <a:solidFill>
                  <a:srgbClr val="003366"/>
                </a:solidFill>
              </a:rPr>
              <a:t>which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represents</a:t>
            </a:r>
            <a:r>
              <a:rPr lang="it-IT" sz="2100" dirty="0">
                <a:solidFill>
                  <a:srgbClr val="003366"/>
                </a:solidFill>
              </a:rPr>
              <a:t> the </a:t>
            </a:r>
            <a:r>
              <a:rPr lang="it-IT" sz="2100" dirty="0" err="1">
                <a:solidFill>
                  <a:srgbClr val="003366"/>
                </a:solidFill>
              </a:rPr>
              <a:t>logical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coordination</a:t>
            </a:r>
            <a:r>
              <a:rPr lang="it-IT" sz="2100" dirty="0">
                <a:solidFill>
                  <a:srgbClr val="003366"/>
                </a:solidFill>
              </a:rPr>
              <a:t> of the system, </a:t>
            </a:r>
            <a:r>
              <a:rPr lang="it-IT" sz="2100" dirty="0" err="1">
                <a:solidFill>
                  <a:srgbClr val="003366"/>
                </a:solidFill>
              </a:rPr>
              <a:t>naturally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occupies</a:t>
            </a:r>
            <a:r>
              <a:rPr lang="it-IT" sz="2100" dirty="0">
                <a:solidFill>
                  <a:srgbClr val="003366"/>
                </a:solidFill>
              </a:rPr>
              <a:t> a </a:t>
            </a:r>
            <a:r>
              <a:rPr lang="it-IT" sz="2100" dirty="0" err="1">
                <a:solidFill>
                  <a:srgbClr val="003366"/>
                </a:solidFill>
              </a:rPr>
              <a:t>central</a:t>
            </a:r>
            <a:r>
              <a:rPr lang="it-IT" sz="2100" dirty="0">
                <a:solidFill>
                  <a:srgbClr val="003366"/>
                </a:solidFill>
              </a:rPr>
              <a:t> position.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>
                <a:solidFill>
                  <a:srgbClr val="003366"/>
                </a:solidFill>
              </a:rPr>
              <a:t>Note the </a:t>
            </a:r>
            <a:r>
              <a:rPr lang="it-IT" sz="2100" dirty="0" err="1">
                <a:solidFill>
                  <a:srgbClr val="003366"/>
                </a:solidFill>
              </a:rPr>
              <a:t>explicit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need</a:t>
            </a:r>
            <a:r>
              <a:rPr lang="it-IT" sz="2100" dirty="0">
                <a:solidFill>
                  <a:srgbClr val="003366"/>
                </a:solidFill>
              </a:rPr>
              <a:t> to integrate with the </a:t>
            </a:r>
            <a:r>
              <a:rPr lang="it-IT" sz="2100" dirty="0" err="1">
                <a:solidFill>
                  <a:srgbClr val="003366"/>
                </a:solidFill>
              </a:rPr>
              <a:t>external</a:t>
            </a:r>
            <a:r>
              <a:rPr lang="it-IT" sz="2100" dirty="0">
                <a:solidFill>
                  <a:srgbClr val="003366"/>
                </a:solidFill>
              </a:rPr>
              <a:t> systems: drivers or </a:t>
            </a:r>
            <a:r>
              <a:rPr lang="it-IT" sz="2100" dirty="0" err="1">
                <a:solidFill>
                  <a:srgbClr val="003366"/>
                </a:solidFill>
              </a:rPr>
              <a:t>stubs</a:t>
            </a:r>
            <a:r>
              <a:rPr lang="it-IT" sz="2100" dirty="0">
                <a:solidFill>
                  <a:srgbClr val="003366"/>
                </a:solidFill>
              </a:rPr>
              <a:t> for the </a:t>
            </a:r>
            <a:r>
              <a:rPr lang="it-IT" sz="2100" dirty="0" err="1">
                <a:solidFill>
                  <a:srgbClr val="003366"/>
                </a:solidFill>
              </a:rPr>
              <a:t>endpoints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based</a:t>
            </a:r>
            <a:r>
              <a:rPr lang="it-IT" sz="2100" dirty="0">
                <a:solidFill>
                  <a:srgbClr val="003366"/>
                </a:solidFill>
              </a:rPr>
              <a:t> on the </a:t>
            </a:r>
            <a:r>
              <a:rPr lang="it-IT" sz="2100" dirty="0" err="1">
                <a:solidFill>
                  <a:srgbClr val="003366"/>
                </a:solidFill>
              </a:rPr>
              <a:t>type</a:t>
            </a:r>
            <a:r>
              <a:rPr lang="it-IT" sz="2100" dirty="0">
                <a:solidFill>
                  <a:srgbClr val="003366"/>
                </a:solidFill>
              </a:rPr>
              <a:t> of </a:t>
            </a:r>
            <a:r>
              <a:rPr lang="it-IT" sz="2100" dirty="0" err="1">
                <a:solidFill>
                  <a:srgbClr val="003366"/>
                </a:solidFill>
              </a:rPr>
              <a:t>interaction</a:t>
            </a:r>
            <a:r>
              <a:rPr lang="it-IT" sz="2100" dirty="0">
                <a:solidFill>
                  <a:srgbClr val="003366"/>
                </a:solidFill>
              </a:rPr>
              <a:t>.</a:t>
            </a:r>
            <a:endParaRPr sz="21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166" y="3822738"/>
            <a:ext cx="3089634" cy="164575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49" y="3418933"/>
            <a:ext cx="4454479" cy="26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Test Cases </a:t>
            </a:r>
            <a:r>
              <a:rPr lang="it-IT" sz="3000" dirty="0" err="1">
                <a:solidFill>
                  <a:srgbClr val="003366"/>
                </a:solidFill>
              </a:rPr>
              <a:t>Structure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89082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test </a:t>
            </a:r>
            <a:r>
              <a:rPr lang="it-IT" sz="2200" dirty="0" err="1">
                <a:solidFill>
                  <a:srgbClr val="003366"/>
                </a:solidFill>
              </a:rPr>
              <a:t>cases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Identifier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Test </a:t>
            </a:r>
            <a:r>
              <a:rPr lang="it-IT" sz="2200" b="1" dirty="0" err="1">
                <a:solidFill>
                  <a:srgbClr val="003366"/>
                </a:solidFill>
              </a:rPr>
              <a:t>items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involved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Input </a:t>
            </a:r>
            <a:r>
              <a:rPr lang="it-IT" sz="2200" b="1" dirty="0" err="1">
                <a:solidFill>
                  <a:srgbClr val="003366"/>
                </a:solidFill>
              </a:rPr>
              <a:t>specification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>
                <a:solidFill>
                  <a:srgbClr val="003366"/>
                </a:solidFill>
              </a:rPr>
              <a:t>procedure </a:t>
            </a:r>
            <a:r>
              <a:rPr lang="it-IT" sz="2200" dirty="0" err="1">
                <a:solidFill>
                  <a:srgbClr val="003366"/>
                </a:solidFill>
              </a:rPr>
              <a:t>calls</a:t>
            </a:r>
            <a:r>
              <a:rPr lang="it-IT" sz="2200" dirty="0">
                <a:solidFill>
                  <a:srgbClr val="003366"/>
                </a:solidFill>
              </a:rPr>
              <a:t> to be </a:t>
            </a:r>
            <a:r>
              <a:rPr lang="it-IT" sz="2200" dirty="0" err="1">
                <a:solidFill>
                  <a:srgbClr val="003366"/>
                </a:solidFill>
              </a:rPr>
              <a:t>performed</a:t>
            </a:r>
            <a:r>
              <a:rPr lang="it-IT" sz="2200" dirty="0">
                <a:solidFill>
                  <a:srgbClr val="003366"/>
                </a:solidFill>
              </a:rPr>
              <a:t> to test 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of test </a:t>
            </a:r>
            <a:r>
              <a:rPr lang="it-IT" sz="2200" dirty="0" err="1">
                <a:solidFill>
                  <a:srgbClr val="003366"/>
                </a:solidFill>
              </a:rPr>
              <a:t>items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Output </a:t>
            </a:r>
            <a:r>
              <a:rPr lang="it-IT" sz="2200" b="1" dirty="0" err="1">
                <a:solidFill>
                  <a:srgbClr val="003366"/>
                </a:solidFill>
              </a:rPr>
              <a:t>specification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expected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outcome</a:t>
            </a:r>
            <a:r>
              <a:rPr lang="it-IT" sz="2200" dirty="0">
                <a:solidFill>
                  <a:srgbClr val="003366"/>
                </a:solidFill>
              </a:rPr>
              <a:t> of the test;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Environmental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needs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how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context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the test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performed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should</a:t>
            </a:r>
            <a:r>
              <a:rPr lang="it-IT" sz="2200" dirty="0">
                <a:solidFill>
                  <a:srgbClr val="003366"/>
                </a:solidFill>
              </a:rPr>
              <a:t> be;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Test </a:t>
            </a:r>
            <a:r>
              <a:rPr lang="it-IT" sz="2200" b="1" dirty="0" err="1">
                <a:solidFill>
                  <a:srgbClr val="003366"/>
                </a:solidFill>
              </a:rPr>
              <a:t>description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purpose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content</a:t>
            </a:r>
            <a:r>
              <a:rPr lang="it-IT" sz="2200" dirty="0">
                <a:solidFill>
                  <a:srgbClr val="003366"/>
                </a:solidFill>
              </a:rPr>
              <a:t> of the test case;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Testing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method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tools</a:t>
            </a:r>
            <a:r>
              <a:rPr lang="it-IT" sz="2200" dirty="0">
                <a:solidFill>
                  <a:srgbClr val="003366"/>
                </a:solidFill>
              </a:rPr>
              <a:t>/</a:t>
            </a:r>
            <a:r>
              <a:rPr lang="it-IT" sz="2200" dirty="0" err="1">
                <a:solidFill>
                  <a:srgbClr val="003366"/>
                </a:solidFill>
              </a:rPr>
              <a:t>methodologies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0" y="1779488"/>
            <a:ext cx="3725063" cy="365980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Project Plan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472070" y="827894"/>
            <a:ext cx="5356087" cy="30240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purpose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is</a:t>
            </a:r>
            <a:r>
              <a:rPr lang="it-IT" sz="1800" dirty="0">
                <a:solidFill>
                  <a:srgbClr val="003366"/>
                </a:solidFill>
              </a:rPr>
              <a:t> to estimate the </a:t>
            </a:r>
            <a:r>
              <a:rPr lang="it-IT" sz="1800" b="1" dirty="0" err="1">
                <a:solidFill>
                  <a:srgbClr val="003366"/>
                </a:solidFill>
              </a:rPr>
              <a:t>size</a:t>
            </a:r>
            <a:r>
              <a:rPr lang="it-IT" sz="1800" dirty="0">
                <a:solidFill>
                  <a:srgbClr val="003366"/>
                </a:solidFill>
              </a:rPr>
              <a:t>, the </a:t>
            </a:r>
            <a:r>
              <a:rPr lang="it-IT" sz="1800" b="1" dirty="0">
                <a:solidFill>
                  <a:srgbClr val="003366"/>
                </a:solidFill>
              </a:rPr>
              <a:t>cost</a:t>
            </a:r>
            <a:r>
              <a:rPr lang="it-IT" sz="1800" dirty="0">
                <a:solidFill>
                  <a:srgbClr val="003366"/>
                </a:solidFill>
              </a:rPr>
              <a:t> and the </a:t>
            </a:r>
            <a:r>
              <a:rPr lang="it-IT" sz="1800" b="1" dirty="0" err="1">
                <a:solidFill>
                  <a:srgbClr val="003366"/>
                </a:solidFill>
              </a:rPr>
              <a:t>effort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required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project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SIZE: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</a:t>
            </a:r>
            <a:r>
              <a:rPr lang="it-IT" sz="1800" dirty="0">
                <a:solidFill>
                  <a:srgbClr val="003366"/>
                </a:solidFill>
              </a:rPr>
              <a:t> Points </a:t>
            </a:r>
            <a:r>
              <a:rPr lang="it-IT" sz="1800" dirty="0" err="1">
                <a:solidFill>
                  <a:srgbClr val="003366"/>
                </a:solidFill>
              </a:rPr>
              <a:t>analysis</a:t>
            </a: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COST and EFFORT:</a:t>
            </a:r>
            <a:r>
              <a:rPr lang="it-IT" sz="1800" dirty="0">
                <a:solidFill>
                  <a:srgbClr val="003366"/>
                </a:solidFill>
              </a:rPr>
              <a:t> COCOMO II and the </a:t>
            </a:r>
            <a:r>
              <a:rPr lang="it-IT" sz="1800" dirty="0" err="1">
                <a:solidFill>
                  <a:srgbClr val="003366"/>
                </a:solidFill>
              </a:rPr>
              <a:t>related</a:t>
            </a:r>
            <a:r>
              <a:rPr lang="it-IT" sz="1800" dirty="0">
                <a:solidFill>
                  <a:srgbClr val="003366"/>
                </a:solidFill>
              </a:rPr>
              <a:t> Cost Drivers and Scale </a:t>
            </a:r>
            <a:r>
              <a:rPr lang="it-IT" sz="1800" dirty="0" err="1">
                <a:solidFill>
                  <a:srgbClr val="003366"/>
                </a:solidFill>
              </a:rPr>
              <a:t>Factors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  <a:endParaRPr sz="1800" u="sng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7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2" y="1642979"/>
            <a:ext cx="4277515" cy="412122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Code </a:t>
            </a:r>
            <a:r>
              <a:rPr lang="it-IT" sz="3000" dirty="0" err="1">
                <a:solidFill>
                  <a:srgbClr val="003366"/>
                </a:solidFill>
              </a:rPr>
              <a:t>Inspection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68033" y="1184988"/>
            <a:ext cx="5106506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This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phase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was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carried</a:t>
            </a:r>
            <a:r>
              <a:rPr lang="it-IT" sz="2000" dirty="0">
                <a:solidFill>
                  <a:srgbClr val="003366"/>
                </a:solidFill>
              </a:rPr>
              <a:t> out for a </a:t>
            </a:r>
            <a:r>
              <a:rPr lang="it-IT" sz="2000" dirty="0" err="1">
                <a:solidFill>
                  <a:srgbClr val="003366"/>
                </a:solidFill>
              </a:rPr>
              <a:t>real</a:t>
            </a:r>
            <a:r>
              <a:rPr lang="it-IT" sz="2000" dirty="0">
                <a:solidFill>
                  <a:srgbClr val="003366"/>
                </a:solidFill>
              </a:rPr>
              <a:t> open-source system (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completely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distinct</a:t>
            </a:r>
            <a:r>
              <a:rPr lang="it-IT" sz="2000" dirty="0">
                <a:solidFill>
                  <a:srgbClr val="003366"/>
                </a:solidFill>
              </a:rPr>
              <a:t> from the one </a:t>
            </a:r>
            <a:r>
              <a:rPr lang="it-IT" sz="2000" dirty="0" err="1">
                <a:solidFill>
                  <a:srgbClr val="003366"/>
                </a:solidFill>
              </a:rPr>
              <a:t>we</a:t>
            </a:r>
            <a:r>
              <a:rPr lang="it-IT" sz="2000" dirty="0">
                <a:solidFill>
                  <a:srgbClr val="003366"/>
                </a:solidFill>
              </a:rPr>
              <a:t> are </a:t>
            </a:r>
            <a:r>
              <a:rPr lang="it-IT" sz="2000" dirty="0" err="1">
                <a:solidFill>
                  <a:srgbClr val="003366"/>
                </a:solidFill>
              </a:rPr>
              <a:t>describing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here</a:t>
            </a:r>
            <a:r>
              <a:rPr lang="it-IT" sz="2000" dirty="0">
                <a:solidFill>
                  <a:srgbClr val="003366"/>
                </a:solidFill>
              </a:rPr>
              <a:t>), </a:t>
            </a:r>
            <a:r>
              <a:rPr lang="it-IT" sz="2000" dirty="0" err="1">
                <a:solidFill>
                  <a:srgbClr val="003366"/>
                </a:solidFill>
              </a:rPr>
              <a:t>but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still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was</a:t>
            </a:r>
            <a:r>
              <a:rPr lang="it-IT" sz="2000" dirty="0">
                <a:solidFill>
                  <a:srgbClr val="003366"/>
                </a:solidFill>
              </a:rPr>
              <a:t> part of the </a:t>
            </a:r>
            <a:r>
              <a:rPr lang="it-IT" sz="2000" dirty="0" err="1">
                <a:solidFill>
                  <a:srgbClr val="003366"/>
                </a:solidFill>
              </a:rPr>
              <a:t>same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project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assignment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7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Target of </a:t>
            </a:r>
            <a:r>
              <a:rPr lang="it-IT" sz="3000" dirty="0" err="1">
                <a:solidFill>
                  <a:srgbClr val="003366"/>
                </a:solidFill>
              </a:rPr>
              <a:t>Inspection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03145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inspection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covered</a:t>
            </a:r>
            <a:r>
              <a:rPr lang="it-IT" sz="2200" dirty="0">
                <a:solidFill>
                  <a:srgbClr val="003366"/>
                </a:solidFill>
              </a:rPr>
              <a:t> a single </a:t>
            </a:r>
            <a:r>
              <a:rPr lang="it-IT" sz="2200" dirty="0" err="1">
                <a:solidFill>
                  <a:srgbClr val="003366"/>
                </a:solidFill>
              </a:rPr>
              <a:t>relevant</a:t>
            </a:r>
            <a:r>
              <a:rPr lang="it-IT" sz="2200" dirty="0">
                <a:solidFill>
                  <a:srgbClr val="003366"/>
                </a:solidFill>
              </a:rPr>
              <a:t> class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module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complex</a:t>
            </a:r>
            <a:r>
              <a:rPr lang="it-IT" sz="2200" dirty="0">
                <a:solidFill>
                  <a:srgbClr val="003366"/>
                </a:solidFill>
              </a:rPr>
              <a:t> system </a:t>
            </a:r>
            <a:r>
              <a:rPr lang="it-IT" sz="2200" dirty="0" err="1">
                <a:solidFill>
                  <a:srgbClr val="003366"/>
                </a:solidFill>
              </a:rPr>
              <a:t>offered</a:t>
            </a:r>
            <a:r>
              <a:rPr lang="it-IT" sz="2200" dirty="0">
                <a:solidFill>
                  <a:srgbClr val="003366"/>
                </a:solidFill>
              </a:rPr>
              <a:t> by Apache </a:t>
            </a:r>
            <a:r>
              <a:rPr lang="it-IT" sz="2200" dirty="0" err="1">
                <a:solidFill>
                  <a:srgbClr val="003366"/>
                </a:solidFill>
              </a:rPr>
              <a:t>OFBiz</a:t>
            </a:r>
            <a:r>
              <a:rPr lang="it-IT" sz="2200" dirty="0">
                <a:solidFill>
                  <a:srgbClr val="003366"/>
                </a:solidFill>
              </a:rPr>
              <a:t>, an open-source ERP + CRM.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In </a:t>
            </a:r>
            <a:r>
              <a:rPr lang="it-IT" sz="2200" dirty="0" err="1">
                <a:solidFill>
                  <a:srgbClr val="003366"/>
                </a:solidFill>
              </a:rPr>
              <a:t>particular</a:t>
            </a:r>
            <a:r>
              <a:rPr lang="it-IT" sz="2200" dirty="0">
                <a:solidFill>
                  <a:srgbClr val="003366"/>
                </a:solidFill>
              </a:rPr>
              <a:t>, the target of the </a:t>
            </a:r>
            <a:r>
              <a:rPr lang="it-IT" sz="2200" dirty="0" err="1">
                <a:solidFill>
                  <a:srgbClr val="003366"/>
                </a:solidFill>
              </a:rPr>
              <a:t>inspection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was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b="1" dirty="0">
                <a:solidFill>
                  <a:srgbClr val="003366"/>
                </a:solidFill>
              </a:rPr>
              <a:t>ModelDataFileReader.java</a:t>
            </a:r>
            <a:r>
              <a:rPr lang="it-IT" sz="2200" dirty="0">
                <a:solidFill>
                  <a:srgbClr val="003366"/>
                </a:solidFill>
              </a:rPr>
              <a:t>’ class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b="1" dirty="0" err="1">
                <a:solidFill>
                  <a:srgbClr val="003366"/>
                </a:solidFill>
              </a:rPr>
              <a:t>datafile</a:t>
            </a:r>
            <a:r>
              <a:rPr lang="it-IT" sz="2200" dirty="0">
                <a:solidFill>
                  <a:srgbClr val="003366"/>
                </a:solidFill>
              </a:rPr>
              <a:t>’ package. The class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charge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conversion</a:t>
            </a:r>
            <a:r>
              <a:rPr lang="it-IT" sz="2200" dirty="0">
                <a:solidFill>
                  <a:srgbClr val="003366"/>
                </a:solidFill>
              </a:rPr>
              <a:t> of data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represented</a:t>
            </a:r>
            <a:r>
              <a:rPr lang="it-IT" sz="2200" dirty="0">
                <a:solidFill>
                  <a:srgbClr val="003366"/>
                </a:solidFill>
              </a:rPr>
              <a:t> in XML format </a:t>
            </a:r>
            <a:r>
              <a:rPr lang="it-IT" sz="2200" dirty="0" err="1">
                <a:solidFill>
                  <a:srgbClr val="003366"/>
                </a:solidFill>
              </a:rPr>
              <a:t>into</a:t>
            </a:r>
            <a:r>
              <a:rPr lang="it-IT" sz="2200" dirty="0">
                <a:solidFill>
                  <a:srgbClr val="003366"/>
                </a:solidFill>
              </a:rPr>
              <a:t> an </a:t>
            </a:r>
            <a:r>
              <a:rPr lang="it-IT" sz="2200" dirty="0" err="1">
                <a:solidFill>
                  <a:srgbClr val="003366"/>
                </a:solidFill>
              </a:rPr>
              <a:t>object-based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representation</a:t>
            </a:r>
            <a:r>
              <a:rPr lang="it-IT" sz="2200" dirty="0">
                <a:solidFill>
                  <a:srgbClr val="003366"/>
                </a:solidFill>
              </a:rPr>
              <a:t>, in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them</a:t>
            </a:r>
            <a:r>
              <a:rPr lang="it-IT" sz="2200" dirty="0">
                <a:solidFill>
                  <a:srgbClr val="003366"/>
                </a:solidFill>
              </a:rPr>
              <a:t> to be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the Java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provided</a:t>
            </a:r>
            <a:r>
              <a:rPr lang="it-IT" sz="2200" dirty="0">
                <a:solidFill>
                  <a:srgbClr val="003366"/>
                </a:solidFill>
              </a:rPr>
              <a:t> by </a:t>
            </a:r>
            <a:r>
              <a:rPr lang="it-IT" sz="2200" dirty="0" err="1">
                <a:solidFill>
                  <a:srgbClr val="003366"/>
                </a:solidFill>
              </a:rPr>
              <a:t>OFBiz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28" name="Picture 4" descr="https://www.magnolia-cms.com/.imaging/stk/corporate2015/half/dam/connectors-logos/ofbiz-logo.jpg/jcr:content/ofbiz-logo.jp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82" y="4090500"/>
            <a:ext cx="2777034" cy="181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89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Analysis Procedure and </a:t>
            </a:r>
            <a:r>
              <a:rPr lang="it-IT" sz="3000" dirty="0" err="1">
                <a:solidFill>
                  <a:srgbClr val="003366"/>
                </a:solidFill>
              </a:rPr>
              <a:t>Outcome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946443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accomplishing</a:t>
            </a:r>
            <a:r>
              <a:rPr lang="it-IT" sz="2200" dirty="0">
                <a:solidFill>
                  <a:srgbClr val="003366"/>
                </a:solidFill>
              </a:rPr>
              <a:t> the task </a:t>
            </a:r>
            <a:r>
              <a:rPr lang="it-IT" sz="2200" dirty="0" err="1">
                <a:solidFill>
                  <a:srgbClr val="003366"/>
                </a:solidFill>
              </a:rPr>
              <a:t>was</a:t>
            </a:r>
            <a:r>
              <a:rPr lang="it-IT" sz="2200" dirty="0">
                <a:solidFill>
                  <a:srgbClr val="003366"/>
                </a:solidFill>
              </a:rPr>
              <a:t> split in 2 </a:t>
            </a:r>
            <a:r>
              <a:rPr lang="it-IT" sz="2200" dirty="0" err="1">
                <a:solidFill>
                  <a:srgbClr val="003366"/>
                </a:solidFill>
              </a:rPr>
              <a:t>phases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understanding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b="1" dirty="0" err="1">
                <a:solidFill>
                  <a:srgbClr val="003366"/>
                </a:solidFill>
              </a:rPr>
              <a:t>role</a:t>
            </a:r>
            <a:r>
              <a:rPr lang="it-IT" sz="2000" b="1" dirty="0">
                <a:solidFill>
                  <a:srgbClr val="003366"/>
                </a:solidFill>
              </a:rPr>
              <a:t> and </a:t>
            </a:r>
            <a:r>
              <a:rPr lang="it-IT" sz="2000" b="1" dirty="0" err="1">
                <a:solidFill>
                  <a:srgbClr val="003366"/>
                </a:solidFill>
              </a:rPr>
              <a:t>functioning</a:t>
            </a:r>
            <a:r>
              <a:rPr lang="it-IT" sz="2000" b="1" dirty="0">
                <a:solidFill>
                  <a:srgbClr val="003366"/>
                </a:solidFill>
              </a:rPr>
              <a:t> </a:t>
            </a:r>
            <a:r>
              <a:rPr lang="it-IT" sz="2000" dirty="0">
                <a:solidFill>
                  <a:srgbClr val="003366"/>
                </a:solidFill>
              </a:rPr>
              <a:t>of the class.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real</a:t>
            </a:r>
            <a:r>
              <a:rPr lang="it-IT" sz="2000" dirty="0">
                <a:solidFill>
                  <a:srgbClr val="003366"/>
                </a:solidFill>
              </a:rPr>
              <a:t> code in </a:t>
            </a:r>
            <a:r>
              <a:rPr lang="it-IT" sz="2000" dirty="0" err="1">
                <a:solidFill>
                  <a:srgbClr val="003366"/>
                </a:solidFill>
              </a:rPr>
              <a:t>order</a:t>
            </a:r>
            <a:r>
              <a:rPr lang="it-IT" sz="2000" dirty="0">
                <a:solidFill>
                  <a:srgbClr val="003366"/>
                </a:solidFill>
              </a:rPr>
              <a:t> to </a:t>
            </a:r>
            <a:r>
              <a:rPr lang="it-IT" sz="2000" dirty="0" err="1">
                <a:solidFill>
                  <a:srgbClr val="003366"/>
                </a:solidFill>
              </a:rPr>
              <a:t>find</a:t>
            </a:r>
            <a:r>
              <a:rPr lang="it-IT" sz="2000" dirty="0">
                <a:solidFill>
                  <a:srgbClr val="003366"/>
                </a:solidFill>
              </a:rPr>
              <a:t> the </a:t>
            </a:r>
            <a:r>
              <a:rPr lang="it-IT" sz="2000" b="1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a </a:t>
            </a:r>
            <a:r>
              <a:rPr lang="it-IT" sz="2000" dirty="0" err="1">
                <a:solidFill>
                  <a:srgbClr val="003366"/>
                </a:solidFill>
              </a:rPr>
              <a:t>given</a:t>
            </a:r>
            <a:r>
              <a:rPr lang="it-IT" sz="2000" dirty="0">
                <a:solidFill>
                  <a:srgbClr val="003366"/>
                </a:solidFill>
              </a:rPr>
              <a:t> checklist.</a:t>
            </a:r>
          </a:p>
          <a:p>
            <a:pPr marL="89100"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Most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in the code are convention </a:t>
            </a:r>
            <a:r>
              <a:rPr lang="it-IT" sz="2000" dirty="0" err="1">
                <a:solidFill>
                  <a:srgbClr val="003366"/>
                </a:solidFill>
              </a:rPr>
              <a:t>violations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regarding</a:t>
            </a:r>
            <a:r>
              <a:rPr lang="it-IT" sz="2000" dirty="0">
                <a:solidFill>
                  <a:srgbClr val="003366"/>
                </a:solidFill>
              </a:rPr>
              <a:t> code </a:t>
            </a:r>
            <a:r>
              <a:rPr lang="it-IT" sz="2000" dirty="0" err="1">
                <a:solidFill>
                  <a:srgbClr val="003366"/>
                </a:solidFill>
              </a:rPr>
              <a:t>structure</a:t>
            </a:r>
            <a:r>
              <a:rPr lang="it-IT" sz="2000" dirty="0">
                <a:solidFill>
                  <a:srgbClr val="003366"/>
                </a:solidFill>
              </a:rPr>
              <a:t> (</a:t>
            </a:r>
            <a:r>
              <a:rPr lang="it-IT" sz="2000" dirty="0" err="1">
                <a:solidFill>
                  <a:srgbClr val="003366"/>
                </a:solidFill>
              </a:rPr>
              <a:t>parenthesizing</a:t>
            </a:r>
            <a:r>
              <a:rPr lang="it-IT" sz="2000" dirty="0">
                <a:solidFill>
                  <a:srgbClr val="003366"/>
                </a:solidFill>
              </a:rPr>
              <a:t>, line </a:t>
            </a:r>
            <a:r>
              <a:rPr lang="it-IT" sz="2000" dirty="0" err="1">
                <a:solidFill>
                  <a:srgbClr val="003366"/>
                </a:solidFill>
              </a:rPr>
              <a:t>length</a:t>
            </a:r>
            <a:r>
              <a:rPr lang="it-IT" sz="2000" dirty="0">
                <a:solidFill>
                  <a:srgbClr val="003366"/>
                </a:solidFill>
              </a:rPr>
              <a:t>, </a:t>
            </a:r>
            <a:r>
              <a:rPr lang="it-IT" sz="2000" dirty="0" err="1">
                <a:solidFill>
                  <a:srgbClr val="003366"/>
                </a:solidFill>
              </a:rPr>
              <a:t>capitalization</a:t>
            </a:r>
            <a:r>
              <a:rPr lang="it-IT" sz="2000" dirty="0">
                <a:solidFill>
                  <a:srgbClr val="003366"/>
                </a:solidFill>
              </a:rPr>
              <a:t>…)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Many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them</a:t>
            </a:r>
            <a:r>
              <a:rPr lang="it-IT" sz="2000" dirty="0">
                <a:solidFill>
                  <a:srgbClr val="003366"/>
                </a:solidFill>
              </a:rPr>
              <a:t> involve </a:t>
            </a:r>
            <a:r>
              <a:rPr lang="it-IT" sz="2000" dirty="0" err="1">
                <a:solidFill>
                  <a:srgbClr val="003366"/>
                </a:solidFill>
              </a:rPr>
              <a:t>incompleteness</a:t>
            </a:r>
            <a:r>
              <a:rPr lang="it-IT" sz="2000" dirty="0">
                <a:solidFill>
                  <a:srgbClr val="003366"/>
                </a:solidFill>
              </a:rPr>
              <a:t> or </a:t>
            </a:r>
            <a:r>
              <a:rPr lang="it-IT" sz="2000" dirty="0" err="1">
                <a:solidFill>
                  <a:srgbClr val="003366"/>
                </a:solidFill>
              </a:rPr>
              <a:t>total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lackness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proper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documentation</a:t>
            </a:r>
            <a:r>
              <a:rPr lang="it-IT" sz="2000" dirty="0">
                <a:solidFill>
                  <a:srgbClr val="003366"/>
                </a:solidFill>
              </a:rPr>
              <a:t>. A </a:t>
            </a:r>
            <a:r>
              <a:rPr lang="it-IT" sz="2000" dirty="0" err="1">
                <a:solidFill>
                  <a:srgbClr val="003366"/>
                </a:solidFill>
              </a:rPr>
              <a:t>minority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related</a:t>
            </a:r>
            <a:r>
              <a:rPr lang="it-IT" sz="2000" dirty="0">
                <a:solidFill>
                  <a:srgbClr val="003366"/>
                </a:solidFill>
              </a:rPr>
              <a:t> to code and </a:t>
            </a:r>
            <a:r>
              <a:rPr lang="it-IT" sz="2000" dirty="0" err="1">
                <a:solidFill>
                  <a:srgbClr val="003366"/>
                </a:solidFill>
              </a:rPr>
              <a:t>naming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cleanness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clarity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of the class </a:t>
            </a:r>
            <a:r>
              <a:rPr lang="it-IT" sz="2000" dirty="0" err="1">
                <a:solidFill>
                  <a:srgbClr val="003366"/>
                </a:solidFill>
              </a:rPr>
              <a:t>exposes</a:t>
            </a:r>
            <a:r>
              <a:rPr lang="it-IT" sz="2000" dirty="0">
                <a:solidFill>
                  <a:srgbClr val="003366"/>
                </a:solidFill>
              </a:rPr>
              <a:t> some </a:t>
            </a:r>
            <a:r>
              <a:rPr lang="it-IT" sz="2000" i="1" dirty="0" err="1">
                <a:solidFill>
                  <a:srgbClr val="003366"/>
                </a:solidFill>
              </a:rPr>
              <a:t>potential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with </a:t>
            </a:r>
            <a:r>
              <a:rPr lang="it-IT" sz="2000" dirty="0" err="1">
                <a:solidFill>
                  <a:srgbClr val="003366"/>
                </a:solidFill>
              </a:rPr>
              <a:t>other</a:t>
            </a:r>
            <a:r>
              <a:rPr lang="it-IT" sz="2000" dirty="0">
                <a:solidFill>
                  <a:srgbClr val="003366"/>
                </a:solidFill>
              </a:rPr>
              <a:t> classes of the package (ModelDataFile.java, ModelRecord.java and ModelField.java).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6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16338" y="679274"/>
            <a:ext cx="8311322" cy="58534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ILFs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generated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the system.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3366"/>
                </a:solidFill>
              </a:rPr>
              <a:t>User, Car,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Ride, </a:t>
            </a:r>
            <a:r>
              <a:rPr lang="it-IT" sz="1800" dirty="0" err="1">
                <a:solidFill>
                  <a:srgbClr val="003366"/>
                </a:solidFill>
              </a:rPr>
              <a:t>Safe</a:t>
            </a:r>
            <a:r>
              <a:rPr lang="it-IT" sz="1800" dirty="0">
                <a:solidFill>
                  <a:srgbClr val="003366"/>
                </a:solidFill>
              </a:rPr>
              <a:t> Area…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an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system.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Information by the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Handler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interventions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maintenance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legacy</a:t>
            </a:r>
            <a:r>
              <a:rPr lang="it-IT" sz="1800" dirty="0">
                <a:solidFill>
                  <a:srgbClr val="003366"/>
                </a:solidFill>
              </a:rPr>
              <a:t> system, </a:t>
            </a:r>
            <a:r>
              <a:rPr lang="it-IT" sz="1800" dirty="0" err="1">
                <a:solidFill>
                  <a:srgbClr val="003366"/>
                </a:solidFill>
              </a:rPr>
              <a:t>maps</a:t>
            </a:r>
            <a:r>
              <a:rPr lang="it-IT" sz="1800" dirty="0">
                <a:solidFill>
                  <a:srgbClr val="003366"/>
                </a:solidFill>
              </a:rPr>
              <a:t>...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elementary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to elaborate data </a:t>
            </a:r>
            <a:r>
              <a:rPr lang="it-IT" sz="2200" dirty="0" err="1">
                <a:solidFill>
                  <a:srgbClr val="003366"/>
                </a:solidFill>
              </a:rPr>
              <a:t>coming</a:t>
            </a:r>
            <a:r>
              <a:rPr lang="it-IT" sz="2200" dirty="0">
                <a:solidFill>
                  <a:srgbClr val="003366"/>
                </a:solidFill>
              </a:rPr>
              <a:t>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Registration</a:t>
            </a:r>
            <a:r>
              <a:rPr lang="it-IT" sz="1800" dirty="0">
                <a:solidFill>
                  <a:srgbClr val="003366"/>
                </a:solidFill>
              </a:rPr>
              <a:t>, Login, Update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Data from </a:t>
            </a:r>
            <a:r>
              <a:rPr lang="it-IT" sz="1800" dirty="0" err="1">
                <a:solidFill>
                  <a:srgbClr val="003366"/>
                </a:solidFill>
              </a:rPr>
              <a:t>sensors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Unlocking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EOs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generates</a:t>
            </a:r>
            <a:r>
              <a:rPr lang="it-IT" sz="2200" dirty="0">
                <a:solidFill>
                  <a:srgbClr val="003366"/>
                </a:solidFill>
              </a:rPr>
              <a:t> data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involving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data from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E-mails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general </a:t>
            </a:r>
            <a:r>
              <a:rPr lang="it-IT" sz="1800" dirty="0" err="1">
                <a:solidFill>
                  <a:srgbClr val="003366"/>
                </a:solidFill>
              </a:rPr>
              <a:t>purpouse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final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charges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EQs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involve input and </a:t>
            </a:r>
            <a:r>
              <a:rPr lang="it-IT" sz="2200" dirty="0" err="1">
                <a:solidFill>
                  <a:srgbClr val="003366"/>
                </a:solidFill>
              </a:rPr>
              <a:t>outputs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without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significant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reservations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power </a:t>
            </a:r>
            <a:r>
              <a:rPr lang="it-IT" sz="1800" dirty="0" err="1">
                <a:solidFill>
                  <a:srgbClr val="003366"/>
                </a:solidFill>
              </a:rPr>
              <a:t>grid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stations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18250" algn="just">
              <a:buNone/>
            </a:pPr>
            <a:endParaRPr lang="it-IT" sz="18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final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value</a:t>
            </a:r>
            <a:r>
              <a:rPr lang="it-IT" sz="2200" dirty="0">
                <a:solidFill>
                  <a:srgbClr val="003366"/>
                </a:solidFill>
              </a:rPr>
              <a:t> of UFP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152.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b="1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46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6992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67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an </a:t>
            </a:r>
            <a:r>
              <a:rPr lang="it-IT" sz="2200" i="1" dirty="0" err="1">
                <a:solidFill>
                  <a:srgbClr val="003366"/>
                </a:solidFill>
              </a:rPr>
              <a:t>upper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10184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b="1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dirty="0" err="1">
                <a:solidFill>
                  <a:srgbClr val="003366"/>
                </a:solidFill>
              </a:rPr>
              <a:t>Both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obtained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assuming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JEE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programming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language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develop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Scale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Scale Drivers </a:t>
            </a:r>
            <a:r>
              <a:rPr lang="it-IT" sz="2200" dirty="0" err="1">
                <a:solidFill>
                  <a:srgbClr val="003366"/>
                </a:solidFill>
              </a:rPr>
              <a:t>reflect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i="1" dirty="0">
                <a:solidFill>
                  <a:srgbClr val="003366"/>
                </a:solidFill>
              </a:rPr>
              <a:t>non-</a:t>
            </a:r>
            <a:r>
              <a:rPr lang="it-IT" sz="2200" i="1" dirty="0" err="1">
                <a:solidFill>
                  <a:srgbClr val="003366"/>
                </a:solidFill>
              </a:rPr>
              <a:t>linearity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with relation to the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They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determine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exponent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equation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115" y="1959656"/>
            <a:ext cx="5939767" cy="17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Cost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Cost Drivers act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on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needed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carry</a:t>
            </a:r>
            <a:r>
              <a:rPr lang="it-IT" sz="2200" dirty="0">
                <a:solidFill>
                  <a:srgbClr val="003366"/>
                </a:solidFill>
              </a:rPr>
              <a:t> out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at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beginning</a:t>
            </a:r>
            <a:r>
              <a:rPr lang="it-IT" sz="2200" dirty="0">
                <a:solidFill>
                  <a:srgbClr val="003366"/>
                </a:solidFill>
              </a:rPr>
              <a:t> of the life-</a:t>
            </a:r>
            <a:r>
              <a:rPr lang="it-IT" sz="2200" dirty="0" err="1">
                <a:solidFill>
                  <a:srgbClr val="003366"/>
                </a:solidFill>
              </a:rPr>
              <a:t>cycle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and the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exploring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evaluating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different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architectural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alternatives</a:t>
            </a:r>
            <a:r>
              <a:rPr lang="it-IT" sz="2200" dirty="0">
                <a:solidFill>
                  <a:srgbClr val="003366"/>
                </a:solidFill>
              </a:rPr>
              <a:t>, the point-of-</a:t>
            </a:r>
            <a:r>
              <a:rPr lang="it-IT" sz="2200" dirty="0" err="1">
                <a:solidFill>
                  <a:srgbClr val="003366"/>
                </a:solidFill>
              </a:rPr>
              <a:t>view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b="1" i="1" dirty="0" err="1">
                <a:solidFill>
                  <a:srgbClr val="003366"/>
                </a:solidFill>
              </a:rPr>
              <a:t>Early</a:t>
            </a:r>
            <a:r>
              <a:rPr lang="it-IT" sz="2200" b="1" i="1" dirty="0">
                <a:solidFill>
                  <a:srgbClr val="003366"/>
                </a:solidFill>
              </a:rPr>
              <a:t> Design </a:t>
            </a:r>
            <a:r>
              <a:rPr lang="it-IT" sz="2200" dirty="0">
                <a:solidFill>
                  <a:srgbClr val="003366"/>
                </a:solidFill>
              </a:rPr>
              <a:t>fashion of the COCOMO model.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876" y="3486732"/>
            <a:ext cx="5604245" cy="23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Schedule </a:t>
            </a:r>
            <a:r>
              <a:rPr lang="it-IT" sz="3000" dirty="0" err="1">
                <a:solidFill>
                  <a:srgbClr val="003366"/>
                </a:solidFill>
              </a:rPr>
              <a:t>Estimation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i="1" dirty="0" err="1">
                <a:solidFill>
                  <a:srgbClr val="003366"/>
                </a:solidFill>
              </a:rPr>
              <a:t>total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effort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results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b="1" dirty="0">
                <a:solidFill>
                  <a:srgbClr val="003366"/>
                </a:solidFill>
              </a:rPr>
              <a:t>31.97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 with an </a:t>
            </a:r>
            <a:r>
              <a:rPr lang="it-IT" sz="2200" dirty="0" err="1">
                <a:solidFill>
                  <a:srgbClr val="003366"/>
                </a:solidFill>
              </a:rPr>
              <a:t>upper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47.64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composed</a:t>
            </a:r>
            <a:r>
              <a:rPr lang="it-IT" sz="2200" dirty="0">
                <a:solidFill>
                  <a:srgbClr val="003366"/>
                </a:solidFill>
              </a:rPr>
              <a:t> of 2 </a:t>
            </a:r>
            <a:r>
              <a:rPr lang="it-IT" sz="2200" dirty="0" err="1">
                <a:solidFill>
                  <a:srgbClr val="003366"/>
                </a:solidFill>
              </a:rPr>
              <a:t>people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assume an </a:t>
            </a:r>
            <a:r>
              <a:rPr lang="it-IT" sz="2200" dirty="0" err="1">
                <a:solidFill>
                  <a:srgbClr val="003366"/>
                </a:solidFill>
              </a:rPr>
              <a:t>overall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duration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16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44" y="2362630"/>
            <a:ext cx="8100156" cy="40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6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PPD – Risks and </a:t>
            </a:r>
            <a:r>
              <a:rPr lang="it-IT" sz="3000" dirty="0" err="1">
                <a:solidFill>
                  <a:srgbClr val="003366"/>
                </a:solidFill>
              </a:rPr>
              <a:t>Contingency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Plans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4643"/>
            <a:ext cx="8229600" cy="55587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risks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might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threaten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are the </a:t>
            </a:r>
            <a:r>
              <a:rPr lang="it-IT" sz="2200" dirty="0" err="1">
                <a:solidFill>
                  <a:srgbClr val="003366"/>
                </a:solidFill>
              </a:rPr>
              <a:t>following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Project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Deadlines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not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met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in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case a first release with the </a:t>
            </a:r>
            <a:r>
              <a:rPr lang="it-IT" sz="1800" dirty="0" err="1">
                <a:solidFill>
                  <a:srgbClr val="003366"/>
                </a:solidFill>
              </a:rPr>
              <a:t>main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functinalities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offered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followed</a:t>
            </a:r>
            <a:r>
              <a:rPr lang="it-IT" sz="1800" dirty="0">
                <a:solidFill>
                  <a:srgbClr val="003366"/>
                </a:solidFill>
              </a:rPr>
              <a:t> by </a:t>
            </a:r>
            <a:r>
              <a:rPr lang="it-IT" sz="1800" dirty="0" err="1">
                <a:solidFill>
                  <a:srgbClr val="003366"/>
                </a:solidFill>
              </a:rPr>
              <a:t>other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releases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concerning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less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important</a:t>
            </a:r>
            <a:r>
              <a:rPr lang="it-IT" sz="1800" dirty="0">
                <a:solidFill>
                  <a:srgbClr val="003366"/>
                </a:solidFill>
              </a:rPr>
              <a:t> features.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rgbClr val="003366"/>
                </a:solidFill>
              </a:rPr>
              <a:t>Team break-</a:t>
            </a:r>
            <a:r>
              <a:rPr lang="it-IT" sz="1800" u="sng" dirty="0" err="1">
                <a:solidFill>
                  <a:srgbClr val="003366"/>
                </a:solidFill>
              </a:rPr>
              <a:t>ups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avoid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risk </a:t>
            </a:r>
            <a:r>
              <a:rPr lang="it-IT" sz="1800" dirty="0" err="1">
                <a:solidFill>
                  <a:srgbClr val="003366"/>
                </a:solidFill>
              </a:rPr>
              <a:t>each</a:t>
            </a:r>
            <a:r>
              <a:rPr lang="it-IT" sz="1800" dirty="0">
                <a:solidFill>
                  <a:srgbClr val="003366"/>
                </a:solidFill>
              </a:rPr>
              <a:t> team </a:t>
            </a:r>
            <a:r>
              <a:rPr lang="it-IT" sz="1800" dirty="0" err="1">
                <a:solidFill>
                  <a:srgbClr val="003366"/>
                </a:solidFill>
              </a:rPr>
              <a:t>member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valued</a:t>
            </a:r>
            <a:r>
              <a:rPr lang="it-IT" sz="1800" dirty="0">
                <a:solidFill>
                  <a:srgbClr val="003366"/>
                </a:solidFill>
              </a:rPr>
              <a:t> in the </a:t>
            </a:r>
            <a:r>
              <a:rPr lang="it-IT" sz="1800" dirty="0" err="1">
                <a:solidFill>
                  <a:srgbClr val="003366"/>
                </a:solidFill>
              </a:rPr>
              <a:t>same</a:t>
            </a:r>
            <a:r>
              <a:rPr lang="it-IT" sz="1800" dirty="0">
                <a:solidFill>
                  <a:srgbClr val="003366"/>
                </a:solidFill>
              </a:rPr>
              <a:t> way.</a:t>
            </a:r>
          </a:p>
          <a:p>
            <a:pPr marL="161100" lvl="0" algn="just" rtl="0">
              <a:spcBef>
                <a:spcPts val="0"/>
              </a:spcBef>
              <a:buNone/>
            </a:pPr>
            <a:endParaRPr lang="it-IT" sz="1800" u="sng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Technical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Interaction</a:t>
            </a:r>
            <a:r>
              <a:rPr lang="it-IT" sz="1800" u="sng" dirty="0">
                <a:solidFill>
                  <a:srgbClr val="003366"/>
                </a:solidFill>
              </a:rPr>
              <a:t> with </a:t>
            </a:r>
            <a:r>
              <a:rPr lang="it-IT" sz="1800" u="sng" dirty="0" err="1">
                <a:solidFill>
                  <a:srgbClr val="003366"/>
                </a:solidFill>
              </a:rPr>
              <a:t>external</a:t>
            </a:r>
            <a:r>
              <a:rPr lang="it-IT" sz="1800" u="sng" dirty="0">
                <a:solidFill>
                  <a:srgbClr val="003366"/>
                </a:solidFill>
              </a:rPr>
              <a:t> systems: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failures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involving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such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constitute</a:t>
            </a:r>
            <a:r>
              <a:rPr lang="it-IT" sz="1800" dirty="0">
                <a:solidFill>
                  <a:srgbClr val="003366"/>
                </a:solidFill>
              </a:rPr>
              <a:t> a severe risk for </a:t>
            </a:r>
            <a:r>
              <a:rPr lang="it-IT" sz="1800" dirty="0" err="1">
                <a:solidFill>
                  <a:srgbClr val="003366"/>
                </a:solidFill>
              </a:rPr>
              <a:t>our</a:t>
            </a:r>
            <a:r>
              <a:rPr lang="it-IT" sz="1800" dirty="0">
                <a:solidFill>
                  <a:srgbClr val="003366"/>
                </a:solidFill>
              </a:rPr>
              <a:t> system. </a:t>
            </a:r>
            <a:r>
              <a:rPr lang="it-IT" sz="1800" dirty="0" err="1">
                <a:solidFill>
                  <a:srgbClr val="003366"/>
                </a:solidFill>
              </a:rPr>
              <a:t>We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maintain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collaboration</a:t>
            </a:r>
            <a:r>
              <a:rPr lang="it-IT" sz="1800" dirty="0">
                <a:solidFill>
                  <a:srgbClr val="003366"/>
                </a:solidFill>
              </a:rPr>
              <a:t> with </a:t>
            </a:r>
            <a:r>
              <a:rPr lang="it-IT" sz="1800" dirty="0" err="1">
                <a:solidFill>
                  <a:srgbClr val="003366"/>
                </a:solidFill>
              </a:rPr>
              <a:t>development</a:t>
            </a:r>
            <a:r>
              <a:rPr lang="it-IT" sz="1800" dirty="0">
                <a:solidFill>
                  <a:srgbClr val="003366"/>
                </a:solidFill>
              </a:rPr>
              <a:t> teams of the partners.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Economical</a:t>
            </a:r>
            <a:r>
              <a:rPr lang="it-IT" sz="2200" dirty="0">
                <a:solidFill>
                  <a:srgbClr val="003366"/>
                </a:solidFill>
              </a:rPr>
              <a:t>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rgbClr val="003366"/>
                </a:solidFill>
              </a:rPr>
              <a:t>Competitors:</a:t>
            </a:r>
            <a:r>
              <a:rPr lang="it-IT" sz="1800" dirty="0">
                <a:solidFill>
                  <a:srgbClr val="003366"/>
                </a:solidFill>
              </a:rPr>
              <a:t> in </a:t>
            </a:r>
            <a:r>
              <a:rPr lang="it-IT" sz="1800" dirty="0" err="1">
                <a:solidFill>
                  <a:srgbClr val="003366"/>
                </a:solidFill>
              </a:rPr>
              <a:t>order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avoid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economical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losses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brought</a:t>
            </a:r>
            <a:r>
              <a:rPr lang="it-IT" sz="1800" dirty="0">
                <a:solidFill>
                  <a:srgbClr val="003366"/>
                </a:solidFill>
              </a:rPr>
              <a:t> by </a:t>
            </a:r>
            <a:r>
              <a:rPr lang="it-IT" sz="1800" dirty="0" err="1">
                <a:solidFill>
                  <a:srgbClr val="003366"/>
                </a:solidFill>
              </a:rPr>
              <a:t>possible</a:t>
            </a:r>
            <a:r>
              <a:rPr lang="it-IT" sz="1800" dirty="0">
                <a:solidFill>
                  <a:srgbClr val="003366"/>
                </a:solidFill>
              </a:rPr>
              <a:t> competitors, </a:t>
            </a:r>
            <a:r>
              <a:rPr lang="it-IT" sz="1800" dirty="0" err="1">
                <a:solidFill>
                  <a:srgbClr val="003366"/>
                </a:solidFill>
              </a:rPr>
              <a:t>we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continuously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provide</a:t>
            </a:r>
            <a:r>
              <a:rPr lang="it-IT" sz="1800" dirty="0">
                <a:solidFill>
                  <a:srgbClr val="003366"/>
                </a:solidFill>
              </a:rPr>
              <a:t> new </a:t>
            </a:r>
            <a:r>
              <a:rPr lang="it-IT" sz="1800" dirty="0" err="1">
                <a:solidFill>
                  <a:srgbClr val="003366"/>
                </a:solidFill>
              </a:rPr>
              <a:t>appealing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functionalities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also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based</a:t>
            </a:r>
            <a:r>
              <a:rPr lang="it-IT" sz="1800" dirty="0">
                <a:solidFill>
                  <a:srgbClr val="003366"/>
                </a:solidFill>
              </a:rPr>
              <a:t> on the </a:t>
            </a:r>
            <a:r>
              <a:rPr lang="it-IT" sz="1800" dirty="0" err="1">
                <a:solidFill>
                  <a:srgbClr val="003366"/>
                </a:solidFill>
              </a:rPr>
              <a:t>customer</a:t>
            </a:r>
            <a:r>
              <a:rPr lang="it-IT" sz="1800" dirty="0">
                <a:solidFill>
                  <a:srgbClr val="003366"/>
                </a:solidFill>
              </a:rPr>
              <a:t> feedback.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402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2208</Words>
  <Application>Microsoft Office PowerPoint</Application>
  <PresentationFormat>Presentazione su schermo (4:3)</PresentationFormat>
  <Paragraphs>268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Wingdings</vt:lpstr>
      <vt:lpstr>Custom Theme</vt:lpstr>
      <vt:lpstr>Custom Theme</vt:lpstr>
      <vt:lpstr>Project Presentation Software Engineering 2</vt:lpstr>
      <vt:lpstr>Introduction</vt:lpstr>
      <vt:lpstr>Project Plan Document</vt:lpstr>
      <vt:lpstr>Function Points</vt:lpstr>
      <vt:lpstr>Function Points</vt:lpstr>
      <vt:lpstr>COCOMO II – Scale Drivers</vt:lpstr>
      <vt:lpstr>COCOMO II – Cost Drivers</vt:lpstr>
      <vt:lpstr>COCOMO II – Schedule Estimation</vt:lpstr>
      <vt:lpstr>PPD – Risks and Contingency Plans</vt:lpstr>
      <vt:lpstr>Requirements Analysis and Specification Document</vt:lpstr>
      <vt:lpstr>World and Machine Model</vt:lpstr>
      <vt:lpstr>Use Cases</vt:lpstr>
      <vt:lpstr>Car Status Management</vt:lpstr>
      <vt:lpstr>The IKEA Scenario</vt:lpstr>
      <vt:lpstr>…outside the Safe Area?</vt:lpstr>
      <vt:lpstr>…power grids?</vt:lpstr>
      <vt:lpstr>Design Document</vt:lpstr>
      <vt:lpstr>Architectural Design</vt:lpstr>
      <vt:lpstr>Top Down - From general to specific…</vt:lpstr>
      <vt:lpstr>Design Decisions</vt:lpstr>
      <vt:lpstr>Integration Test Plan Document</vt:lpstr>
      <vt:lpstr>Entry Criteria</vt:lpstr>
      <vt:lpstr>Data Access</vt:lpstr>
      <vt:lpstr>User and Utilities Management</vt:lpstr>
      <vt:lpstr>Payment, Ride and Reservation Management</vt:lpstr>
      <vt:lpstr>Integration of Upper Levels</vt:lpstr>
      <vt:lpstr>Integration of clients</vt:lpstr>
      <vt:lpstr>Integration of Subsystems</vt:lpstr>
      <vt:lpstr>Test Cases Structure</vt:lpstr>
      <vt:lpstr>Code Inspection</vt:lpstr>
      <vt:lpstr>Target of Inspection</vt:lpstr>
      <vt:lpstr>Analysis Procedure and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Giovanni Scotti</cp:lastModifiedBy>
  <cp:revision>142</cp:revision>
  <dcterms:modified xsi:type="dcterms:W3CDTF">2017-03-06T15:34:00Z</dcterms:modified>
</cp:coreProperties>
</file>