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it-IT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360" y="2736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/>
            <a:r>
              <a:rPr b="1" lang="it-IT" sz="4400" strike="noStrike">
                <a:latin typeface="Arial"/>
              </a:rPr>
              <a:t>Design Document (DD)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4400" strike="noStrike">
                <a:latin typeface="Arial"/>
              </a:rPr>
              <a:t>Delivery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it-IT" sz="2800" strike="noStrike">
                <a:latin typeface="Arial"/>
              </a:rPr>
              <a:t>Scotti Giovanni, Trabucchi Marco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04360" y="3566520"/>
            <a:ext cx="9071280" cy="19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it-IT" sz="3200" strike="noStrike">
                <a:latin typeface="Arial"/>
              </a:rPr>
              <a:t>Lab 14/12/2016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 rot="152400">
            <a:off x="4107240" y="5661360"/>
            <a:ext cx="4420800" cy="172908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936000" y="36000"/>
            <a:ext cx="8279640" cy="74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 rot="152400">
            <a:off x="3940560" y="4429440"/>
            <a:ext cx="3813120" cy="160668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844920" y="165960"/>
            <a:ext cx="8665920" cy="731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 rot="21547800">
            <a:off x="4043880" y="3023280"/>
            <a:ext cx="3813120" cy="1698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30680" y="2120040"/>
            <a:ext cx="9793440" cy="337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 rot="207600">
            <a:off x="3858840" y="113040"/>
            <a:ext cx="5532480" cy="12567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16000" y="1400760"/>
            <a:ext cx="9647640" cy="481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 rot="207600">
            <a:off x="3855960" y="2199240"/>
            <a:ext cx="6103440" cy="13309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16000" y="1544040"/>
            <a:ext cx="9647640" cy="453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it-IT" sz="4400" strike="noStrike">
                <a:latin typeface="Arial"/>
              </a:rPr>
              <a:t>Structure of the document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egoe UI"/>
              <a:buChar char="–"/>
            </a:pPr>
            <a:r>
              <a:rPr lang="it-IT" sz="2800">
                <a:latin typeface="Calibri"/>
              </a:rPr>
              <a:t>IEEE standard 1016:2009</a:t>
            </a:r>
            <a:endParaRPr/>
          </a:p>
          <a:p>
            <a:pPr>
              <a:lnSpc>
                <a:spcPct val="100000"/>
              </a:lnSpc>
              <a:buSzPct val="45000"/>
              <a:buFont typeface="Segoe UI"/>
              <a:buChar char="–"/>
            </a:pPr>
            <a:r>
              <a:rPr lang="it-IT" sz="2800">
                <a:latin typeface="Calibri"/>
              </a:rPr>
              <a:t>5 sections: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egoe UI"/>
              <a:buChar char="–"/>
            </a:pPr>
            <a:r>
              <a:rPr b="1" lang="it-IT" sz="2800">
                <a:latin typeface="Calibri"/>
              </a:rPr>
              <a:t>Introduction</a:t>
            </a:r>
            <a:r>
              <a:rPr lang="it-IT" sz="2800">
                <a:latin typeface="Calibri"/>
              </a:rPr>
              <a:t>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egoe UI"/>
              <a:buChar char="–"/>
            </a:pPr>
            <a:r>
              <a:rPr b="1" lang="it-IT" sz="2800">
                <a:latin typeface="Calibri"/>
              </a:rPr>
              <a:t>Architectural Design</a:t>
            </a:r>
            <a:r>
              <a:rPr lang="it-IT" sz="2800">
                <a:latin typeface="Calibri"/>
              </a:rPr>
              <a:t>: gradual analysis of the system components with a top-down approach, description of architectural choices;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egoe UI"/>
              <a:buChar char="–"/>
            </a:pPr>
            <a:r>
              <a:rPr b="1" lang="it-IT" sz="2800">
                <a:latin typeface="Calibri"/>
              </a:rPr>
              <a:t>Algorithm Design</a:t>
            </a:r>
            <a:r>
              <a:rPr lang="it-IT" sz="2800">
                <a:latin typeface="Calibri"/>
              </a:rPr>
              <a:t>: description of the most crucial algorithms for the application;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72" name="CustomShape 1"/>
          <p:cNvSpPr/>
          <p:nvPr/>
        </p:nvSpPr>
        <p:spPr>
          <a:xfrm rot="207600">
            <a:off x="3796920" y="1149480"/>
            <a:ext cx="6103440" cy="13309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360" y="86400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it-IT" sz="3200" strike="noStrike">
                <a:latin typeface="Arial"/>
              </a:rPr>
              <a:t>Now that we have seen the specific design decisions, let's have a look at the </a:t>
            </a:r>
            <a:r>
              <a:rPr b="1" lang="it-IT" sz="3200" strike="noStrike">
                <a:latin typeface="Arial"/>
              </a:rPr>
              <a:t>deployment choices</a:t>
            </a:r>
            <a:r>
              <a:rPr lang="it-IT" sz="3200" strike="noStrike">
                <a:latin typeface="Arial"/>
              </a:rPr>
              <a:t> for all the components...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96000" y="216000"/>
            <a:ext cx="7309440" cy="111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224000" y="-3780000"/>
            <a:ext cx="7309440" cy="111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360" y="79200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it-IT" sz="3200" strike="noStrike">
                <a:latin typeface="Arial"/>
              </a:rPr>
              <a:t>Let's see the document for some insight on the </a:t>
            </a:r>
            <a:r>
              <a:rPr b="1" lang="it-IT" sz="3200" strike="noStrike">
                <a:latin typeface="Arial"/>
              </a:rPr>
              <a:t>runtime view</a:t>
            </a:r>
            <a:r>
              <a:rPr lang="it-IT" sz="3200" strike="noStrike">
                <a:latin typeface="Arial"/>
              </a:rPr>
              <a:t> for the most relevant aspects of the application...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it-IT" sz="3200" strike="noStrike">
                <a:latin typeface="Arial"/>
              </a:rPr>
              <a:t>...and an overall view of how the </a:t>
            </a:r>
            <a:r>
              <a:rPr b="1" lang="it-IT" sz="3200" strike="noStrike">
                <a:latin typeface="Arial"/>
              </a:rPr>
              <a:t>User Interface</a:t>
            </a:r>
            <a:r>
              <a:rPr lang="it-IT" sz="3200" strike="noStrike">
                <a:latin typeface="Arial"/>
              </a:rPr>
              <a:t> for the application should look like.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360" y="79200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it-IT" sz="3200" strike="noStrike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80000" y="1769040"/>
            <a:ext cx="8495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egoe UI"/>
              <a:buChar char="–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User Interface Design: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 description and mock-ups of the desired appearance of the final product;</a:t>
            </a:r>
            <a:endParaRPr/>
          </a:p>
          <a:p>
            <a:pPr>
              <a:lnSpc>
                <a:spcPct val="100000"/>
              </a:lnSpc>
              <a:buSzPct val="45000"/>
              <a:buFont typeface="Segoe UI"/>
              <a:buChar char="–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Requirements Traceability: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 one-to-one map of requirements described in the RASD and the design choices in the DD.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360" y="86400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it-IT" sz="3200" strike="noStrike">
                <a:latin typeface="Arial"/>
              </a:rPr>
              <a:t>Let's see the</a:t>
            </a:r>
            <a:r>
              <a:rPr b="1" lang="it-IT" sz="3200" strike="noStrike">
                <a:latin typeface="Arial"/>
              </a:rPr>
              <a:t> design process</a:t>
            </a:r>
            <a:r>
              <a:rPr lang="it-IT" sz="3200" strike="noStrike">
                <a:latin typeface="Arial"/>
              </a:rPr>
              <a:t> by analyzing the decision tree for the PowerEnJoy application project...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0880" cy="778788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 rot="830400">
            <a:off x="324720" y="2268720"/>
            <a:ext cx="3470760" cy="17010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76000" y="936000"/>
            <a:ext cx="8855280" cy="57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2000" y="144000"/>
            <a:ext cx="9905760" cy="727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16880" y="29880"/>
            <a:ext cx="938592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