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9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61FD-58B4-4E28-B749-D439AF71AE8F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F9B7-D8EA-43D7-9911-D1A82DF6B0B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Intentions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users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detected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by</a:t>
            </a:r>
            <a:r>
              <a:rPr lang="it-IT" baseline="0" dirty="0" smtClean="0"/>
              <a:t> the system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Let the user register to the service and login via the provided credentials;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Let the user manage his/her own profile;</a:t>
            </a:r>
          </a:p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Let the driver find the location of nearby available cars and reserve a </a:t>
            </a:r>
            <a:r>
              <a:rPr lang="it-IT" sz="1200" dirty="0" err="1" smtClean="0"/>
              <a:t>chosen</a:t>
            </a:r>
            <a:r>
              <a:rPr lang="it-IT" sz="1200" dirty="0" smtClean="0"/>
              <a:t> </a:t>
            </a:r>
            <a:r>
              <a:rPr lang="it-IT" sz="1200" dirty="0" err="1" smtClean="0"/>
              <a:t>car</a:t>
            </a:r>
            <a:r>
              <a:rPr lang="it-IT" sz="1200" dirty="0" smtClean="0"/>
              <a:t>;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5. Allow the user to easily access the cars by unlocking them once the </a:t>
            </a:r>
            <a:r>
              <a:rPr lang="it-IT" sz="1200" dirty="0" smtClean="0"/>
              <a:t>driver </a:t>
            </a:r>
            <a:r>
              <a:rPr lang="it-IT" sz="1200" dirty="0" err="1" smtClean="0"/>
              <a:t>is</a:t>
            </a:r>
            <a:r>
              <a:rPr lang="it-IT" sz="1200" dirty="0" smtClean="0"/>
              <a:t> in </a:t>
            </a:r>
            <a:r>
              <a:rPr lang="it-IT" sz="1200" dirty="0" err="1" smtClean="0"/>
              <a:t>proximity</a:t>
            </a:r>
            <a:r>
              <a:rPr lang="it-IT" sz="1200" dirty="0" smtClean="0"/>
              <a:t>;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7. </a:t>
            </a:r>
            <a:r>
              <a:rPr lang="en-US" sz="1200" dirty="0" smtClean="0"/>
              <a:t>Allow the user to start a ride, drive to his/her destination and finish the ride with the car he/she reserved;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4.</a:t>
            </a:r>
            <a:r>
              <a:rPr lang="it-IT" baseline="0" dirty="0" smtClean="0"/>
              <a:t> </a:t>
            </a:r>
            <a:r>
              <a:rPr lang="en-US" sz="1200" dirty="0" smtClean="0"/>
              <a:t>Improve the efficiency of the service by assuring that no car stays reserved for more than an hour if not actually in use;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8. Incentivize responsible behaviors, providing discounts for the worthiest users and additional charges for bad users.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6. Automatically manage payments in order to make the service quicker and more dynamic to use;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t>18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EAEF-8CC9-47D2-BE57-58FC6F3AB6F8}" type="datetimeFigureOut">
              <a:rPr lang="it-IT" smtClean="0"/>
              <a:t>14/11/2016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EE78-CC29-4ECA-926F-8793D1368AD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RASD Delivery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dirty="0" err="1" smtClean="0">
                <a:solidFill>
                  <a:schemeClr val="tx1"/>
                </a:solidFill>
              </a:rPr>
              <a:t>ab</a:t>
            </a:r>
            <a:r>
              <a:rPr lang="it-IT" dirty="0" smtClean="0">
                <a:solidFill>
                  <a:schemeClr val="tx1"/>
                </a:solidFill>
              </a:rPr>
              <a:t> 16/11/2016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r>
              <a:rPr lang="it-IT" dirty="0" smtClean="0"/>
              <a:t> – </a:t>
            </a:r>
            <a:br>
              <a:rPr lang="it-IT" dirty="0" smtClean="0"/>
            </a:b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 smtClean="0"/>
              <a:t>Controlled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and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system:</a:t>
            </a:r>
          </a:p>
          <a:p>
            <a:pPr lvl="1"/>
            <a:r>
              <a:rPr lang="it-IT" dirty="0" smtClean="0"/>
              <a:t>Login/</a:t>
            </a:r>
            <a:r>
              <a:rPr lang="it-IT" dirty="0" err="1" smtClean="0"/>
              <a:t>registration</a:t>
            </a:r>
            <a:r>
              <a:rPr lang="it-IT" dirty="0" smtClean="0"/>
              <a:t>/</a:t>
            </a:r>
            <a:r>
              <a:rPr lang="it-IT" dirty="0" err="1" smtClean="0"/>
              <a:t>profile</a:t>
            </a:r>
            <a:r>
              <a:rPr lang="it-IT" dirty="0" smtClean="0"/>
              <a:t> management;</a:t>
            </a:r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r>
              <a:rPr lang="it-IT" dirty="0" smtClean="0"/>
              <a:t>/</a:t>
            </a:r>
            <a:r>
              <a:rPr lang="it-IT" dirty="0" err="1" smtClean="0"/>
              <a:t>rental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movement</a:t>
            </a:r>
            <a:r>
              <a:rPr lang="it-IT" dirty="0" smtClean="0"/>
              <a:t> detection.</a:t>
            </a:r>
          </a:p>
          <a:p>
            <a:r>
              <a:rPr lang="it-IT" dirty="0" err="1" smtClean="0"/>
              <a:t>Controlled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system and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Show </a:t>
            </a:r>
            <a:r>
              <a:rPr lang="it-IT" dirty="0" err="1" smtClean="0"/>
              <a:t>nearby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Safe</a:t>
            </a:r>
            <a:r>
              <a:rPr lang="it-IT" dirty="0" smtClean="0"/>
              <a:t> Area </a:t>
            </a:r>
            <a:r>
              <a:rPr lang="it-IT" dirty="0" err="1" smtClean="0"/>
              <a:t>boundaries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Management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Carry</a:t>
            </a:r>
            <a:r>
              <a:rPr lang="it-IT" dirty="0" smtClean="0"/>
              <a:t> out </a:t>
            </a:r>
            <a:r>
              <a:rPr lang="it-IT" dirty="0" err="1" smtClean="0"/>
              <a:t>payments</a:t>
            </a:r>
            <a:r>
              <a:rPr lang="it-IT" dirty="0" smtClean="0"/>
              <a:t> and take care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discounts</a:t>
            </a:r>
            <a:r>
              <a:rPr lang="it-IT" dirty="0" smtClean="0"/>
              <a:t> and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21" name="Connettore 1 20"/>
          <p:cNvCxnSpPr>
            <a:stCxn id="16" idx="2"/>
            <a:endCxn id="22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24" name="Connettore 1 23"/>
          <p:cNvCxnSpPr>
            <a:stCxn id="17" idx="5"/>
            <a:endCxn id="23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nettore 24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27" name="Connettore 1 26"/>
          <p:cNvCxnSpPr>
            <a:stCxn id="25" idx="5"/>
            <a:endCxn id="26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nettore 27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30" name="Connettore 1 29"/>
          <p:cNvCxnSpPr>
            <a:stCxn id="28" idx="5"/>
            <a:endCxn id="29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32" name="Connettore 31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1 32"/>
          <p:cNvCxnSpPr>
            <a:stCxn id="31" idx="1"/>
            <a:endCxn id="32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nettore 33"/>
          <p:cNvSpPr/>
          <p:nvPr/>
        </p:nvSpPr>
        <p:spPr>
          <a:xfrm>
            <a:off x="4932040" y="342900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3700434" y="190381"/>
            <a:ext cx="209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login/</a:t>
            </a:r>
            <a:r>
              <a:rPr lang="it-IT" dirty="0" err="1" smtClean="0"/>
              <a:t>registration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rofile</a:t>
            </a:r>
            <a:r>
              <a:rPr lang="it-IT" dirty="0" smtClean="0"/>
              <a:t> management</a:t>
            </a:r>
            <a:endParaRPr lang="it-IT" dirty="0"/>
          </a:p>
        </p:txBody>
      </p:sp>
      <p:cxnSp>
        <p:nvCxnSpPr>
          <p:cNvPr id="36" name="Connettore 1 35"/>
          <p:cNvCxnSpPr>
            <a:stCxn id="34" idx="5"/>
            <a:endCxn id="35" idx="2"/>
          </p:cNvCxnSpPr>
          <p:nvPr/>
        </p:nvCxnSpPr>
        <p:spPr>
          <a:xfrm flipH="1" flipV="1">
            <a:off x="4748285" y="836712"/>
            <a:ext cx="275939" cy="2684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nettore 36"/>
          <p:cNvSpPr/>
          <p:nvPr/>
        </p:nvSpPr>
        <p:spPr>
          <a:xfrm>
            <a:off x="4788024" y="389706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/>
          <p:cNvSpPr txBox="1"/>
          <p:nvPr/>
        </p:nvSpPr>
        <p:spPr>
          <a:xfrm>
            <a:off x="6300192" y="5301208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movement</a:t>
            </a:r>
            <a:r>
              <a:rPr lang="it-IT" dirty="0" smtClean="0"/>
              <a:t> detection</a:t>
            </a:r>
            <a:endParaRPr lang="it-IT" dirty="0"/>
          </a:p>
        </p:txBody>
      </p:sp>
      <p:cxnSp>
        <p:nvCxnSpPr>
          <p:cNvPr id="39" name="Connettore 1 38"/>
          <p:cNvCxnSpPr>
            <a:stCxn id="37" idx="7"/>
            <a:endCxn id="38" idx="0"/>
          </p:cNvCxnSpPr>
          <p:nvPr/>
        </p:nvCxnSpPr>
        <p:spPr>
          <a:xfrm>
            <a:off x="4880208" y="3912880"/>
            <a:ext cx="2666576" cy="138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onnettore 43"/>
          <p:cNvSpPr/>
          <p:nvPr/>
        </p:nvSpPr>
        <p:spPr>
          <a:xfrm>
            <a:off x="4572000" y="270892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4499992" y="5374957"/>
            <a:ext cx="181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how </a:t>
            </a:r>
            <a:r>
              <a:rPr lang="it-IT" dirty="0" err="1" smtClean="0"/>
              <a:t>nearby</a:t>
            </a:r>
            <a:endParaRPr lang="it-IT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vailable</a:t>
            </a:r>
            <a:r>
              <a:rPr lang="it-IT" dirty="0" smtClean="0"/>
              <a:t> </a:t>
            </a:r>
            <a:r>
              <a:rPr lang="it-IT" dirty="0" err="1" smtClean="0"/>
              <a:t>vehicles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187624" y="260648"/>
            <a:ext cx="223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payments</a:t>
            </a:r>
            <a:r>
              <a:rPr lang="it-IT" dirty="0" smtClean="0"/>
              <a:t>, </a:t>
            </a:r>
            <a:r>
              <a:rPr lang="it-IT" dirty="0" err="1" smtClean="0"/>
              <a:t>discounts</a:t>
            </a:r>
            <a:r>
              <a:rPr lang="it-IT" dirty="0" smtClean="0"/>
              <a:t>,</a:t>
            </a:r>
          </a:p>
          <a:p>
            <a:r>
              <a:rPr lang="it-IT" dirty="0" err="1"/>
              <a:t>a</a:t>
            </a:r>
            <a:r>
              <a:rPr lang="it-IT" dirty="0" err="1" smtClean="0"/>
              <a:t>dditional</a:t>
            </a:r>
            <a:r>
              <a:rPr lang="it-IT" dirty="0" smtClean="0"/>
              <a:t> </a:t>
            </a:r>
            <a:r>
              <a:rPr lang="it-IT" dirty="0" err="1" smtClean="0"/>
              <a:t>charges…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571472" y="1052736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endParaRPr lang="it-IT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2841011" y="557994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reservation</a:t>
            </a:r>
            <a:endParaRPr lang="it-IT" dirty="0"/>
          </a:p>
        </p:txBody>
      </p:sp>
      <p:sp>
        <p:nvSpPr>
          <p:cNvPr id="57" name="Connettore 56"/>
          <p:cNvSpPr/>
          <p:nvPr/>
        </p:nvSpPr>
        <p:spPr>
          <a:xfrm>
            <a:off x="4427984" y="41130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1 58"/>
          <p:cNvCxnSpPr>
            <a:stCxn id="57" idx="7"/>
            <a:endCxn id="46" idx="0"/>
          </p:cNvCxnSpPr>
          <p:nvPr/>
        </p:nvCxnSpPr>
        <p:spPr>
          <a:xfrm>
            <a:off x="4520168" y="4128904"/>
            <a:ext cx="884944" cy="124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44" idx="2"/>
            <a:endCxn id="48" idx="2"/>
          </p:cNvCxnSpPr>
          <p:nvPr/>
        </p:nvCxnSpPr>
        <p:spPr>
          <a:xfrm flipH="1" flipV="1">
            <a:off x="4143744" y="1422068"/>
            <a:ext cx="428256" cy="134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onnettore 63"/>
          <p:cNvSpPr/>
          <p:nvPr/>
        </p:nvSpPr>
        <p:spPr>
          <a:xfrm>
            <a:off x="413995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1 65"/>
          <p:cNvCxnSpPr>
            <a:stCxn id="49" idx="0"/>
            <a:endCxn id="64" idx="7"/>
          </p:cNvCxnSpPr>
          <p:nvPr/>
        </p:nvCxnSpPr>
        <p:spPr>
          <a:xfrm flipV="1">
            <a:off x="3634498" y="3948872"/>
            <a:ext cx="597638" cy="1631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nettore 66"/>
          <p:cNvSpPr/>
          <p:nvPr/>
        </p:nvSpPr>
        <p:spPr>
          <a:xfrm>
            <a:off x="4211960" y="3068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1 68"/>
          <p:cNvCxnSpPr>
            <a:stCxn id="67" idx="2"/>
            <a:endCxn id="47" idx="2"/>
          </p:cNvCxnSpPr>
          <p:nvPr/>
        </p:nvCxnSpPr>
        <p:spPr>
          <a:xfrm flipH="1" flipV="1">
            <a:off x="2303860" y="1183978"/>
            <a:ext cx="1908100" cy="193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179512" y="126876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accidents</a:t>
            </a:r>
            <a:endParaRPr lang="it-IT" dirty="0"/>
          </a:p>
        </p:txBody>
      </p:sp>
      <p:sp>
        <p:nvSpPr>
          <p:cNvPr id="72" name="Connettore 71"/>
          <p:cNvSpPr/>
          <p:nvPr/>
        </p:nvSpPr>
        <p:spPr>
          <a:xfrm>
            <a:off x="2771800" y="24208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onnettore 72"/>
          <p:cNvSpPr/>
          <p:nvPr/>
        </p:nvSpPr>
        <p:spPr>
          <a:xfrm>
            <a:off x="2483768" y="274493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onnettore 73"/>
          <p:cNvSpPr/>
          <p:nvPr/>
        </p:nvSpPr>
        <p:spPr>
          <a:xfrm>
            <a:off x="2267744" y="3248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onnettore 74"/>
          <p:cNvSpPr/>
          <p:nvPr/>
        </p:nvSpPr>
        <p:spPr>
          <a:xfrm>
            <a:off x="23397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/>
          <p:cNvSpPr/>
          <p:nvPr/>
        </p:nvSpPr>
        <p:spPr>
          <a:xfrm>
            <a:off x="331187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107504" y="1916832"/>
            <a:ext cx="1755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</a:t>
            </a:r>
            <a:r>
              <a:rPr lang="it-IT" dirty="0" err="1" smtClean="0"/>
              <a:t>aintenance</a:t>
            </a:r>
            <a:endParaRPr lang="it-IT" dirty="0" smtClean="0"/>
          </a:p>
          <a:p>
            <a:r>
              <a:rPr lang="it-IT" dirty="0" err="1"/>
              <a:t>t</a:t>
            </a:r>
            <a:r>
              <a:rPr lang="it-IT" dirty="0" err="1" smtClean="0"/>
              <a:t>echnicians</a:t>
            </a:r>
            <a:endParaRPr lang="it-IT" dirty="0" smtClean="0"/>
          </a:p>
          <a:p>
            <a:r>
              <a:rPr lang="it-IT" dirty="0" err="1"/>
              <a:t>p</a:t>
            </a:r>
            <a:r>
              <a:rPr lang="it-IT" dirty="0" err="1" smtClean="0"/>
              <a:t>rocess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/>
          </a:p>
        </p:txBody>
      </p:sp>
      <p:cxnSp>
        <p:nvCxnSpPr>
          <p:cNvPr id="79" name="Connettore 1 78"/>
          <p:cNvCxnSpPr>
            <a:stCxn id="73" idx="2"/>
            <a:endCxn id="77" idx="3"/>
          </p:cNvCxnSpPr>
          <p:nvPr/>
        </p:nvCxnSpPr>
        <p:spPr>
          <a:xfrm flipH="1" flipV="1">
            <a:off x="1863434" y="2378497"/>
            <a:ext cx="620334" cy="4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2" idx="0"/>
            <a:endCxn id="71" idx="3"/>
          </p:cNvCxnSpPr>
          <p:nvPr/>
        </p:nvCxnSpPr>
        <p:spPr>
          <a:xfrm flipH="1" flipV="1">
            <a:off x="1586436" y="1453426"/>
            <a:ext cx="1239364" cy="96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146639" y="314096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cxnSp>
        <p:nvCxnSpPr>
          <p:cNvPr id="84" name="Connettore 1 83"/>
          <p:cNvCxnSpPr>
            <a:stCxn id="74" idx="7"/>
            <a:endCxn id="82" idx="3"/>
          </p:cNvCxnSpPr>
          <p:nvPr/>
        </p:nvCxnSpPr>
        <p:spPr>
          <a:xfrm flipH="1">
            <a:off x="1547664" y="3264808"/>
            <a:ext cx="812264" cy="60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1100704" y="5674022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/</a:t>
            </a:r>
          </a:p>
          <a:p>
            <a:r>
              <a:rPr lang="it-IT" dirty="0" err="1"/>
              <a:t>u</a:t>
            </a:r>
            <a:r>
              <a:rPr lang="it-IT" dirty="0" err="1" smtClean="0"/>
              <a:t>nresponsible</a:t>
            </a:r>
            <a:endParaRPr lang="it-IT" dirty="0" smtClean="0"/>
          </a:p>
          <a:p>
            <a:r>
              <a:rPr lang="it-IT" dirty="0" err="1" smtClean="0"/>
              <a:t>behaviours</a:t>
            </a:r>
            <a:endParaRPr lang="it-IT" dirty="0"/>
          </a:p>
        </p:txBody>
      </p:sp>
      <p:cxnSp>
        <p:nvCxnSpPr>
          <p:cNvPr id="87" name="Connettore 1 86"/>
          <p:cNvCxnSpPr>
            <a:stCxn id="76" idx="7"/>
            <a:endCxn id="85" idx="0"/>
          </p:cNvCxnSpPr>
          <p:nvPr/>
        </p:nvCxnSpPr>
        <p:spPr>
          <a:xfrm flipH="1">
            <a:off x="2008260" y="3948872"/>
            <a:ext cx="1395796" cy="172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126963" y="4222829"/>
            <a:ext cx="199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plugs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 smtClean="0"/>
          </a:p>
          <a:p>
            <a:r>
              <a:rPr lang="it-IT" dirty="0" err="1"/>
              <a:t>i</a:t>
            </a:r>
            <a:r>
              <a:rPr lang="it-IT" dirty="0" err="1" smtClean="0"/>
              <a:t>nto</a:t>
            </a:r>
            <a:r>
              <a:rPr lang="it-IT" dirty="0" smtClean="0"/>
              <a:t> the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grid</a:t>
            </a:r>
            <a:endParaRPr lang="it-IT" dirty="0"/>
          </a:p>
        </p:txBody>
      </p:sp>
      <p:cxnSp>
        <p:nvCxnSpPr>
          <p:cNvPr id="90" name="Connettore 1 89"/>
          <p:cNvCxnSpPr>
            <a:stCxn id="75" idx="7"/>
            <a:endCxn id="88" idx="0"/>
          </p:cNvCxnSpPr>
          <p:nvPr/>
        </p:nvCxnSpPr>
        <p:spPr>
          <a:xfrm flipH="1">
            <a:off x="1125346" y="3840872"/>
            <a:ext cx="1306590" cy="38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251520" y="5013176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  <a:p>
            <a:r>
              <a:rPr lang="it-IT" dirty="0"/>
              <a:t>t</a:t>
            </a:r>
            <a:r>
              <a:rPr lang="it-IT" dirty="0" smtClean="0"/>
              <a:t>he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94" name="Connettore 93"/>
          <p:cNvSpPr/>
          <p:nvPr/>
        </p:nvSpPr>
        <p:spPr>
          <a:xfrm>
            <a:off x="2699792" y="40854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6" name="Connettore 1 95"/>
          <p:cNvCxnSpPr>
            <a:stCxn id="94" idx="0"/>
            <a:endCxn id="93" idx="3"/>
          </p:cNvCxnSpPr>
          <p:nvPr/>
        </p:nvCxnSpPr>
        <p:spPr>
          <a:xfrm flipH="1">
            <a:off x="1984174" y="4085456"/>
            <a:ext cx="769618" cy="125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672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choices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actual</a:t>
            </a:r>
            <a:r>
              <a:rPr lang="it-IT" dirty="0"/>
              <a:t> </a:t>
            </a:r>
            <a:r>
              <a:rPr lang="it-IT" dirty="0" err="1" smtClean="0"/>
              <a:t>requirements…</a:t>
            </a:r>
            <a:endParaRPr lang="it-IT" dirty="0"/>
          </a:p>
          <a:p>
            <a:pPr>
              <a:buNone/>
            </a:pPr>
            <a:r>
              <a:rPr lang="it-IT" dirty="0" err="1" smtClean="0"/>
              <a:t>…let</a:t>
            </a:r>
            <a:r>
              <a:rPr lang="it-IT" dirty="0" smtClean="0"/>
              <a:t>’s </a:t>
            </a:r>
            <a:r>
              <a:rPr lang="it-IT" dirty="0" err="1" smtClean="0"/>
              <a:t>see</a:t>
            </a:r>
            <a:r>
              <a:rPr lang="it-IT" dirty="0" smtClean="0"/>
              <a:t> the </a:t>
            </a:r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use-case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!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smtClean="0"/>
              <a:t>The </a:t>
            </a:r>
            <a:r>
              <a:rPr lang="it-IT" dirty="0" err="1" smtClean="0"/>
              <a:t>use-case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comprehension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correlation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GOALS and REQUIREMENTS.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r>
              <a:rPr lang="it-IT" dirty="0" err="1" smtClean="0"/>
              <a:t>Register</a:t>
            </a:r>
            <a:r>
              <a:rPr lang="it-IT" dirty="0" smtClean="0"/>
              <a:t>, Login,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Covered goals: 1 and 2</a:t>
            </a:r>
          </a:p>
          <a:p>
            <a:r>
              <a:rPr lang="en-US" dirty="0" smtClean="0"/>
              <a:t>These use-cases imply requirements about creation, modification and deletion of user accounts, such as:</a:t>
            </a:r>
          </a:p>
          <a:p>
            <a:pPr lvl="1"/>
            <a:r>
              <a:rPr lang="en-US" dirty="0" smtClean="0"/>
              <a:t>Control on existing accounts</a:t>
            </a:r>
          </a:p>
          <a:p>
            <a:pPr lvl="1"/>
            <a:r>
              <a:rPr lang="en-US" dirty="0" smtClean="0"/>
              <a:t>Thorough user information collection</a:t>
            </a:r>
          </a:p>
          <a:p>
            <a:pPr lvl="1"/>
            <a:r>
              <a:rPr lang="en-US" dirty="0" smtClean="0"/>
              <a:t>Permanent elimination of sensible info upon account deletion</a:t>
            </a:r>
          </a:p>
          <a:p>
            <a:pPr lvl="1"/>
            <a:r>
              <a:rPr lang="en-US" dirty="0" smtClean="0"/>
              <a:t>Credentials generation and check</a:t>
            </a:r>
          </a:p>
          <a:p>
            <a:pPr lvl="1"/>
            <a:r>
              <a:rPr lang="en-US" dirty="0" smtClean="0"/>
              <a:t>Account locking (also see use-cases related to payments)</a:t>
            </a:r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err="1" smtClean="0"/>
              <a:t>Reserve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3</a:t>
            </a:r>
          </a:p>
          <a:p>
            <a:r>
              <a:rPr lang="it-IT" dirty="0" err="1" smtClean="0"/>
              <a:t>Implied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concern</a:t>
            </a:r>
            <a:r>
              <a:rPr lang="it-IT" dirty="0" smtClean="0"/>
              <a:t>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rental</a:t>
            </a:r>
            <a:r>
              <a:rPr lang="it-IT" dirty="0" smtClean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Ways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finding</a:t>
            </a:r>
            <a:r>
              <a:rPr lang="it-IT" dirty="0" smtClean="0"/>
              <a:t> </a:t>
            </a:r>
            <a:r>
              <a:rPr lang="it-IT" dirty="0" err="1" smtClean="0"/>
              <a:t>nearby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endParaRPr lang="it-IT" dirty="0"/>
          </a:p>
          <a:p>
            <a:pPr lvl="1"/>
            <a:r>
              <a:rPr lang="it-IT" dirty="0" err="1" smtClean="0"/>
              <a:t>Valid</a:t>
            </a:r>
            <a:r>
              <a:rPr lang="it-IT" dirty="0" smtClean="0"/>
              <a:t> </a:t>
            </a:r>
            <a:r>
              <a:rPr lang="it-IT" dirty="0" err="1" smtClean="0"/>
              <a:t>positions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searches</a:t>
            </a:r>
            <a:endParaRPr lang="it-IT" dirty="0" smtClean="0"/>
          </a:p>
          <a:p>
            <a:pPr lvl="1"/>
            <a:r>
              <a:rPr lang="it-IT" dirty="0" err="1" smtClean="0"/>
              <a:t>Precision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vehicle</a:t>
            </a:r>
            <a:r>
              <a:rPr lang="it-IT" dirty="0" smtClean="0"/>
              <a:t> information (position, </a:t>
            </a:r>
            <a:r>
              <a:rPr lang="it-IT" dirty="0" err="1" smtClean="0"/>
              <a:t>availability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conflicting</a:t>
            </a:r>
            <a:r>
              <a:rPr lang="it-IT" dirty="0" smtClean="0"/>
              <a:t> </a:t>
            </a:r>
            <a:r>
              <a:rPr lang="it-IT" dirty="0" err="1" smtClean="0"/>
              <a:t>reservation</a:t>
            </a:r>
            <a:r>
              <a:rPr lang="it-IT" dirty="0" smtClean="0"/>
              <a:t> </a:t>
            </a:r>
            <a:r>
              <a:rPr lang="it-IT" dirty="0" err="1" smtClean="0"/>
              <a:t>resolution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info </a:t>
            </a:r>
            <a:r>
              <a:rPr lang="it-IT" dirty="0" err="1" smtClean="0"/>
              <a:t>storage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management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5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suggests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security and </a:t>
            </a:r>
            <a:r>
              <a:rPr lang="it-IT" dirty="0" err="1" smtClean="0"/>
              <a:t>precision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procedures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User-reservation-car</a:t>
            </a:r>
            <a:r>
              <a:rPr lang="it-IT" dirty="0" smtClean="0"/>
              <a:t> </a:t>
            </a:r>
            <a:r>
              <a:rPr lang="it-IT" dirty="0" err="1" smtClean="0"/>
              <a:t>matching</a:t>
            </a:r>
            <a:endParaRPr lang="it-IT" dirty="0" smtClean="0"/>
          </a:p>
          <a:p>
            <a:pPr lvl="1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proximity</a:t>
            </a:r>
            <a:r>
              <a:rPr lang="it-IT" dirty="0" smtClean="0"/>
              <a:t> detection </a:t>
            </a:r>
            <a:r>
              <a:rPr lang="it-IT" dirty="0" err="1" smtClean="0"/>
              <a:t>range</a:t>
            </a:r>
            <a:endParaRPr lang="it-IT" dirty="0" smtClean="0"/>
          </a:p>
          <a:p>
            <a:pPr lvl="1"/>
            <a:r>
              <a:rPr lang="it-IT" dirty="0" smtClean="0"/>
              <a:t>Alternative </a:t>
            </a:r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(GPS, </a:t>
            </a:r>
            <a:r>
              <a:rPr lang="it-IT" dirty="0" err="1" smtClean="0"/>
              <a:t>vehicle</a:t>
            </a:r>
            <a:r>
              <a:rPr lang="it-IT" dirty="0" err="1"/>
              <a:t>-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code…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smtClean="0"/>
              <a:t>Start ride,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, End ride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7</a:t>
            </a:r>
          </a:p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express </a:t>
            </a:r>
            <a:r>
              <a:rPr lang="it-IT" dirty="0" err="1" smtClean="0"/>
              <a:t>constraints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ride-specific</a:t>
            </a:r>
            <a:r>
              <a:rPr lang="it-IT" dirty="0" smtClean="0"/>
              <a:t> </a:t>
            </a:r>
            <a:r>
              <a:rPr lang="it-IT" dirty="0" err="1" smtClean="0"/>
              <a:t>characteristics</a:t>
            </a:r>
            <a:r>
              <a:rPr lang="it-IT" dirty="0" smtClean="0"/>
              <a:t>,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Vehicle</a:t>
            </a:r>
            <a:r>
              <a:rPr lang="it-IT" dirty="0" smtClean="0"/>
              <a:t> position </a:t>
            </a:r>
            <a:r>
              <a:rPr lang="it-IT" dirty="0" err="1" smtClean="0"/>
              <a:t>tracking</a:t>
            </a:r>
            <a:endParaRPr lang="it-IT" dirty="0" smtClean="0"/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status </a:t>
            </a:r>
            <a:r>
              <a:rPr lang="it-IT" dirty="0" err="1" smtClean="0"/>
              <a:t>monitoring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damages</a:t>
            </a:r>
            <a:r>
              <a:rPr lang="it-IT" dirty="0" smtClean="0"/>
              <a:t>, </a:t>
            </a:r>
            <a:r>
              <a:rPr lang="it-IT" dirty="0" err="1" smtClean="0"/>
              <a:t>accidents</a:t>
            </a:r>
            <a:r>
              <a:rPr lang="it-IT" dirty="0" smtClean="0"/>
              <a:t>, </a:t>
            </a:r>
            <a:r>
              <a:rPr lang="it-IT" dirty="0" err="1" smtClean="0"/>
              <a:t>battery</a:t>
            </a:r>
            <a:r>
              <a:rPr lang="it-IT" dirty="0" smtClean="0"/>
              <a:t> </a:t>
            </a:r>
            <a:r>
              <a:rPr lang="it-IT" dirty="0" err="1" smtClean="0"/>
              <a:t>level…</a:t>
            </a:r>
            <a:r>
              <a:rPr lang="it-IT" dirty="0" smtClean="0"/>
              <a:t>) and update (</a:t>
            </a:r>
            <a:r>
              <a:rPr lang="it-IT" dirty="0" err="1" smtClean="0"/>
              <a:t>car</a:t>
            </a:r>
            <a:r>
              <a:rPr lang="it-IT" dirty="0" smtClean="0"/>
              <a:t> state </a:t>
            </a:r>
            <a:r>
              <a:rPr lang="it-IT" dirty="0" err="1" smtClean="0"/>
              <a:t>changes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Authentication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endParaRPr lang="it-IT" dirty="0" smtClean="0"/>
          </a:p>
          <a:p>
            <a:pPr lvl="1"/>
            <a:r>
              <a:rPr lang="it-IT" dirty="0" smtClean="0"/>
              <a:t>Start and end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 smtClean="0"/>
          </a:p>
          <a:p>
            <a:pPr lvl="1"/>
            <a:r>
              <a:rPr lang="it-IT" dirty="0" err="1" smtClean="0"/>
              <a:t>Charges</a:t>
            </a:r>
            <a:r>
              <a:rPr lang="it-IT" dirty="0" smtClean="0"/>
              <a:t> </a:t>
            </a:r>
            <a:r>
              <a:rPr lang="it-IT" dirty="0" err="1" smtClean="0"/>
              <a:t>interval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(start/stop </a:t>
            </a:r>
            <a:r>
              <a:rPr lang="it-IT" dirty="0" err="1" smtClean="0"/>
              <a:t>charging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fee</a:t>
            </a:r>
            <a:r>
              <a:rPr lang="it-IT" dirty="0" smtClean="0"/>
              <a:t>, </a:t>
            </a:r>
            <a:r>
              <a:rPr lang="it-IT" dirty="0" err="1"/>
              <a:t>A</a:t>
            </a:r>
            <a:r>
              <a:rPr lang="it-IT" dirty="0" err="1" smtClean="0"/>
              <a:t>pply</a:t>
            </a:r>
            <a:r>
              <a:rPr lang="it-IT" dirty="0" smtClean="0"/>
              <a:t> discount,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</a:t>
            </a:r>
            <a:r>
              <a:rPr lang="it-IT" dirty="0" err="1" smtClean="0"/>
              <a:t>goals</a:t>
            </a:r>
            <a:r>
              <a:rPr lang="it-IT" dirty="0" smtClean="0"/>
              <a:t>: 4 and 8</a:t>
            </a:r>
          </a:p>
          <a:p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are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concerning</a:t>
            </a:r>
            <a:r>
              <a:rPr lang="it-IT" dirty="0" smtClean="0"/>
              <a:t> </a:t>
            </a:r>
            <a:r>
              <a:rPr lang="it-IT" dirty="0" err="1" smtClean="0"/>
              <a:t>extraordinary</a:t>
            </a:r>
            <a:r>
              <a:rPr lang="it-IT" dirty="0" smtClean="0"/>
              <a:t> </a:t>
            </a:r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situations</a:t>
            </a:r>
            <a:r>
              <a:rPr lang="it-IT" dirty="0" smtClean="0"/>
              <a:t>, </a:t>
            </a:r>
            <a:r>
              <a:rPr lang="it-IT" dirty="0" err="1" smtClean="0"/>
              <a:t>namely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Virtuous</a:t>
            </a:r>
            <a:r>
              <a:rPr lang="it-IT" dirty="0" smtClean="0"/>
              <a:t> and </a:t>
            </a:r>
            <a:r>
              <a:rPr lang="it-IT" dirty="0" err="1" smtClean="0"/>
              <a:t>vicious</a:t>
            </a:r>
            <a:r>
              <a:rPr lang="it-IT" dirty="0" smtClean="0"/>
              <a:t> </a:t>
            </a:r>
            <a:r>
              <a:rPr lang="it-IT" dirty="0" err="1" smtClean="0"/>
              <a:t>behaviours</a:t>
            </a:r>
            <a:r>
              <a:rPr lang="it-IT" dirty="0" smtClean="0"/>
              <a:t> and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discounts</a:t>
            </a:r>
            <a:r>
              <a:rPr lang="it-IT" dirty="0" smtClean="0"/>
              <a:t>/</a:t>
            </a:r>
            <a:r>
              <a:rPr lang="it-IT" dirty="0" err="1" smtClean="0"/>
              <a:t>penalties</a:t>
            </a:r>
            <a:endParaRPr lang="it-IT" dirty="0" smtClean="0"/>
          </a:p>
          <a:p>
            <a:pPr lvl="1"/>
            <a:r>
              <a:rPr lang="it-IT" dirty="0" err="1" smtClean="0"/>
              <a:t>Discounts</a:t>
            </a:r>
            <a:r>
              <a:rPr lang="it-IT" dirty="0" smtClean="0"/>
              <a:t>/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endParaRPr lang="it-IT" dirty="0" smtClean="0"/>
          </a:p>
          <a:p>
            <a:pPr lvl="1"/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metrics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evaluate</a:t>
            </a:r>
            <a:r>
              <a:rPr lang="it-IT" dirty="0" smtClean="0"/>
              <a:t> </a:t>
            </a:r>
            <a:r>
              <a:rPr lang="it-IT" dirty="0" err="1" smtClean="0"/>
              <a:t>virtuous</a:t>
            </a:r>
            <a:r>
              <a:rPr lang="it-IT" dirty="0" smtClean="0"/>
              <a:t>/</a:t>
            </a:r>
            <a:r>
              <a:rPr lang="it-IT" dirty="0" err="1" smtClean="0"/>
              <a:t>vicious</a:t>
            </a:r>
            <a:r>
              <a:rPr lang="it-IT" dirty="0"/>
              <a:t> </a:t>
            </a:r>
            <a:r>
              <a:rPr lang="it-IT" dirty="0" err="1" smtClean="0"/>
              <a:t>behaviours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r>
              <a:rPr lang="it-IT" dirty="0" smtClean="0"/>
              <a:t>,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payments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6</a:t>
            </a:r>
          </a:p>
          <a:p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involve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payments</a:t>
            </a:r>
            <a:r>
              <a:rPr lang="it-IT" dirty="0" smtClean="0"/>
              <a:t> and </a:t>
            </a:r>
            <a:r>
              <a:rPr lang="it-IT" dirty="0" err="1" smtClean="0"/>
              <a:t>charges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Factors</a:t>
            </a:r>
            <a:r>
              <a:rPr lang="it-IT" dirty="0" smtClean="0"/>
              <a:t> and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charging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endParaRPr lang="it-IT" dirty="0" smtClean="0"/>
          </a:p>
          <a:p>
            <a:pPr lvl="1"/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situations</a:t>
            </a:r>
            <a:endParaRPr lang="it-IT" dirty="0" smtClean="0"/>
          </a:p>
          <a:p>
            <a:pPr lvl="1"/>
            <a:r>
              <a:rPr lang="it-IT" dirty="0" smtClean="0"/>
              <a:t>Account </a:t>
            </a:r>
            <a:r>
              <a:rPr lang="it-IT" dirty="0" err="1" smtClean="0"/>
              <a:t>locking</a:t>
            </a:r>
            <a:endParaRPr lang="it-IT" dirty="0" smtClean="0"/>
          </a:p>
          <a:p>
            <a:pPr lvl="1"/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r>
              <a:rPr lang="it-IT" dirty="0" smtClean="0"/>
              <a:t>(s)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IEEE standard 830-1998</a:t>
            </a:r>
          </a:p>
          <a:p>
            <a:r>
              <a:rPr lang="it-IT" dirty="0" smtClean="0"/>
              <a:t>3 </a:t>
            </a:r>
            <a:r>
              <a:rPr lang="it-IT" dirty="0" err="1" smtClean="0"/>
              <a:t>sections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: scope and </a:t>
            </a:r>
            <a:r>
              <a:rPr lang="it-IT" dirty="0" err="1" smtClean="0"/>
              <a:t>goals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r>
              <a:rPr lang="it-IT" dirty="0" smtClean="0"/>
              <a:t>: domain </a:t>
            </a:r>
            <a:r>
              <a:rPr lang="it-IT" dirty="0" err="1" smtClean="0"/>
              <a:t>assumptions</a:t>
            </a:r>
            <a:r>
              <a:rPr lang="it-IT" dirty="0" smtClean="0"/>
              <a:t> and </a:t>
            </a:r>
            <a:r>
              <a:rPr lang="it-IT" dirty="0" err="1" smtClean="0"/>
              <a:t>relevant</a:t>
            </a:r>
            <a:r>
              <a:rPr lang="it-IT" dirty="0" smtClean="0"/>
              <a:t> (HW &amp; SW) </a:t>
            </a:r>
            <a:r>
              <a:rPr lang="it-IT" dirty="0" err="1" smtClean="0"/>
              <a:t>interfaces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: </a:t>
            </a:r>
            <a:r>
              <a:rPr lang="it-IT" dirty="0" err="1" smtClean="0"/>
              <a:t>functional</a:t>
            </a:r>
            <a:r>
              <a:rPr lang="it-IT" dirty="0" smtClean="0"/>
              <a:t> and </a:t>
            </a:r>
            <a:r>
              <a:rPr lang="it-IT" dirty="0" err="1" smtClean="0"/>
              <a:t>non-functional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, </a:t>
            </a:r>
            <a:r>
              <a:rPr lang="it-IT" dirty="0" err="1" smtClean="0"/>
              <a:t>scenarios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use-cases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World and </a:t>
            </a:r>
            <a:r>
              <a:rPr lang="it-IT" dirty="0" err="1" smtClean="0"/>
              <a:t>Machine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show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work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inspecting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r>
              <a:rPr lang="it-IT" dirty="0" smtClean="0"/>
              <a:t> </a:t>
            </a:r>
            <a:r>
              <a:rPr lang="it-IT" dirty="0" err="1"/>
              <a:t>A</a:t>
            </a:r>
            <a:r>
              <a:rPr lang="it-IT" dirty="0" err="1" smtClean="0"/>
              <a:t>nalysis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the help </a:t>
            </a:r>
            <a:r>
              <a:rPr lang="it-IT" dirty="0" err="1" smtClean="0"/>
              <a:t>of</a:t>
            </a:r>
            <a:r>
              <a:rPr lang="it-IT" dirty="0" smtClean="0"/>
              <a:t> the World and </a:t>
            </a:r>
            <a:r>
              <a:rPr lang="it-IT" dirty="0" err="1" smtClean="0"/>
              <a:t>Machine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Jackson and </a:t>
            </a:r>
            <a:r>
              <a:rPr lang="it-IT" dirty="0" err="1" smtClean="0"/>
              <a:t>Zave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/>
              <a:t>I</a:t>
            </a:r>
            <a:r>
              <a:rPr lang="it-IT" dirty="0" err="1" smtClean="0"/>
              <a:t>nterfaces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characteristic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highlight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presence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4 </a:t>
            </a:r>
            <a:r>
              <a:rPr lang="it-IT" dirty="0" err="1" smtClean="0"/>
              <a:t>distinct</a:t>
            </a:r>
            <a:r>
              <a:rPr lang="it-IT" dirty="0" smtClean="0"/>
              <a:t> software </a:t>
            </a:r>
            <a:r>
              <a:rPr lang="it-IT" dirty="0" err="1" smtClean="0"/>
              <a:t>applications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Back-end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: database and service management;</a:t>
            </a:r>
          </a:p>
          <a:p>
            <a:pPr lvl="1"/>
            <a:r>
              <a:rPr lang="it-IT" dirty="0" err="1" smtClean="0"/>
              <a:t>Front-end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r>
              <a:rPr lang="it-IT" dirty="0" smtClean="0"/>
              <a:t>: mobile/desktop </a:t>
            </a:r>
            <a:r>
              <a:rPr lang="it-IT" dirty="0" err="1" smtClean="0"/>
              <a:t>versions</a:t>
            </a:r>
            <a:r>
              <a:rPr lang="it-IT" dirty="0" smtClean="0"/>
              <a:t>, interface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, service </a:t>
            </a:r>
            <a:r>
              <a:rPr lang="it-IT" dirty="0" err="1" smtClean="0"/>
              <a:t>access</a:t>
            </a:r>
            <a:r>
              <a:rPr lang="it-IT" dirty="0" smtClean="0"/>
              <a:t>, </a:t>
            </a:r>
            <a:r>
              <a:rPr lang="it-IT" dirty="0" err="1" smtClean="0"/>
              <a:t>user</a:t>
            </a:r>
            <a:r>
              <a:rPr lang="it-IT" dirty="0" smtClean="0"/>
              <a:t> data </a:t>
            </a:r>
            <a:r>
              <a:rPr lang="it-IT" dirty="0" err="1" smtClean="0"/>
              <a:t>collection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On-board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: </a:t>
            </a:r>
            <a:r>
              <a:rPr lang="it-IT" dirty="0" err="1" smtClean="0"/>
              <a:t>vehicle</a:t>
            </a:r>
            <a:r>
              <a:rPr lang="it-IT" dirty="0" smtClean="0"/>
              <a:t> management and </a:t>
            </a:r>
            <a:r>
              <a:rPr lang="it-IT" dirty="0" err="1" smtClean="0"/>
              <a:t>monitoring</a:t>
            </a:r>
            <a:r>
              <a:rPr lang="it-IT" dirty="0" smtClean="0"/>
              <a:t>, interface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en-US" dirty="0" smtClean="0"/>
              <a:t>existing</a:t>
            </a:r>
            <a:r>
              <a:rPr lang="it-IT" dirty="0" smtClean="0"/>
              <a:t> hardware.</a:t>
            </a:r>
            <a:endParaRPr lang="it-IT" dirty="0"/>
          </a:p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 include:</a:t>
            </a:r>
          </a:p>
          <a:p>
            <a:pPr lvl="1"/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/</a:t>
            </a:r>
            <a:r>
              <a:rPr lang="it-IT" dirty="0" err="1" smtClean="0"/>
              <a:t>existing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maintenance</a:t>
            </a:r>
            <a:r>
              <a:rPr lang="it-IT" dirty="0" smtClean="0"/>
              <a:t> and </a:t>
            </a:r>
            <a:r>
              <a:rPr lang="it-IT" dirty="0" err="1" smtClean="0"/>
              <a:t>payments</a:t>
            </a:r>
            <a:r>
              <a:rPr lang="it-IT" dirty="0"/>
              <a:t>;</a:t>
            </a:r>
            <a:endParaRPr lang="it-IT" dirty="0" smtClean="0"/>
          </a:p>
          <a:p>
            <a:pPr lvl="1"/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r>
              <a:rPr lang="it-IT" dirty="0" smtClean="0"/>
              <a:t> 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e 59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onnettore 61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onnettore 62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67" name="Connettore 1 66"/>
          <p:cNvCxnSpPr>
            <a:stCxn id="62" idx="2"/>
            <a:endCxn id="68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70" name="Connettore 1 69"/>
          <p:cNvCxnSpPr>
            <a:stCxn id="63" idx="5"/>
            <a:endCxn id="69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onnettore 70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73" name="Connettore 1 72"/>
          <p:cNvCxnSpPr>
            <a:stCxn id="71" idx="5"/>
            <a:endCxn id="72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onnettore 73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asellaDiTesto 74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76" name="Connettore 1 75"/>
          <p:cNvCxnSpPr>
            <a:stCxn id="74" idx="5"/>
            <a:endCxn id="75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78" name="Connettore 77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>
            <a:stCxn id="77" idx="1"/>
            <a:endCxn id="78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user register to the service and login via the provided credentials;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user manage his/her own profile;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driver find the location of nearby available cars and reserve </a:t>
            </a:r>
            <a:r>
              <a:rPr lang="en-US" sz="2000" dirty="0" smtClean="0"/>
              <a:t>a </a:t>
            </a:r>
            <a:r>
              <a:rPr lang="it-IT" sz="2000" dirty="0" err="1" smtClean="0"/>
              <a:t>chosen</a:t>
            </a:r>
            <a:r>
              <a:rPr lang="it-IT" sz="2000" dirty="0" smtClean="0"/>
              <a:t> </a:t>
            </a:r>
            <a:r>
              <a:rPr lang="it-IT" sz="2000" dirty="0" err="1"/>
              <a:t>car</a:t>
            </a:r>
            <a:r>
              <a:rPr lang="it-IT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Improve </a:t>
            </a:r>
            <a:r>
              <a:rPr lang="en-US" sz="2000" dirty="0"/>
              <a:t>the efficiency of the service by assuring that no car stays </a:t>
            </a:r>
            <a:r>
              <a:rPr lang="en-US" sz="2000" dirty="0" smtClean="0"/>
              <a:t>reserved for </a:t>
            </a:r>
            <a:r>
              <a:rPr lang="en-US" sz="2000" dirty="0"/>
              <a:t>more than an hour if not actually in use;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Allow </a:t>
            </a:r>
            <a:r>
              <a:rPr lang="en-US" sz="2000" dirty="0"/>
              <a:t>the user to easily access the cars by unlocking them once </a:t>
            </a:r>
            <a:r>
              <a:rPr lang="en-US" sz="2000" dirty="0" smtClean="0"/>
              <a:t>the </a:t>
            </a:r>
            <a:r>
              <a:rPr lang="it-IT" sz="2000" dirty="0" smtClean="0"/>
              <a:t>driver </a:t>
            </a:r>
            <a:r>
              <a:rPr lang="it-IT" sz="2000" dirty="0" err="1"/>
              <a:t>is</a:t>
            </a:r>
            <a:r>
              <a:rPr lang="it-IT" sz="2000" dirty="0"/>
              <a:t> in </a:t>
            </a:r>
            <a:r>
              <a:rPr lang="it-IT" sz="2000" dirty="0" err="1"/>
              <a:t>proximity</a:t>
            </a:r>
            <a:r>
              <a:rPr lang="it-IT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Automatically </a:t>
            </a:r>
            <a:r>
              <a:rPr lang="en-US" sz="2000" dirty="0"/>
              <a:t>manage payments in order to make the service </a:t>
            </a:r>
            <a:r>
              <a:rPr lang="en-US" sz="2000" dirty="0" smtClean="0"/>
              <a:t>quicker and </a:t>
            </a:r>
            <a:r>
              <a:rPr lang="en-US" sz="2000" dirty="0"/>
              <a:t>more dynamic to use</a:t>
            </a:r>
            <a:r>
              <a:rPr lang="en-US" sz="2000" dirty="0" smtClean="0"/>
              <a:t>;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Allow </a:t>
            </a:r>
            <a:r>
              <a:rPr lang="en-US" sz="2000" dirty="0"/>
              <a:t>the user to start a ride, drive to his/her destination and </a:t>
            </a:r>
            <a:r>
              <a:rPr lang="en-US" sz="2000" dirty="0" smtClean="0"/>
              <a:t>finish the </a:t>
            </a:r>
            <a:r>
              <a:rPr lang="en-US" sz="2000" dirty="0"/>
              <a:t>ride with the car he/she reserved;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Incentivize </a:t>
            </a:r>
            <a:r>
              <a:rPr lang="en-US" sz="2000" dirty="0"/>
              <a:t>responsible behaviors, providing discounts for the </a:t>
            </a:r>
            <a:r>
              <a:rPr lang="en-US" sz="2000" dirty="0" smtClean="0"/>
              <a:t>worthiest users </a:t>
            </a:r>
            <a:r>
              <a:rPr lang="en-US" sz="2000" dirty="0"/>
              <a:t>and additional charges for bad users.</a:t>
            </a:r>
            <a:endParaRPr lang="it-IT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err="1" smtClean="0"/>
              <a:t>Assumptions…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GPS location of users and cars is always functioning and </a:t>
            </a:r>
            <a:r>
              <a:rPr lang="en-US" sz="2000" dirty="0" smtClean="0"/>
              <a:t>accurate, with </a:t>
            </a:r>
            <a:r>
              <a:rPr lang="en-US" sz="2000" dirty="0"/>
              <a:t>an uncertainty of ±1 m;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users can access a reliable and stable internet connection;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users’ mobile devices feature a working GPS;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users are always charged the correct amount after the ride;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on-board computers always notify the correct charge to the </a:t>
            </a:r>
            <a:r>
              <a:rPr lang="en-US" sz="2000" dirty="0" smtClean="0"/>
              <a:t>driver </a:t>
            </a:r>
            <a:r>
              <a:rPr lang="it-IT" sz="2000" dirty="0" err="1" smtClean="0"/>
              <a:t>during</a:t>
            </a:r>
            <a:r>
              <a:rPr lang="it-IT" sz="2000" dirty="0" smtClean="0"/>
              <a:t> </a:t>
            </a:r>
            <a:r>
              <a:rPr lang="it-IT" sz="2000" dirty="0"/>
              <a:t>the ride;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cars unlock properly upon insertion of a </a:t>
            </a:r>
            <a:r>
              <a:rPr lang="en-US" sz="2000" dirty="0" smtClean="0"/>
              <a:t>vehicle-specific code </a:t>
            </a:r>
            <a:r>
              <a:rPr lang="en-US" sz="2000" dirty="0"/>
              <a:t>by </a:t>
            </a:r>
            <a:r>
              <a:rPr lang="en-US" sz="2000" dirty="0" smtClean="0"/>
              <a:t>the user </a:t>
            </a:r>
            <a:r>
              <a:rPr lang="en-US" sz="2000" dirty="0"/>
              <a:t>who reserved them or in case he/she is detected to be in proximity;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equipment of the cars always gives a correct reading of the </a:t>
            </a:r>
            <a:r>
              <a:rPr lang="en-US" sz="2000" dirty="0" smtClean="0"/>
              <a:t>number of </a:t>
            </a:r>
            <a:r>
              <a:rPr lang="en-US" sz="2000" dirty="0"/>
              <a:t>passengers, driver included, for the current ride</a:t>
            </a:r>
            <a:r>
              <a:rPr lang="en-US" sz="2000" dirty="0" smtClean="0"/>
              <a:t>;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number of passengers never changes for the duration of the ride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err="1" smtClean="0"/>
              <a:t>…more</a:t>
            </a:r>
            <a:r>
              <a:rPr lang="it-IT" dirty="0" smtClean="0"/>
              <a:t> </a:t>
            </a:r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Whenever a car is marked as "out-of-service" and the system sends a notification, it is always refueled or fixed by the existing maintenance service before becoming available again;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If a user reserves and uses a car he/she is the one who drives it and is responsible for the associated trip;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The maintenance service technicians process each request in no more </a:t>
            </a:r>
            <a:r>
              <a:rPr lang="it-IT" sz="2000" dirty="0" err="1" smtClean="0"/>
              <a:t>than</a:t>
            </a:r>
            <a:r>
              <a:rPr lang="it-IT" sz="2000" dirty="0" smtClean="0"/>
              <a:t> 1 </a:t>
            </a:r>
            <a:r>
              <a:rPr lang="it-IT" sz="2000" dirty="0" err="1" smtClean="0"/>
              <a:t>hour</a:t>
            </a:r>
            <a:r>
              <a:rPr lang="it-IT" sz="2000" dirty="0" smtClean="0"/>
              <a:t>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The maintenance system has the ability to mark "out-of-service" cars as "available" again after each maintenance intervention;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If a user is fined while driving a rented car, </a:t>
            </a:r>
            <a:r>
              <a:rPr lang="en-US" sz="2000" i="1" dirty="0" err="1" smtClean="0"/>
              <a:t>PowerEnJoy</a:t>
            </a:r>
            <a:r>
              <a:rPr lang="en-US" sz="2000" i="1" dirty="0" smtClean="0"/>
              <a:t> sends the fine </a:t>
            </a:r>
            <a:r>
              <a:rPr lang="en-US" sz="2000" dirty="0" smtClean="0"/>
              <a:t>at his/her address and he/she takes care of its payment;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Every type of vehicle damage is properly reported by the system;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Each car is provided with a unique, vehicle-specific code.</a:t>
            </a:r>
            <a:endParaRPr lang="it-IT" sz="2000" dirty="0" smtClean="0"/>
          </a:p>
          <a:p>
            <a:endParaRPr lang="it-IT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e 41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onnettore 43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49" name="Connettore 1 48"/>
          <p:cNvCxnSpPr>
            <a:stCxn id="44" idx="2"/>
            <a:endCxn id="50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52" name="Connettore 1 51"/>
          <p:cNvCxnSpPr>
            <a:stCxn id="45" idx="5"/>
            <a:endCxn id="51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nettore 52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55" name="Connettore 1 54"/>
          <p:cNvCxnSpPr>
            <a:stCxn id="53" idx="5"/>
            <a:endCxn id="54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onnettore 55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58" name="Connettore 1 57"/>
          <p:cNvCxnSpPr>
            <a:stCxn id="56" idx="5"/>
            <a:endCxn id="57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60" name="Connettore 59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1 60"/>
          <p:cNvCxnSpPr>
            <a:stCxn id="59" idx="1"/>
            <a:endCxn id="60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179512" y="126876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accidents</a:t>
            </a:r>
            <a:endParaRPr lang="it-IT" dirty="0"/>
          </a:p>
        </p:txBody>
      </p:sp>
      <p:sp>
        <p:nvSpPr>
          <p:cNvPr id="81" name="Connettore 80"/>
          <p:cNvSpPr/>
          <p:nvPr/>
        </p:nvSpPr>
        <p:spPr>
          <a:xfrm>
            <a:off x="2771800" y="24208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onnettore 81"/>
          <p:cNvSpPr/>
          <p:nvPr/>
        </p:nvSpPr>
        <p:spPr>
          <a:xfrm>
            <a:off x="2483768" y="274493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onnettore 82"/>
          <p:cNvSpPr/>
          <p:nvPr/>
        </p:nvSpPr>
        <p:spPr>
          <a:xfrm>
            <a:off x="2267744" y="3248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onnettore 83"/>
          <p:cNvSpPr/>
          <p:nvPr/>
        </p:nvSpPr>
        <p:spPr>
          <a:xfrm>
            <a:off x="23397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onnettore 84"/>
          <p:cNvSpPr/>
          <p:nvPr/>
        </p:nvSpPr>
        <p:spPr>
          <a:xfrm>
            <a:off x="331187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asellaDiTesto 85"/>
          <p:cNvSpPr txBox="1"/>
          <p:nvPr/>
        </p:nvSpPr>
        <p:spPr>
          <a:xfrm>
            <a:off x="107504" y="1916832"/>
            <a:ext cx="1755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</a:t>
            </a:r>
            <a:r>
              <a:rPr lang="it-IT" dirty="0" err="1" smtClean="0"/>
              <a:t>aintenance</a:t>
            </a:r>
            <a:endParaRPr lang="it-IT" dirty="0" smtClean="0"/>
          </a:p>
          <a:p>
            <a:r>
              <a:rPr lang="it-IT" dirty="0" err="1"/>
              <a:t>t</a:t>
            </a:r>
            <a:r>
              <a:rPr lang="it-IT" dirty="0" err="1" smtClean="0"/>
              <a:t>echnicians</a:t>
            </a:r>
            <a:endParaRPr lang="it-IT" dirty="0" smtClean="0"/>
          </a:p>
          <a:p>
            <a:r>
              <a:rPr lang="it-IT" dirty="0" err="1"/>
              <a:t>p</a:t>
            </a:r>
            <a:r>
              <a:rPr lang="it-IT" dirty="0" err="1" smtClean="0"/>
              <a:t>rocess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/>
          </a:p>
        </p:txBody>
      </p:sp>
      <p:cxnSp>
        <p:nvCxnSpPr>
          <p:cNvPr id="87" name="Connettore 1 86"/>
          <p:cNvCxnSpPr>
            <a:stCxn id="82" idx="2"/>
            <a:endCxn id="86" idx="3"/>
          </p:cNvCxnSpPr>
          <p:nvPr/>
        </p:nvCxnSpPr>
        <p:spPr>
          <a:xfrm flipH="1" flipV="1">
            <a:off x="1863434" y="2378497"/>
            <a:ext cx="620334" cy="4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stCxn id="81" idx="0"/>
            <a:endCxn id="80" idx="3"/>
          </p:cNvCxnSpPr>
          <p:nvPr/>
        </p:nvCxnSpPr>
        <p:spPr>
          <a:xfrm flipH="1" flipV="1">
            <a:off x="1586436" y="1453426"/>
            <a:ext cx="1239364" cy="96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146639" y="314096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cxnSp>
        <p:nvCxnSpPr>
          <p:cNvPr id="90" name="Connettore 1 89"/>
          <p:cNvCxnSpPr>
            <a:stCxn id="83" idx="7"/>
            <a:endCxn id="89" idx="3"/>
          </p:cNvCxnSpPr>
          <p:nvPr/>
        </p:nvCxnSpPr>
        <p:spPr>
          <a:xfrm flipH="1">
            <a:off x="1547664" y="3264808"/>
            <a:ext cx="812264" cy="60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sellaDiTesto 90"/>
          <p:cNvSpPr txBox="1"/>
          <p:nvPr/>
        </p:nvSpPr>
        <p:spPr>
          <a:xfrm>
            <a:off x="1100704" y="5674022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/</a:t>
            </a:r>
          </a:p>
          <a:p>
            <a:r>
              <a:rPr lang="it-IT" dirty="0" err="1"/>
              <a:t>u</a:t>
            </a:r>
            <a:r>
              <a:rPr lang="it-IT" dirty="0" err="1" smtClean="0"/>
              <a:t>nresponsible</a:t>
            </a:r>
            <a:endParaRPr lang="it-IT" dirty="0" smtClean="0"/>
          </a:p>
          <a:p>
            <a:r>
              <a:rPr lang="it-IT" dirty="0" err="1" smtClean="0"/>
              <a:t>behaviours</a:t>
            </a:r>
            <a:endParaRPr lang="it-IT" dirty="0"/>
          </a:p>
        </p:txBody>
      </p:sp>
      <p:cxnSp>
        <p:nvCxnSpPr>
          <p:cNvPr id="92" name="Connettore 1 91"/>
          <p:cNvCxnSpPr>
            <a:stCxn id="85" idx="7"/>
            <a:endCxn id="91" idx="0"/>
          </p:cNvCxnSpPr>
          <p:nvPr/>
        </p:nvCxnSpPr>
        <p:spPr>
          <a:xfrm flipH="1">
            <a:off x="2008260" y="3948872"/>
            <a:ext cx="1395796" cy="172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126963" y="4222829"/>
            <a:ext cx="199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plugs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 smtClean="0"/>
          </a:p>
          <a:p>
            <a:r>
              <a:rPr lang="it-IT" dirty="0" err="1"/>
              <a:t>i</a:t>
            </a:r>
            <a:r>
              <a:rPr lang="it-IT" dirty="0" err="1" smtClean="0"/>
              <a:t>nto</a:t>
            </a:r>
            <a:r>
              <a:rPr lang="it-IT" dirty="0" smtClean="0"/>
              <a:t> the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grid</a:t>
            </a:r>
            <a:endParaRPr lang="it-IT" dirty="0"/>
          </a:p>
        </p:txBody>
      </p:sp>
      <p:cxnSp>
        <p:nvCxnSpPr>
          <p:cNvPr id="94" name="Connettore 1 93"/>
          <p:cNvCxnSpPr>
            <a:stCxn id="84" idx="7"/>
            <a:endCxn id="93" idx="0"/>
          </p:cNvCxnSpPr>
          <p:nvPr/>
        </p:nvCxnSpPr>
        <p:spPr>
          <a:xfrm flipH="1">
            <a:off x="1125346" y="3840872"/>
            <a:ext cx="1306590" cy="38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251520" y="5013176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  <a:p>
            <a:r>
              <a:rPr lang="it-IT" dirty="0"/>
              <a:t>t</a:t>
            </a:r>
            <a:r>
              <a:rPr lang="it-IT" dirty="0" smtClean="0"/>
              <a:t>he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96" name="Connettore 95"/>
          <p:cNvSpPr/>
          <p:nvPr/>
        </p:nvSpPr>
        <p:spPr>
          <a:xfrm>
            <a:off x="2699792" y="40854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1 96"/>
          <p:cNvCxnSpPr>
            <a:stCxn id="96" idx="0"/>
            <a:endCxn id="95" idx="3"/>
          </p:cNvCxnSpPr>
          <p:nvPr/>
        </p:nvCxnSpPr>
        <p:spPr>
          <a:xfrm flipH="1">
            <a:off x="1984174" y="4085456"/>
            <a:ext cx="769618" cy="125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1246</Words>
  <Application>Microsoft Office PowerPoint</Application>
  <PresentationFormat>Presentazione su schermo (4:3)</PresentationFormat>
  <Paragraphs>196</Paragraphs>
  <Slides>18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RASD Delivery</vt:lpstr>
      <vt:lpstr>Structure of the document</vt:lpstr>
      <vt:lpstr>World and Machine</vt:lpstr>
      <vt:lpstr>Relevant Interfaces</vt:lpstr>
      <vt:lpstr>Diapositiva 5</vt:lpstr>
      <vt:lpstr>Goals</vt:lpstr>
      <vt:lpstr>Assumptions…</vt:lpstr>
      <vt:lpstr>…more assumptions</vt:lpstr>
      <vt:lpstr>Diapositiva 9</vt:lpstr>
      <vt:lpstr>Shared Phenomena –  Main requirements</vt:lpstr>
      <vt:lpstr>Diapositiva 11</vt:lpstr>
      <vt:lpstr>Diapositiva 12</vt:lpstr>
      <vt:lpstr>Register, Login, Manage Profile</vt:lpstr>
      <vt:lpstr>Reserve car</vt:lpstr>
      <vt:lpstr>Unlock car</vt:lpstr>
      <vt:lpstr>Start ride, Use car, End ride</vt:lpstr>
      <vt:lpstr>Apply fee, Apply discount, Apply additional charges</vt:lpstr>
      <vt:lpstr>Apply charges, Manage payments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Delivery</dc:title>
  <dc:creator>ASUS Gio</dc:creator>
  <cp:lastModifiedBy>ASUS Gio</cp:lastModifiedBy>
  <cp:revision>63</cp:revision>
  <dcterms:created xsi:type="dcterms:W3CDTF">2016-11-14T13:48:23Z</dcterms:created>
  <dcterms:modified xsi:type="dcterms:W3CDTF">2016-11-14T17:50:12Z</dcterms:modified>
</cp:coreProperties>
</file>