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70" r:id="rId4"/>
    <p:sldId id="257" r:id="rId5"/>
    <p:sldId id="260" r:id="rId6"/>
    <p:sldId id="259" r:id="rId7"/>
    <p:sldId id="261" r:id="rId8"/>
    <p:sldId id="262" r:id="rId9"/>
    <p:sldId id="266" r:id="rId10"/>
    <p:sldId id="267" r:id="rId11"/>
    <p:sldId id="263" r:id="rId12"/>
    <p:sldId id="264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0E15-5ED2-49B6-9659-C21E75C51724}">
          <p14:sldIdLst>
            <p14:sldId id="256"/>
            <p14:sldId id="271"/>
            <p14:sldId id="270"/>
            <p14:sldId id="257"/>
            <p14:sldId id="260"/>
            <p14:sldId id="259"/>
            <p14:sldId id="261"/>
            <p14:sldId id="262"/>
            <p14:sldId id="266"/>
            <p14:sldId id="267"/>
            <p14:sldId id="263"/>
            <p14:sldId id="264"/>
            <p14:sldId id="265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6449" autoAdjust="0"/>
  </p:normalViewPr>
  <p:slideViewPr>
    <p:cSldViewPr snapToGrid="0" showGuides="1">
      <p:cViewPr varScale="1">
        <p:scale>
          <a:sx n="86" d="100"/>
          <a:sy n="86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E646E-672D-428B-B7DB-CBFC002689E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023F-C58C-4013-B31E-EE965940F0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CFAF-7510-4B4F-B3E9-EA9E1148DE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1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0546A-F537-4EC7-A944-B31C9EDF667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CFAF-7510-4B4F-B3E9-EA9E1148DEF1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5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20B873-2063-4C01-80C1-845236AC0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76948-B684-4797-B31E-7A79EA64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68437"/>
            <a:ext cx="7772400" cy="1437957"/>
          </a:xfrm>
        </p:spPr>
        <p:txBody>
          <a:bodyPr anchor="ctr">
            <a:no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Data </a:t>
            </a:r>
            <a:r>
              <a:rPr lang="it-IT" sz="4800" dirty="0" err="1">
                <a:solidFill>
                  <a:schemeClr val="bg1"/>
                </a:solidFill>
              </a:rPr>
              <a:t>ingestion</a:t>
            </a:r>
            <a:r>
              <a:rPr lang="it-IT" sz="4800" dirty="0">
                <a:solidFill>
                  <a:schemeClr val="bg1"/>
                </a:solidFill>
              </a:rPr>
              <a:t> e </a:t>
            </a:r>
            <a:r>
              <a:rPr lang="it-IT" sz="4800" dirty="0" err="1">
                <a:solidFill>
                  <a:schemeClr val="bg1"/>
                </a:solidFill>
              </a:rPr>
              <a:t>anomaly</a:t>
            </a:r>
            <a:r>
              <a:rPr lang="it-IT" sz="4800" dirty="0">
                <a:solidFill>
                  <a:schemeClr val="bg1"/>
                </a:solidFill>
              </a:rPr>
              <a:t> </a:t>
            </a:r>
            <a:r>
              <a:rPr lang="it-IT" sz="4800" dirty="0" err="1">
                <a:solidFill>
                  <a:schemeClr val="bg1"/>
                </a:solidFill>
              </a:rPr>
              <a:t>detection</a:t>
            </a:r>
            <a:r>
              <a:rPr lang="it-IT" sz="4800" dirty="0">
                <a:solidFill>
                  <a:schemeClr val="bg1"/>
                </a:solidFill>
              </a:rPr>
              <a:t>: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6C860-FE4F-4C7C-829B-82D80E1F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3001232"/>
            <a:ext cx="6926803" cy="695643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Il ciclo di vita del dato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E3A5B-E093-4B79-A817-384D3AE93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1" y="4945514"/>
            <a:ext cx="2447108" cy="1097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569F4-E3F4-44F8-A5E9-0D4516B4E049}"/>
              </a:ext>
            </a:extLst>
          </p:cNvPr>
          <p:cNvSpPr txBox="1"/>
          <p:nvPr/>
        </p:nvSpPr>
        <p:spPr>
          <a:xfrm>
            <a:off x="119746" y="4164935"/>
            <a:ext cx="288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Giovanni Sorice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6E446-A7A7-4C74-9B63-D02D9795CDE5}"/>
              </a:ext>
            </a:extLst>
          </p:cNvPr>
          <p:cNvSpPr txBox="1"/>
          <p:nvPr/>
        </p:nvSpPr>
        <p:spPr>
          <a:xfrm>
            <a:off x="119745" y="4634737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</a:t>
            </a:r>
            <a:r>
              <a:rPr lang="it-IT" dirty="0">
                <a:solidFill>
                  <a:schemeClr val="bg1"/>
                </a:solidFill>
              </a:rPr>
              <a:t>Settembre</a:t>
            </a:r>
            <a:r>
              <a:rPr lang="en-US" dirty="0">
                <a:solidFill>
                  <a:schemeClr val="bg1"/>
                </a:solidFill>
              </a:rPr>
              <a:t>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D4B8E-4B58-4178-8D48-2FEB88EFA990}"/>
              </a:ext>
            </a:extLst>
          </p:cNvPr>
          <p:cNvSpPr txBox="1"/>
          <p:nvPr/>
        </p:nvSpPr>
        <p:spPr>
          <a:xfrm>
            <a:off x="119746" y="5999280"/>
            <a:ext cx="288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Esame</a:t>
            </a:r>
            <a:r>
              <a:rPr lang="en-US" dirty="0"/>
              <a:t> di </a:t>
            </a:r>
            <a:r>
              <a:rPr lang="it-IT" dirty="0"/>
              <a:t>laurea</a:t>
            </a:r>
            <a:r>
              <a:rPr lang="en-US" dirty="0"/>
              <a:t> </a:t>
            </a:r>
            <a:r>
              <a:rPr lang="it-IT" dirty="0"/>
              <a:t>triennale</a:t>
            </a:r>
            <a:r>
              <a:rPr lang="en-US" dirty="0"/>
              <a:t> in Informatica</a:t>
            </a:r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4C735-8D6F-4E82-8950-76826D36F69C}"/>
              </a:ext>
            </a:extLst>
          </p:cNvPr>
          <p:cNvSpPr/>
          <p:nvPr/>
        </p:nvSpPr>
        <p:spPr>
          <a:xfrm>
            <a:off x="3724111" y="6396657"/>
            <a:ext cx="16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A.A 2018 / 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B93F8A-E312-4969-9898-6EB1B29B7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2" y="6227636"/>
            <a:ext cx="2447109" cy="4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0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9" y="-8878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F6363-F09E-4327-A676-81F90DDF39B0}"/>
              </a:ext>
            </a:extLst>
          </p:cNvPr>
          <p:cNvSpPr txBox="1"/>
          <p:nvPr/>
        </p:nvSpPr>
        <p:spPr>
          <a:xfrm>
            <a:off x="7591428" y="635901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XX of  YY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1F1724-F3DB-4C70-A0DF-020AA27153D9}"/>
              </a:ext>
            </a:extLst>
          </p:cNvPr>
          <p:cNvSpPr txBox="1"/>
          <p:nvPr/>
        </p:nvSpPr>
        <p:spPr>
          <a:xfrm>
            <a:off x="4658983" y="6394690"/>
            <a:ext cx="396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E127E5-E00C-4F6D-811E-F58379AD4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714628"/>
            <a:ext cx="9153297" cy="4055859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37EA5CFE-D4A3-4BA9-9D25-9029FA888602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 of 14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1818F4-F430-4B76-9486-D1A68E70C028}"/>
              </a:ext>
            </a:extLst>
          </p:cNvPr>
          <p:cNvSpPr txBox="1"/>
          <p:nvPr/>
        </p:nvSpPr>
        <p:spPr>
          <a:xfrm>
            <a:off x="4658985" y="6394690"/>
            <a:ext cx="310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C7EC369-31BF-404E-B5C8-844800C6AE2D}"/>
              </a:ext>
            </a:extLst>
          </p:cNvPr>
          <p:cNvSpPr txBox="1">
            <a:spLocks/>
          </p:cNvSpPr>
          <p:nvPr/>
        </p:nvSpPr>
        <p:spPr>
          <a:xfrm>
            <a:off x="152403" y="17759"/>
            <a:ext cx="8991599" cy="559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Integrazione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C4F21F-4956-4B81-9B21-9B15A8398247}"/>
              </a:ext>
            </a:extLst>
          </p:cNvPr>
          <p:cNvSpPr txBox="1"/>
          <p:nvPr/>
        </p:nvSpPr>
        <p:spPr>
          <a:xfrm>
            <a:off x="276683" y="574247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Apache </a:t>
            </a:r>
            <a:r>
              <a:rPr lang="it-IT" dirty="0" err="1">
                <a:solidFill>
                  <a:schemeClr val="bg1"/>
                </a:solidFill>
              </a:rPr>
              <a:t>AirFLow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0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73415D-C2F4-4061-9269-C49C972E611E}"/>
              </a:ext>
            </a:extLst>
          </p:cNvPr>
          <p:cNvSpPr txBox="1"/>
          <p:nvPr/>
        </p:nvSpPr>
        <p:spPr>
          <a:xfrm>
            <a:off x="152402" y="2459504"/>
            <a:ext cx="4638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Utilizzo dei modelli di pipeline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Scalabilità automatica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Utilizzo di molteplici fonti di dati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Specificazione parametri pipeline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Visualizzazione grafica</a:t>
            </a:r>
          </a:p>
        </p:txBody>
      </p: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B72AD87-DAF5-4AA5-8AAC-DAAF3B3A7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08" y="1261455"/>
            <a:ext cx="2313815" cy="4838775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AFB6B3EF-BDE4-47F6-851A-78CE5B6C9CCF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 of 14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71A127-CC8B-4B28-9B4C-4A3794E81DE2}"/>
              </a:ext>
            </a:extLst>
          </p:cNvPr>
          <p:cNvSpPr txBox="1"/>
          <p:nvPr/>
        </p:nvSpPr>
        <p:spPr>
          <a:xfrm>
            <a:off x="4658985" y="6394690"/>
            <a:ext cx="310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20D229C-61F3-44A2-A841-E2522BD28DDD}"/>
              </a:ext>
            </a:extLst>
          </p:cNvPr>
          <p:cNvSpPr txBox="1">
            <a:spLocks/>
          </p:cNvSpPr>
          <p:nvPr/>
        </p:nvSpPr>
        <p:spPr>
          <a:xfrm>
            <a:off x="152403" y="17759"/>
            <a:ext cx="8991599" cy="559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Tecnologie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51BFF4C-BE15-4731-A697-1AA0427995A4}"/>
              </a:ext>
            </a:extLst>
          </p:cNvPr>
          <p:cNvSpPr txBox="1"/>
          <p:nvPr/>
        </p:nvSpPr>
        <p:spPr>
          <a:xfrm>
            <a:off x="276683" y="574247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Google Cloud </a:t>
            </a:r>
            <a:r>
              <a:rPr lang="it-IT" dirty="0" err="1">
                <a:solidFill>
                  <a:schemeClr val="bg1"/>
                </a:solidFill>
              </a:rPr>
              <a:t>Dataflow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5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9DA251-DA73-454C-9536-C39AEDAC4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1" y="3863409"/>
            <a:ext cx="7584535" cy="1841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A29303-5F53-43F0-BB2A-0E7759611494}"/>
              </a:ext>
            </a:extLst>
          </p:cNvPr>
          <p:cNvSpPr txBox="1"/>
          <p:nvPr/>
        </p:nvSpPr>
        <p:spPr>
          <a:xfrm>
            <a:off x="2429814" y="2354443"/>
            <a:ext cx="4278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Pipeline ETL batch e streaming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Trattamento dei dati unificato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4639141E-9E1A-495A-B2B7-F56C73ABD1A1}"/>
              </a:ext>
            </a:extLst>
          </p:cNvPr>
          <p:cNvSpPr txBox="1"/>
          <p:nvPr/>
        </p:nvSpPr>
        <p:spPr>
          <a:xfrm>
            <a:off x="7591428" y="635901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 of 14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F842084-F115-456E-BD18-2AB6ABBF4223}"/>
              </a:ext>
            </a:extLst>
          </p:cNvPr>
          <p:cNvSpPr txBox="1"/>
          <p:nvPr/>
        </p:nvSpPr>
        <p:spPr>
          <a:xfrm>
            <a:off x="4658985" y="6394690"/>
            <a:ext cx="310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27BBF4-A72D-46EE-B4B0-A3B25E7E2A8F}"/>
              </a:ext>
            </a:extLst>
          </p:cNvPr>
          <p:cNvSpPr txBox="1">
            <a:spLocks/>
          </p:cNvSpPr>
          <p:nvPr/>
        </p:nvSpPr>
        <p:spPr>
          <a:xfrm>
            <a:off x="152403" y="17759"/>
            <a:ext cx="8991599" cy="559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Tecnologie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856455D-3237-4CCC-9260-87F2FA31B329}"/>
              </a:ext>
            </a:extLst>
          </p:cNvPr>
          <p:cNvSpPr txBox="1"/>
          <p:nvPr/>
        </p:nvSpPr>
        <p:spPr>
          <a:xfrm>
            <a:off x="276683" y="574247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Apache </a:t>
            </a:r>
            <a:r>
              <a:rPr lang="it-IT" dirty="0" err="1">
                <a:solidFill>
                  <a:schemeClr val="bg1"/>
                </a:solidFill>
              </a:rPr>
              <a:t>Beam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9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031A-69BC-4175-AFAA-2DF01BDB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3" y="3"/>
            <a:ext cx="8991599" cy="11144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Impegno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orario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2A08AA7E-6D3C-4783-AA28-661BA0BB0D02}"/>
              </a:ext>
            </a:extLst>
          </p:cNvPr>
          <p:cNvSpPr txBox="1"/>
          <p:nvPr/>
        </p:nvSpPr>
        <p:spPr>
          <a:xfrm>
            <a:off x="7591428" y="635901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 of 14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B8588-F6FD-4836-BFC6-2990010CDAB5}"/>
              </a:ext>
            </a:extLst>
          </p:cNvPr>
          <p:cNvSpPr txBox="1"/>
          <p:nvPr/>
        </p:nvSpPr>
        <p:spPr>
          <a:xfrm>
            <a:off x="4658985" y="6394690"/>
            <a:ext cx="310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EE5FD8-2CA2-465A-BE01-A0E79AED96DA}"/>
              </a:ext>
            </a:extLst>
          </p:cNvPr>
          <p:cNvSpPr txBox="1"/>
          <p:nvPr/>
        </p:nvSpPr>
        <p:spPr>
          <a:xfrm>
            <a:off x="1560445" y="5306021"/>
            <a:ext cx="2924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8 settimane</a:t>
            </a:r>
          </a:p>
          <a:p>
            <a:r>
              <a:rPr lang="it-IT" sz="2000" dirty="0"/>
              <a:t>8 ore al giorno</a:t>
            </a:r>
          </a:p>
          <a:p>
            <a:r>
              <a:rPr lang="it-IT" sz="2000" dirty="0"/>
              <a:t>320 ore complessive</a:t>
            </a:r>
          </a:p>
        </p:txBody>
      </p:sp>
      <p:pic>
        <p:nvPicPr>
          <p:cNvPr id="18" name="Immagine 17" descr="Immagine che contiene luce&#10;&#10;Descrizione generata automaticamente">
            <a:extLst>
              <a:ext uri="{FF2B5EF4-FFF2-40B4-BE49-F238E27FC236}">
                <a16:creationId xmlns:a16="http://schemas.microsoft.com/office/drawing/2014/main" id="{955D3B01-9861-490F-A805-E4E13E81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936"/>
            <a:ext cx="9144000" cy="2508563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FAD86B9-BDC4-4B5C-9E9C-2C8B00D49CA5}"/>
              </a:ext>
            </a:extLst>
          </p:cNvPr>
          <p:cNvCxnSpPr/>
          <p:nvPr/>
        </p:nvCxnSpPr>
        <p:spPr>
          <a:xfrm flipV="1">
            <a:off x="697836" y="3429891"/>
            <a:ext cx="0" cy="6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A5546CE-803A-42EC-86BF-B38A53B3C13A}"/>
              </a:ext>
            </a:extLst>
          </p:cNvPr>
          <p:cNvSpPr txBox="1"/>
          <p:nvPr/>
        </p:nvSpPr>
        <p:spPr>
          <a:xfrm>
            <a:off x="157780" y="4211123"/>
            <a:ext cx="18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Studio GCP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EEC74AC-D225-43FF-97E6-839C04016B68}"/>
              </a:ext>
            </a:extLst>
          </p:cNvPr>
          <p:cNvCxnSpPr/>
          <p:nvPr/>
        </p:nvCxnSpPr>
        <p:spPr>
          <a:xfrm flipV="1">
            <a:off x="2892100" y="3429891"/>
            <a:ext cx="0" cy="6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43888F5-88CA-4A62-9C11-5D6E91FA46F7}"/>
              </a:ext>
            </a:extLst>
          </p:cNvPr>
          <p:cNvSpPr txBox="1"/>
          <p:nvPr/>
        </p:nvSpPr>
        <p:spPr>
          <a:xfrm>
            <a:off x="2377198" y="4169302"/>
            <a:ext cx="1813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Produzione job </a:t>
            </a:r>
            <a:r>
              <a:rPr lang="it-IT" sz="2000" dirty="0" err="1"/>
              <a:t>Dataflow</a:t>
            </a:r>
            <a:endParaRPr lang="it-IT" sz="2000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91BCD51-FB79-428C-8545-4D9082C62A71}"/>
              </a:ext>
            </a:extLst>
          </p:cNvPr>
          <p:cNvCxnSpPr>
            <a:cxnSpLocks/>
          </p:cNvCxnSpPr>
          <p:nvPr/>
        </p:nvCxnSpPr>
        <p:spPr>
          <a:xfrm>
            <a:off x="4029921" y="2661760"/>
            <a:ext cx="0" cy="62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F9D3196-2504-4437-BA84-4FF12D3D431B}"/>
              </a:ext>
            </a:extLst>
          </p:cNvPr>
          <p:cNvSpPr txBox="1"/>
          <p:nvPr/>
        </p:nvSpPr>
        <p:spPr>
          <a:xfrm>
            <a:off x="3328590" y="2241473"/>
            <a:ext cx="18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Studio Spark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4C0DC51-C242-4375-BE19-21ECB596BE28}"/>
              </a:ext>
            </a:extLst>
          </p:cNvPr>
          <p:cNvCxnSpPr/>
          <p:nvPr/>
        </p:nvCxnSpPr>
        <p:spPr>
          <a:xfrm flipV="1">
            <a:off x="7214047" y="3429891"/>
            <a:ext cx="0" cy="6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C79C63B-ECE6-4EBB-A123-8B36AAD87364}"/>
              </a:ext>
            </a:extLst>
          </p:cNvPr>
          <p:cNvSpPr txBox="1"/>
          <p:nvPr/>
        </p:nvSpPr>
        <p:spPr>
          <a:xfrm>
            <a:off x="6765216" y="4181334"/>
            <a:ext cx="116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Test e verifica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2AB49EA-686A-4834-972F-3A6E848E81A6}"/>
              </a:ext>
            </a:extLst>
          </p:cNvPr>
          <p:cNvCxnSpPr>
            <a:cxnSpLocks/>
          </p:cNvCxnSpPr>
          <p:nvPr/>
        </p:nvCxnSpPr>
        <p:spPr>
          <a:xfrm>
            <a:off x="6236293" y="2711123"/>
            <a:ext cx="0" cy="62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B979389-3736-4B9F-A247-85E3AF5AEC58}"/>
              </a:ext>
            </a:extLst>
          </p:cNvPr>
          <p:cNvSpPr txBox="1"/>
          <p:nvPr/>
        </p:nvSpPr>
        <p:spPr>
          <a:xfrm>
            <a:off x="5534962" y="1970060"/>
            <a:ext cx="2086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Ottimizzazione prestazionale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B363B89-C928-49AA-80D3-4AD440B5BAD8}"/>
              </a:ext>
            </a:extLst>
          </p:cNvPr>
          <p:cNvCxnSpPr>
            <a:cxnSpLocks/>
          </p:cNvCxnSpPr>
          <p:nvPr/>
        </p:nvCxnSpPr>
        <p:spPr>
          <a:xfrm>
            <a:off x="8416587" y="2438267"/>
            <a:ext cx="0" cy="91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998CD25-0E3D-45DE-92F0-CB5A19E7C97F}"/>
              </a:ext>
            </a:extLst>
          </p:cNvPr>
          <p:cNvSpPr txBox="1"/>
          <p:nvPr/>
        </p:nvSpPr>
        <p:spPr>
          <a:xfrm>
            <a:off x="7767964" y="1777447"/>
            <a:ext cx="13018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Redazione </a:t>
            </a:r>
            <a:br>
              <a:rPr lang="it-IT" sz="1900" dirty="0"/>
            </a:br>
            <a:r>
              <a:rPr lang="it-IT" sz="1900" dirty="0"/>
              <a:t>documenti</a:t>
            </a:r>
          </a:p>
        </p:txBody>
      </p:sp>
    </p:spTree>
    <p:extLst>
      <p:ext uri="{BB962C8B-B14F-4D97-AF65-F5344CB8AC3E}">
        <p14:creationId xmlns:p14="http://schemas.microsoft.com/office/powerpoint/2010/main" val="267068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documentazione">
            <a:extLst>
              <a:ext uri="{FF2B5EF4-FFF2-40B4-BE49-F238E27FC236}">
                <a16:creationId xmlns:a16="http://schemas.microsoft.com/office/drawing/2014/main" id="{F45D4378-3DC4-429D-972B-6705C3A6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2" y="3717219"/>
            <a:ext cx="2632183" cy="22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031A-69BC-4175-AFAA-2DF01BDB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3" y="3"/>
            <a:ext cx="8991599" cy="11144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Riassunto quantitativo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B0367934-D310-4B0B-B453-7B83869BFD24}"/>
              </a:ext>
            </a:extLst>
          </p:cNvPr>
          <p:cNvSpPr txBox="1"/>
          <p:nvPr/>
        </p:nvSpPr>
        <p:spPr>
          <a:xfrm>
            <a:off x="7591428" y="635901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 of 14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BCB0E6-B00D-48A0-9C53-2D95DAF7B822}"/>
              </a:ext>
            </a:extLst>
          </p:cNvPr>
          <p:cNvSpPr txBox="1"/>
          <p:nvPr/>
        </p:nvSpPr>
        <p:spPr>
          <a:xfrm>
            <a:off x="4658985" y="6394690"/>
            <a:ext cx="310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A37390-2970-494D-8279-145B476B481D}"/>
              </a:ext>
            </a:extLst>
          </p:cNvPr>
          <p:cNvSpPr txBox="1"/>
          <p:nvPr/>
        </p:nvSpPr>
        <p:spPr>
          <a:xfrm>
            <a:off x="299600" y="1877257"/>
            <a:ext cx="4625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4 job </a:t>
            </a:r>
            <a:r>
              <a:rPr lang="it-IT" sz="2000" dirty="0" err="1"/>
              <a:t>dataflow</a:t>
            </a:r>
            <a:endParaRPr lang="it-IT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1 architettura producer/consumer </a:t>
            </a:r>
            <a:r>
              <a:rPr lang="it-IT" sz="2000" dirty="0" err="1"/>
              <a:t>kafka</a:t>
            </a:r>
            <a:endParaRPr lang="it-IT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15 tecnologie usate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10 classi per l’</a:t>
            </a:r>
            <a:r>
              <a:rPr lang="it-IT" sz="2000" dirty="0" err="1"/>
              <a:t>ingestion</a:t>
            </a:r>
            <a:r>
              <a:rPr lang="it-IT" sz="2000" dirty="0"/>
              <a:t> dei dati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1 container </a:t>
            </a:r>
            <a:r>
              <a:rPr lang="it-IT" sz="2000" dirty="0" err="1"/>
              <a:t>docker</a:t>
            </a:r>
            <a:endParaRPr lang="it-IT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B6A18B-CDC6-40A8-8CB3-2D367D8A77EA}"/>
              </a:ext>
            </a:extLst>
          </p:cNvPr>
          <p:cNvSpPr txBox="1"/>
          <p:nvPr/>
        </p:nvSpPr>
        <p:spPr>
          <a:xfrm>
            <a:off x="5312938" y="4114765"/>
            <a:ext cx="3661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it-IT" sz="2000" dirty="0"/>
              <a:t>Manuale sviluppatore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it-IT" sz="2000" dirty="0"/>
              <a:t>Documentazione delle tecnologie usate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it-IT" sz="2000" dirty="0"/>
              <a:t>Presentazione interna</a:t>
            </a:r>
          </a:p>
        </p:txBody>
      </p:sp>
      <p:pic>
        <p:nvPicPr>
          <p:cNvPr id="17" name="Immagine 16" descr="Immagine che contiene segnale, esterni&#10;&#10;Descrizione generata automaticamente">
            <a:extLst>
              <a:ext uri="{FF2B5EF4-FFF2-40B4-BE49-F238E27FC236}">
                <a16:creationId xmlns:a16="http://schemas.microsoft.com/office/drawing/2014/main" id="{3D700BA5-20ED-46E4-845B-7353D3F04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71" y="1877257"/>
            <a:ext cx="3025944" cy="161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61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031A-69BC-4175-AFAA-2DF01BDB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3" y="3"/>
            <a:ext cx="8991599" cy="1114425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Conclusioni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51228C07-D0B7-4C31-AE04-68268035B989}"/>
              </a:ext>
            </a:extLst>
          </p:cNvPr>
          <p:cNvSpPr txBox="1"/>
          <p:nvPr/>
        </p:nvSpPr>
        <p:spPr>
          <a:xfrm>
            <a:off x="7591428" y="635901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14 </a:t>
            </a:r>
            <a:r>
              <a:rPr lang="en-US" dirty="0">
                <a:solidFill>
                  <a:schemeClr val="bg1"/>
                </a:solidFill>
              </a:rPr>
              <a:t>of 14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5EBB4FA-7169-4278-8F5D-DCD40D429B2B}"/>
              </a:ext>
            </a:extLst>
          </p:cNvPr>
          <p:cNvSpPr txBox="1"/>
          <p:nvPr/>
        </p:nvSpPr>
        <p:spPr>
          <a:xfrm>
            <a:off x="4658985" y="6394690"/>
            <a:ext cx="310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D8ABDE-0247-4657-B9AE-28ECDEBAFC10}"/>
              </a:ext>
            </a:extLst>
          </p:cNvPr>
          <p:cNvSpPr txBox="1"/>
          <p:nvPr/>
        </p:nvSpPr>
        <p:spPr>
          <a:xfrm>
            <a:off x="337351" y="1447061"/>
            <a:ext cx="38173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Sviluppi futuri: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Miglioramento fase data </a:t>
            </a:r>
            <a:r>
              <a:rPr lang="it-IT" sz="2000" dirty="0" err="1"/>
              <a:t>analysis</a:t>
            </a:r>
            <a:endParaRPr lang="it-IT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Miglioramento gestione flussi streaming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Aggiunta gestione file con diversi schemi XML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Aggiungere acquisizione file non </a:t>
            </a:r>
            <a:r>
              <a:rPr lang="it-IT" sz="2000" dirty="0" err="1"/>
              <a:t>evtx</a:t>
            </a:r>
            <a:r>
              <a:rPr lang="it-IT" sz="2000" dirty="0"/>
              <a:t> o XML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5BF9B1-D38D-4201-848F-95A44A4418E6}"/>
              </a:ext>
            </a:extLst>
          </p:cNvPr>
          <p:cNvSpPr txBox="1"/>
          <p:nvPr/>
        </p:nvSpPr>
        <p:spPr>
          <a:xfrm>
            <a:off x="4658984" y="1447062"/>
            <a:ext cx="4085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Considerazioni personali: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Acquisizione di molteplici competenze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Sviluppo di un sistema funzionante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Ampliata rete sociale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Gestione di un intero progetto</a:t>
            </a:r>
          </a:p>
        </p:txBody>
      </p:sp>
      <p:pic>
        <p:nvPicPr>
          <p:cNvPr id="2050" name="Picture 2" descr="Risultati immagini per what's next">
            <a:extLst>
              <a:ext uri="{FF2B5EF4-FFF2-40B4-BE49-F238E27FC236}">
                <a16:creationId xmlns:a16="http://schemas.microsoft.com/office/drawing/2014/main" id="{D67DDA46-EC54-4716-8249-8F3B222E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62" y="4256403"/>
            <a:ext cx="31527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D60EFF2-1115-4731-8B87-23B157FA3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65" y="39141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031A-69BC-4175-AFAA-2DF01BDB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3" y="3"/>
            <a:ext cx="8991599" cy="111442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Indice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F6363-F09E-4327-A676-81F90DDF39B0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 of 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1F1724-F3DB-4C70-A0DF-020AA27153D9}"/>
              </a:ext>
            </a:extLst>
          </p:cNvPr>
          <p:cNvSpPr txBox="1"/>
          <p:nvPr/>
        </p:nvSpPr>
        <p:spPr>
          <a:xfrm>
            <a:off x="4658986" y="6394690"/>
            <a:ext cx="3117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B3764D-AAD9-4913-B7B6-BB33B15BEFA3}"/>
              </a:ext>
            </a:extLst>
          </p:cNvPr>
          <p:cNvSpPr txBox="1"/>
          <p:nvPr/>
        </p:nvSpPr>
        <p:spPr>
          <a:xfrm>
            <a:off x="591448" y="2151729"/>
            <a:ext cx="3324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it-IT" sz="3200" dirty="0"/>
              <a:t>Introduzione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it-IT" sz="3200" dirty="0"/>
              <a:t>L’azienda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it-IT" sz="3200" dirty="0"/>
              <a:t>Il progetto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it-IT" sz="3200" dirty="0"/>
              <a:t>Tecnologie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it-IT" sz="3200" dirty="0"/>
              <a:t>Conclusioni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2591667-20F9-4D28-9DA5-549E6F769A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3" y="2151727"/>
            <a:ext cx="3510861" cy="2554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40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>
            <a:extLst>
              <a:ext uri="{FF2B5EF4-FFF2-40B4-BE49-F238E27FC236}">
                <a16:creationId xmlns:a16="http://schemas.microsoft.com/office/drawing/2014/main" id="{0B273FF6-A1E5-4217-AF5D-E32A7A01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928" y="2354178"/>
            <a:ext cx="10246835" cy="4627603"/>
          </a:xfrm>
          <a:prstGeom prst="rect">
            <a:avLst/>
          </a:prstGeom>
        </p:spPr>
      </p:pic>
      <p:pic>
        <p:nvPicPr>
          <p:cNvPr id="25" name="Immagine 2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9304E5BE-6466-4C74-84EA-4457F342E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723" y="2840663"/>
            <a:ext cx="7558415" cy="34134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F6363-F09E-4327-A676-81F90DDF39B0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of 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1F1724-F3DB-4C70-A0DF-020AA27153D9}"/>
              </a:ext>
            </a:extLst>
          </p:cNvPr>
          <p:cNvSpPr txBox="1"/>
          <p:nvPr/>
        </p:nvSpPr>
        <p:spPr>
          <a:xfrm>
            <a:off x="4658982" y="6394690"/>
            <a:ext cx="308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C1619E-39A6-4EAC-9E72-B421EE86E678}"/>
              </a:ext>
            </a:extLst>
          </p:cNvPr>
          <p:cNvSpPr txBox="1"/>
          <p:nvPr/>
        </p:nvSpPr>
        <p:spPr>
          <a:xfrm>
            <a:off x="443581" y="1645588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Dato grezzo: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Oggettivo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Non elaborato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Non organizzato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7DFB4B-08A3-46DA-931A-3BE05D143BD2}"/>
              </a:ext>
            </a:extLst>
          </p:cNvPr>
          <p:cNvSpPr txBox="1"/>
          <p:nvPr/>
        </p:nvSpPr>
        <p:spPr>
          <a:xfrm>
            <a:off x="5191120" y="1645589"/>
            <a:ext cx="30296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Dato come informazione: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Elaborato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Comparabile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000" dirty="0"/>
              <a:t>Calato in un contesto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6DAC2A-D269-4009-963E-C740A559E7B7}"/>
              </a:ext>
            </a:extLst>
          </p:cNvPr>
          <p:cNvSpPr txBox="1"/>
          <p:nvPr/>
        </p:nvSpPr>
        <p:spPr>
          <a:xfrm>
            <a:off x="866656" y="4090940"/>
            <a:ext cx="1422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1000</a:t>
            </a:r>
          </a:p>
        </p:txBody>
      </p:sp>
      <p:graphicFrame>
        <p:nvGraphicFramePr>
          <p:cNvPr id="10" name="Tabella 11">
            <a:extLst>
              <a:ext uri="{FF2B5EF4-FFF2-40B4-BE49-F238E27FC236}">
                <a16:creationId xmlns:a16="http://schemas.microsoft.com/office/drawing/2014/main" id="{8E089814-CF44-408F-A2BE-B66BD16F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35758"/>
              </p:ext>
            </p:extLst>
          </p:nvPr>
        </p:nvGraphicFramePr>
        <p:xfrm>
          <a:off x="5378074" y="3359701"/>
          <a:ext cx="2842653" cy="2365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551">
                  <a:extLst>
                    <a:ext uri="{9D8B030D-6E8A-4147-A177-3AD203B41FA5}">
                      <a16:colId xmlns:a16="http://schemas.microsoft.com/office/drawing/2014/main" val="2055365177"/>
                    </a:ext>
                  </a:extLst>
                </a:gridCol>
                <a:gridCol w="947551">
                  <a:extLst>
                    <a:ext uri="{9D8B030D-6E8A-4147-A177-3AD203B41FA5}">
                      <a16:colId xmlns:a16="http://schemas.microsoft.com/office/drawing/2014/main" val="1748350795"/>
                    </a:ext>
                  </a:extLst>
                </a:gridCol>
                <a:gridCol w="947551">
                  <a:extLst>
                    <a:ext uri="{9D8B030D-6E8A-4147-A177-3AD203B41FA5}">
                      <a16:colId xmlns:a16="http://schemas.microsoft.com/office/drawing/2014/main" val="2496281800"/>
                    </a:ext>
                  </a:extLst>
                </a:gridCol>
              </a:tblGrid>
              <a:tr h="460181">
                <a:tc>
                  <a:txBody>
                    <a:bodyPr/>
                    <a:lstStyle/>
                    <a:p>
                      <a:r>
                        <a:rPr lang="it-IT" sz="1900" b="1" dirty="0">
                          <a:solidFill>
                            <a:schemeClr val="tx1"/>
                          </a:solidFill>
                        </a:rPr>
                        <a:t>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b="1" dirty="0">
                          <a:solidFill>
                            <a:schemeClr val="tx1"/>
                          </a:solidFill>
                        </a:rPr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b="1" dirty="0">
                          <a:solidFill>
                            <a:schemeClr val="tx1"/>
                          </a:solidFill>
                        </a:rPr>
                        <a:t>Giorno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0024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Rossi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19/09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137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Rossi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20/09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954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bg1"/>
                          </a:solidFill>
                        </a:rPr>
                        <a:t>Rossi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bg1"/>
                          </a:solidFill>
                        </a:rPr>
                        <a:t>24/09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9769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Rossi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25/09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61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Rossi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26/09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48206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C4BAB0FF-C4BD-4A96-915D-D8BC50751B90}"/>
              </a:ext>
            </a:extLst>
          </p:cNvPr>
          <p:cNvSpPr txBox="1">
            <a:spLocks/>
          </p:cNvSpPr>
          <p:nvPr/>
        </p:nvSpPr>
        <p:spPr>
          <a:xfrm>
            <a:off x="152403" y="17759"/>
            <a:ext cx="8991599" cy="559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Introduzione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C41F71D-41F6-4098-892E-5586C2BAFDE3}"/>
              </a:ext>
            </a:extLst>
          </p:cNvPr>
          <p:cNvSpPr txBox="1"/>
          <p:nvPr/>
        </p:nvSpPr>
        <p:spPr>
          <a:xfrm>
            <a:off x="276683" y="574247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dato</a:t>
            </a:r>
          </a:p>
        </p:txBody>
      </p:sp>
    </p:spTree>
    <p:extLst>
      <p:ext uri="{BB962C8B-B14F-4D97-AF65-F5344CB8AC3E}">
        <p14:creationId xmlns:p14="http://schemas.microsoft.com/office/powerpoint/2010/main" val="248271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DFB48B1E-990B-43C2-AC7A-C27C52791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49" y="1022007"/>
            <a:ext cx="3479269" cy="5327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F6363-F09E-4327-A676-81F90DDF39B0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 of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1F1724-F3DB-4C70-A0DF-020AA27153D9}"/>
              </a:ext>
            </a:extLst>
          </p:cNvPr>
          <p:cNvSpPr txBox="1"/>
          <p:nvPr/>
        </p:nvSpPr>
        <p:spPr>
          <a:xfrm>
            <a:off x="4658983" y="6394690"/>
            <a:ext cx="309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C1619E-39A6-4EAC-9E72-B421EE86E678}"/>
              </a:ext>
            </a:extLst>
          </p:cNvPr>
          <p:cNvSpPr txBox="1"/>
          <p:nvPr/>
        </p:nvSpPr>
        <p:spPr>
          <a:xfrm>
            <a:off x="921114" y="2459504"/>
            <a:ext cx="2896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Fasi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Data </a:t>
            </a:r>
            <a:r>
              <a:rPr lang="it-IT" sz="2400" dirty="0" err="1"/>
              <a:t>ingestion</a:t>
            </a:r>
            <a:endParaRPr lang="it-IT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Data processing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Data </a:t>
            </a:r>
            <a:r>
              <a:rPr lang="it-IT" sz="2400" dirty="0" err="1"/>
              <a:t>analysis</a:t>
            </a:r>
            <a:endParaRPr lang="it-IT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Data </a:t>
            </a:r>
            <a:r>
              <a:rPr lang="it-IT" sz="2400" dirty="0" err="1"/>
              <a:t>integration</a:t>
            </a:r>
            <a:endParaRPr lang="it-IT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B8C8CB-2105-4C03-A0D3-67F449742E78}"/>
              </a:ext>
            </a:extLst>
          </p:cNvPr>
          <p:cNvSpPr txBox="1">
            <a:spLocks/>
          </p:cNvSpPr>
          <p:nvPr/>
        </p:nvSpPr>
        <p:spPr>
          <a:xfrm>
            <a:off x="152403" y="17759"/>
            <a:ext cx="8991599" cy="559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Introduzione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1178DE0-E97B-4488-B884-01323D3C7C7E}"/>
              </a:ext>
            </a:extLst>
          </p:cNvPr>
          <p:cNvSpPr txBox="1"/>
          <p:nvPr/>
        </p:nvSpPr>
        <p:spPr>
          <a:xfrm>
            <a:off x="276683" y="574247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gestione dei dati</a:t>
            </a:r>
          </a:p>
        </p:txBody>
      </p:sp>
    </p:spTree>
    <p:extLst>
      <p:ext uri="{BB962C8B-B14F-4D97-AF65-F5344CB8AC3E}">
        <p14:creationId xmlns:p14="http://schemas.microsoft.com/office/powerpoint/2010/main" val="188977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4765005-D3E7-47D9-B538-D81A64D2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73" y="2083876"/>
            <a:ext cx="5081026" cy="3176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F6363-F09E-4327-A676-81F90DDF39B0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 of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1F1724-F3DB-4C70-A0DF-020AA27153D9}"/>
              </a:ext>
            </a:extLst>
          </p:cNvPr>
          <p:cNvSpPr txBox="1"/>
          <p:nvPr/>
        </p:nvSpPr>
        <p:spPr>
          <a:xfrm>
            <a:off x="4658984" y="6394690"/>
            <a:ext cx="321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CFD777-4C39-40AF-B8FE-53B30F9560C2}"/>
              </a:ext>
            </a:extLst>
          </p:cNvPr>
          <p:cNvSpPr txBox="1"/>
          <p:nvPr/>
        </p:nvSpPr>
        <p:spPr>
          <a:xfrm>
            <a:off x="152402" y="3071723"/>
            <a:ext cx="406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/>
              <a:t>"…difformità della regola generale…" </a:t>
            </a:r>
          </a:p>
          <a:p>
            <a:r>
              <a:rPr lang="it-IT" sz="2400" i="1" dirty="0"/>
              <a:t>		    Vocabolario Treccani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DBF2BF-DBFE-413F-B526-88B52E55CDB8}"/>
              </a:ext>
            </a:extLst>
          </p:cNvPr>
          <p:cNvSpPr txBox="1">
            <a:spLocks/>
          </p:cNvSpPr>
          <p:nvPr/>
        </p:nvSpPr>
        <p:spPr>
          <a:xfrm>
            <a:off x="152403" y="17759"/>
            <a:ext cx="8991599" cy="559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Introduzione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08942D7-C36F-4143-8A25-57D0CD256356}"/>
              </a:ext>
            </a:extLst>
          </p:cNvPr>
          <p:cNvSpPr txBox="1"/>
          <p:nvPr/>
        </p:nvSpPr>
        <p:spPr>
          <a:xfrm>
            <a:off x="276683" y="574247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Anomaly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detection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19A37FF-C2F6-437D-832C-4B4F9B8FA724}"/>
              </a:ext>
            </a:extLst>
          </p:cNvPr>
          <p:cNvSpPr/>
          <p:nvPr/>
        </p:nvSpPr>
        <p:spPr>
          <a:xfrm>
            <a:off x="4658984" y="1855433"/>
            <a:ext cx="2484767" cy="435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12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031A-69BC-4175-AFAA-2DF01BDB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3" y="3"/>
            <a:ext cx="8991599" cy="11144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L’azienda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F6363-F09E-4327-A676-81F90DDF39B0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 of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1F1724-F3DB-4C70-A0DF-020AA27153D9}"/>
              </a:ext>
            </a:extLst>
          </p:cNvPr>
          <p:cNvSpPr txBox="1"/>
          <p:nvPr/>
        </p:nvSpPr>
        <p:spPr>
          <a:xfrm>
            <a:off x="4658986" y="6394690"/>
            <a:ext cx="305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4C0AD1-3848-438E-BC2E-1A1A23775D9C}"/>
              </a:ext>
            </a:extLst>
          </p:cNvPr>
          <p:cNvSpPr txBox="1"/>
          <p:nvPr/>
        </p:nvSpPr>
        <p:spPr>
          <a:xfrm>
            <a:off x="4950969" y="1918826"/>
            <a:ext cx="24590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Fondata nel 2013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Fatturato di 7,5 milioni nel 2017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150 dipendenti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Innovazione e dinamismo</a:t>
            </a:r>
          </a:p>
        </p:txBody>
      </p:sp>
      <p:pic>
        <p:nvPicPr>
          <p:cNvPr id="14" name="Immagine 1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A4312809-75C7-47EE-8E26-188915D6F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0" y="3429001"/>
            <a:ext cx="3597975" cy="1020116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A64ACB-C7C1-4681-967D-653B76F52464}"/>
              </a:ext>
            </a:extLst>
          </p:cNvPr>
          <p:cNvCxnSpPr>
            <a:cxnSpLocks/>
          </p:cNvCxnSpPr>
          <p:nvPr/>
        </p:nvCxnSpPr>
        <p:spPr>
          <a:xfrm>
            <a:off x="4145872" y="1472987"/>
            <a:ext cx="0" cy="460082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5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9ED505E7-FE38-4039-AD0A-8519DAC3A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33" y="1114425"/>
            <a:ext cx="1329772" cy="20362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031A-69BC-4175-AFAA-2DF01BDB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3" y="3"/>
            <a:ext cx="8991599" cy="1114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it-IT" dirty="0">
                <a:solidFill>
                  <a:schemeClr val="bg1"/>
                </a:solidFill>
              </a:rPr>
              <a:t>progetto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F6363-F09E-4327-A676-81F90DDF39B0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 of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1F1724-F3DB-4C70-A0DF-020AA27153D9}"/>
              </a:ext>
            </a:extLst>
          </p:cNvPr>
          <p:cNvSpPr txBox="1"/>
          <p:nvPr/>
        </p:nvSpPr>
        <p:spPr>
          <a:xfrm>
            <a:off x="4658985" y="6394690"/>
            <a:ext cx="310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F869B1-A0E2-4964-8E79-73D4C0A92656}"/>
              </a:ext>
            </a:extLst>
          </p:cNvPr>
          <p:cNvSpPr txBox="1"/>
          <p:nvPr/>
        </p:nvSpPr>
        <p:spPr>
          <a:xfrm>
            <a:off x="152403" y="1704512"/>
            <a:ext cx="230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Gestione dei dati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1DE11D-1B28-4743-81E6-7E03FC9BC3C7}"/>
              </a:ext>
            </a:extLst>
          </p:cNvPr>
          <p:cNvSpPr txBox="1"/>
          <p:nvPr/>
        </p:nvSpPr>
        <p:spPr>
          <a:xfrm>
            <a:off x="3751465" y="3094425"/>
            <a:ext cx="365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Rilevamento delle anomalie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698D42-35E6-4AA0-8E28-1FFD1E59C08D}"/>
              </a:ext>
            </a:extLst>
          </p:cNvPr>
          <p:cNvSpPr txBox="1"/>
          <p:nvPr/>
        </p:nvSpPr>
        <p:spPr>
          <a:xfrm>
            <a:off x="152403" y="4251732"/>
            <a:ext cx="20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Analisi dei dati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C3DFFFB-DE1E-4929-8E93-EF6D4728AAA5}"/>
              </a:ext>
            </a:extLst>
          </p:cNvPr>
          <p:cNvSpPr txBox="1"/>
          <p:nvPr/>
        </p:nvSpPr>
        <p:spPr>
          <a:xfrm>
            <a:off x="5910400" y="5273973"/>
            <a:ext cx="130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Problemi</a:t>
            </a:r>
          </a:p>
        </p:txBody>
      </p:sp>
      <p:pic>
        <p:nvPicPr>
          <p:cNvPr id="21" name="Immagine 20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FBD30805-766F-4C1A-8195-296185701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74" y="2600711"/>
            <a:ext cx="1449091" cy="1449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0E916747-CEBF-44BA-B7E9-613CEA775B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84" y="3848333"/>
            <a:ext cx="1774071" cy="126846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068CCC36-B3D3-441F-AB67-3D1CDDEE87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87" y="4735170"/>
            <a:ext cx="1589219" cy="11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1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031A-69BC-4175-AFAA-2DF01BDB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3" y="3"/>
            <a:ext cx="8991599" cy="11144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Integrazione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F6363-F09E-4327-A676-81F90DDF39B0}"/>
              </a:ext>
            </a:extLst>
          </p:cNvPr>
          <p:cNvSpPr txBox="1"/>
          <p:nvPr/>
        </p:nvSpPr>
        <p:spPr>
          <a:xfrm>
            <a:off x="7591428" y="635901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XX of  YY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1F1724-F3DB-4C70-A0DF-020AA27153D9}"/>
              </a:ext>
            </a:extLst>
          </p:cNvPr>
          <p:cNvSpPr txBox="1"/>
          <p:nvPr/>
        </p:nvSpPr>
        <p:spPr>
          <a:xfrm>
            <a:off x="4658983" y="6394690"/>
            <a:ext cx="396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C503000-DC14-4E7E-8DF6-F6E44A2E8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3" y="1150105"/>
            <a:ext cx="9028639" cy="5034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5D4F6AB3-9D27-4F09-A3D3-B6F6D7669F9B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 of 14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5CA87FB-7563-4423-8474-3EAD0489F690}"/>
              </a:ext>
            </a:extLst>
          </p:cNvPr>
          <p:cNvSpPr txBox="1"/>
          <p:nvPr/>
        </p:nvSpPr>
        <p:spPr>
          <a:xfrm>
            <a:off x="4658985" y="6394690"/>
            <a:ext cx="310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</p:spTree>
    <p:extLst>
      <p:ext uri="{BB962C8B-B14F-4D97-AF65-F5344CB8AC3E}">
        <p14:creationId xmlns:p14="http://schemas.microsoft.com/office/powerpoint/2010/main" val="309799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14767-A73A-421F-9FC1-ABD8FD3DAE6D}"/>
              </a:ext>
            </a:extLst>
          </p:cNvPr>
          <p:cNvSpPr/>
          <p:nvPr/>
        </p:nvSpPr>
        <p:spPr>
          <a:xfrm>
            <a:off x="-5378" y="-8878"/>
            <a:ext cx="9149377" cy="1119328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9D4720-9149-4CFC-8245-6DC2D508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127682"/>
            <a:ext cx="1918007" cy="857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F6363-F09E-4327-A676-81F90DDF39B0}"/>
              </a:ext>
            </a:extLst>
          </p:cNvPr>
          <p:cNvSpPr txBox="1"/>
          <p:nvPr/>
        </p:nvSpPr>
        <p:spPr>
          <a:xfrm>
            <a:off x="7591428" y="635901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XX of  YY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1F1724-F3DB-4C70-A0DF-020AA27153D9}"/>
              </a:ext>
            </a:extLst>
          </p:cNvPr>
          <p:cNvSpPr txBox="1"/>
          <p:nvPr/>
        </p:nvSpPr>
        <p:spPr>
          <a:xfrm>
            <a:off x="4658983" y="6394690"/>
            <a:ext cx="396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802E-3CB7-494C-BFEF-189326F5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139546"/>
            <a:ext cx="878099" cy="55144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D519C-BAE1-4F5C-84D7-B9722411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" y="6229350"/>
            <a:ext cx="9149377" cy="628651"/>
          </a:xfrm>
        </p:spPr>
      </p:pic>
      <p:pic>
        <p:nvPicPr>
          <p:cNvPr id="7" name="Immagine 6" descr="Immagine che contiene screenshot, interni, mappa, cielo&#10;&#10;Descrizione generata automaticamente">
            <a:extLst>
              <a:ext uri="{FF2B5EF4-FFF2-40B4-BE49-F238E27FC236}">
                <a16:creationId xmlns:a16="http://schemas.microsoft.com/office/drawing/2014/main" id="{E138E47B-85AF-43DF-A73A-8E00C556DB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2" t="42442" r="33619" b="8"/>
          <a:stretch/>
        </p:blipFill>
        <p:spPr>
          <a:xfrm>
            <a:off x="591451" y="1222386"/>
            <a:ext cx="7770827" cy="4851430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09B388CA-84EE-4DED-A5C2-DF617EBAD7B4}"/>
              </a:ext>
            </a:extLst>
          </p:cNvPr>
          <p:cNvSpPr txBox="1"/>
          <p:nvPr/>
        </p:nvSpPr>
        <p:spPr>
          <a:xfrm>
            <a:off x="7591428" y="63590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 of 14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07758D0-2993-4031-87FF-E0CCC53C2F17}"/>
              </a:ext>
            </a:extLst>
          </p:cNvPr>
          <p:cNvSpPr txBox="1"/>
          <p:nvPr/>
        </p:nvSpPr>
        <p:spPr>
          <a:xfrm>
            <a:off x="4658985" y="6394690"/>
            <a:ext cx="310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Giovanni Sorice – Il ciclo di vita del dato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D2E277-0AB8-46CA-A62B-943FE264EC47}"/>
              </a:ext>
            </a:extLst>
          </p:cNvPr>
          <p:cNvSpPr txBox="1">
            <a:spLocks/>
          </p:cNvSpPr>
          <p:nvPr/>
        </p:nvSpPr>
        <p:spPr>
          <a:xfrm>
            <a:off x="152403" y="17759"/>
            <a:ext cx="8991599" cy="559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Integrazione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3352D4-675E-4683-A1D5-B3CECC38B0C1}"/>
              </a:ext>
            </a:extLst>
          </p:cNvPr>
          <p:cNvSpPr txBox="1"/>
          <p:nvPr/>
        </p:nvSpPr>
        <p:spPr>
          <a:xfrm>
            <a:off x="276683" y="574247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Apache </a:t>
            </a:r>
            <a:r>
              <a:rPr lang="it-IT" dirty="0" err="1">
                <a:solidFill>
                  <a:schemeClr val="bg1"/>
                </a:solidFill>
              </a:rPr>
              <a:t>NiFi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6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473</Words>
  <Application>Microsoft Office PowerPoint</Application>
  <PresentationFormat>Presentazione su schermo (4:3)</PresentationFormat>
  <Paragraphs>145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ingestion e anomaly detection:</vt:lpstr>
      <vt:lpstr>Indice</vt:lpstr>
      <vt:lpstr>Presentazione standard di PowerPoint</vt:lpstr>
      <vt:lpstr>Presentazione standard di PowerPoint</vt:lpstr>
      <vt:lpstr>Presentazione standard di PowerPoint</vt:lpstr>
      <vt:lpstr>L’azienda</vt:lpstr>
      <vt:lpstr>Il progetto</vt:lpstr>
      <vt:lpstr>Integrazione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Impegno orario</vt:lpstr>
      <vt:lpstr>Riassunto quantitativo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Cip</dc:creator>
  <cp:lastModifiedBy>Giovanni Sorice</cp:lastModifiedBy>
  <cp:revision>64</cp:revision>
  <dcterms:created xsi:type="dcterms:W3CDTF">2019-08-02T12:49:06Z</dcterms:created>
  <dcterms:modified xsi:type="dcterms:W3CDTF">2019-09-24T13:24:47Z</dcterms:modified>
</cp:coreProperties>
</file>