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6" r:id="rId7"/>
    <p:sldId id="264" r:id="rId8"/>
    <p:sldId id="262" r:id="rId9"/>
    <p:sldId id="261" r:id="rId10"/>
    <p:sldId id="294" r:id="rId11"/>
    <p:sldId id="268" r:id="rId12"/>
    <p:sldId id="270" r:id="rId13"/>
    <p:sldId id="272" r:id="rId14"/>
    <p:sldId id="274" r:id="rId15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idact Gothic" panose="020B0604020202020204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Regular" panose="020B0604020202020204" charset="0"/>
      <p:regular r:id="rId30"/>
      <p:bold r:id="rId31"/>
      <p:italic r:id="rId32"/>
      <p:boldItalic r:id="rId33"/>
    </p:embeddedFont>
    <p:embeddedFont>
      <p:font typeface="Roboto Thin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52643"/>
    <a:srgbClr val="00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B973B6-8D3A-420D-9315-DEBEC1E87527}">
  <a:tblStyle styleId="{F1B973B6-8D3A-420D-9315-DEBEC1E87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50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EUROPEAN METALS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CORPORATION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Picture 2">
            <a:extLst>
              <a:ext uri="{FF2B5EF4-FFF2-40B4-BE49-F238E27FC236}">
                <a16:creationId xmlns:a16="http://schemas.microsoft.com/office/drawing/2014/main" id="{634B7B5D-3BE4-4007-A453-AA3E392B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38" y="513007"/>
            <a:ext cx="2595154" cy="14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242037" y="5124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CLASS DIAGRAM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03500" y="580973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7B911C2F-F0FD-4882-A55F-D0AB3C1F9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82" y="722046"/>
            <a:ext cx="5890707" cy="40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73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356456" y="175240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LOGO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7075898" y="373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TESTO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1000450" y="244008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BANNER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77825" y="2010378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MENU</a:t>
            </a:r>
            <a:endParaRPr sz="1200" dirty="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cxnSpLocks/>
          </p:cNvCxnSpPr>
          <p:nvPr/>
        </p:nvCxnSpPr>
        <p:spPr>
          <a:xfrm rot="10800000" flipH="1">
            <a:off x="1687100" y="1894144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F990CB9-E904-47CD-AFDE-967A5115AF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00" y="1635736"/>
            <a:ext cx="3738403" cy="249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DOCUMENTAZIONE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57642" y="1254531"/>
            <a:ext cx="2593732" cy="663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test, ha come obiettivo quello di verificare che il sistema e i relativi sottosistemi siano codificati correttamente, e svolgano la funzione prevista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71639" y="1148212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UNIT TEST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2321377" y="4196732"/>
            <a:ext cx="1207637" cy="16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PROBLEM STATEMENT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5270439" y="4325758"/>
            <a:ext cx="3116747" cy="738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documento presenta la pianificazione e la specifica di quelli che sono i Test Case individuati, ovvero, insieme di input e di risultati attesi che servono a testare una componente del nostro sistema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5283473" y="4184384"/>
            <a:ext cx="962480" cy="24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TEST CASE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6" name="Google Shape;996;p36"/>
          <p:cNvCxnSpPr>
            <a:cxnSpLocks/>
          </p:cNvCxnSpPr>
          <p:nvPr/>
        </p:nvCxnSpPr>
        <p:spPr>
          <a:xfrm rot="10800000" flipV="1">
            <a:off x="5669573" y="1388596"/>
            <a:ext cx="879366" cy="34645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4524146" y="3999036"/>
            <a:ext cx="746293" cy="3185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996;p36">
            <a:extLst>
              <a:ext uri="{FF2B5EF4-FFF2-40B4-BE49-F238E27FC236}">
                <a16:creationId xmlns:a16="http://schemas.microsoft.com/office/drawing/2014/main" id="{862C79B9-F9B3-4C61-B179-D8C8E06BEA29}"/>
              </a:ext>
            </a:extLst>
          </p:cNvPr>
          <p:cNvCxnSpPr>
            <a:cxnSpLocks/>
          </p:cNvCxnSpPr>
          <p:nvPr/>
        </p:nvCxnSpPr>
        <p:spPr>
          <a:xfrm rot="10800000">
            <a:off x="2204884" y="1334616"/>
            <a:ext cx="1227944" cy="2214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4" name="Google Shape;992;p36">
            <a:extLst>
              <a:ext uri="{FF2B5EF4-FFF2-40B4-BE49-F238E27FC236}">
                <a16:creationId xmlns:a16="http://schemas.microsoft.com/office/drawing/2014/main" id="{06273EE2-3A62-4763-9A07-CD8B7783AC5A}"/>
              </a:ext>
            </a:extLst>
          </p:cNvPr>
          <p:cNvSpPr txBox="1">
            <a:spLocks/>
          </p:cNvSpPr>
          <p:nvPr/>
        </p:nvSpPr>
        <p:spPr>
          <a:xfrm>
            <a:off x="1031284" y="1148263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OBJECT DESIGN DOCUMENT</a:t>
            </a:r>
          </a:p>
        </p:txBody>
      </p:sp>
      <p:sp>
        <p:nvSpPr>
          <p:cNvPr id="256" name="Google Shape;991;p36">
            <a:extLst>
              <a:ext uri="{FF2B5EF4-FFF2-40B4-BE49-F238E27FC236}">
                <a16:creationId xmlns:a16="http://schemas.microsoft.com/office/drawing/2014/main" id="{AEF81CDF-4055-4F18-90DD-ED7B03282AA2}"/>
              </a:ext>
            </a:extLst>
          </p:cNvPr>
          <p:cNvSpPr txBox="1">
            <a:spLocks/>
          </p:cNvSpPr>
          <p:nvPr/>
        </p:nvSpPr>
        <p:spPr>
          <a:xfrm>
            <a:off x="-18311" y="1391341"/>
            <a:ext cx="2275162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en-US" sz="900" dirty="0"/>
              <a:t>In </a:t>
            </a:r>
            <a:r>
              <a:rPr lang="en-US" sz="900" dirty="0" err="1"/>
              <a:t>questo</a:t>
            </a:r>
            <a:r>
              <a:rPr lang="en-US" sz="900" dirty="0"/>
              <a:t> </a:t>
            </a:r>
            <a:r>
              <a:rPr lang="en-US" sz="900" dirty="0" err="1"/>
              <a:t>documento</a:t>
            </a:r>
            <a:r>
              <a:rPr lang="en-US" sz="900" dirty="0"/>
              <a:t> </a:t>
            </a:r>
            <a:r>
              <a:rPr lang="en-US" sz="900" dirty="0" err="1"/>
              <a:t>verrà</a:t>
            </a:r>
            <a:r>
              <a:rPr lang="en-US" sz="900" dirty="0"/>
              <a:t> </a:t>
            </a:r>
            <a:r>
              <a:rPr lang="en-US" sz="900" dirty="0" err="1"/>
              <a:t>descritto</a:t>
            </a:r>
            <a:r>
              <a:rPr lang="en-US" sz="900" dirty="0"/>
              <a:t> in </a:t>
            </a:r>
            <a:r>
              <a:rPr lang="en-US" sz="900" dirty="0" err="1"/>
              <a:t>dettaglio</a:t>
            </a:r>
            <a:r>
              <a:rPr lang="en-US" sz="900" dirty="0"/>
              <a:t> il </a:t>
            </a:r>
            <a:r>
              <a:rPr lang="en-US" sz="900" dirty="0" err="1"/>
              <a:t>progetto</a:t>
            </a:r>
            <a:r>
              <a:rPr lang="en-US" sz="900" dirty="0"/>
              <a:t> del </a:t>
            </a:r>
            <a:r>
              <a:rPr lang="en-US" sz="900" dirty="0" err="1"/>
              <a:t>sistema</a:t>
            </a:r>
            <a:r>
              <a:rPr lang="en-US" sz="900" dirty="0"/>
              <a:t> finale </a:t>
            </a:r>
            <a:r>
              <a:rPr lang="en-US" sz="900" dirty="0" err="1"/>
              <a:t>inclusi</a:t>
            </a:r>
            <a:r>
              <a:rPr lang="en-US" sz="900" dirty="0"/>
              <a:t> </a:t>
            </a:r>
            <a:r>
              <a:rPr lang="en-US" sz="900" dirty="0" err="1"/>
              <a:t>diversi</a:t>
            </a:r>
            <a:r>
              <a:rPr lang="en-US" sz="900" dirty="0"/>
              <a:t> </a:t>
            </a:r>
            <a:r>
              <a:rPr lang="en-US" sz="900" dirty="0" err="1"/>
              <a:t>diagrammi</a:t>
            </a:r>
            <a:r>
              <a:rPr lang="en-US" sz="900" dirty="0"/>
              <a:t> </a:t>
            </a:r>
            <a:r>
              <a:rPr lang="en-US" sz="900" dirty="0" err="1"/>
              <a:t>dettagliati</a:t>
            </a:r>
            <a:r>
              <a:rPr lang="en-US" sz="900" dirty="0"/>
              <a:t> </a:t>
            </a:r>
          </a:p>
        </p:txBody>
      </p:sp>
      <p:sp>
        <p:nvSpPr>
          <p:cNvPr id="259" name="Google Shape;991;p36">
            <a:extLst>
              <a:ext uri="{FF2B5EF4-FFF2-40B4-BE49-F238E27FC236}">
                <a16:creationId xmlns:a16="http://schemas.microsoft.com/office/drawing/2014/main" id="{67C65546-4485-4484-BF1C-4A912E0BEE08}"/>
              </a:ext>
            </a:extLst>
          </p:cNvPr>
          <p:cNvSpPr txBox="1">
            <a:spLocks/>
          </p:cNvSpPr>
          <p:nvPr/>
        </p:nvSpPr>
        <p:spPr>
          <a:xfrm>
            <a:off x="1518687" y="4434024"/>
            <a:ext cx="2005554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</a:t>
            </a:r>
            <a:r>
              <a:rPr lang="it-IT" sz="900" dirty="0" err="1"/>
              <a:t>Problem</a:t>
            </a:r>
            <a:r>
              <a:rPr lang="it-IT" sz="900" dirty="0"/>
              <a:t> Statement è sviluppato dal client come una descrizione del problema affrontato dal sistema</a:t>
            </a:r>
            <a:endParaRPr lang="en-US" sz="900" dirty="0"/>
          </a:p>
        </p:txBody>
      </p:sp>
      <p:cxnSp>
        <p:nvCxnSpPr>
          <p:cNvPr id="274" name="Google Shape;995;p36">
            <a:extLst>
              <a:ext uri="{FF2B5EF4-FFF2-40B4-BE49-F238E27FC236}">
                <a16:creationId xmlns:a16="http://schemas.microsoft.com/office/drawing/2014/main" id="{385B63A9-D3DF-4792-BE91-F878A2D24A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1653" y="1876340"/>
            <a:ext cx="2030781" cy="293196"/>
          </a:xfrm>
          <a:prstGeom prst="bentConnector4">
            <a:avLst>
              <a:gd name="adj1" fmla="val 31137"/>
              <a:gd name="adj2" fmla="val 5221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5" name="Google Shape;992;p36">
            <a:extLst>
              <a:ext uri="{FF2B5EF4-FFF2-40B4-BE49-F238E27FC236}">
                <a16:creationId xmlns:a16="http://schemas.microsoft.com/office/drawing/2014/main" id="{0A08D487-5D85-4918-954F-402A6B06C94A}"/>
              </a:ext>
            </a:extLst>
          </p:cNvPr>
          <p:cNvSpPr txBox="1">
            <a:spLocks/>
          </p:cNvSpPr>
          <p:nvPr/>
        </p:nvSpPr>
        <p:spPr>
          <a:xfrm>
            <a:off x="1214336" y="3173365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REQUIREMENTS ANALYSIS DOCUMENT</a:t>
            </a:r>
          </a:p>
        </p:txBody>
      </p:sp>
      <p:sp>
        <p:nvSpPr>
          <p:cNvPr id="276" name="Google Shape;991;p36">
            <a:extLst>
              <a:ext uri="{FF2B5EF4-FFF2-40B4-BE49-F238E27FC236}">
                <a16:creationId xmlns:a16="http://schemas.microsoft.com/office/drawing/2014/main" id="{A58CA238-B80E-4A5B-BF45-42215D903279}"/>
              </a:ext>
            </a:extLst>
          </p:cNvPr>
          <p:cNvSpPr txBox="1">
            <a:spLocks/>
          </p:cNvSpPr>
          <p:nvPr/>
        </p:nvSpPr>
        <p:spPr>
          <a:xfrm>
            <a:off x="345439" y="2267465"/>
            <a:ext cx="2012607" cy="69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Si occupa della progettazione di un sistema è la trasformazione del modello di analisi nel modello di progettazione del sistema</a:t>
            </a:r>
            <a:endParaRPr lang="en-US" sz="900" dirty="0"/>
          </a:p>
        </p:txBody>
      </p:sp>
      <p:sp>
        <p:nvSpPr>
          <p:cNvPr id="277" name="Google Shape;992;p36">
            <a:extLst>
              <a:ext uri="{FF2B5EF4-FFF2-40B4-BE49-F238E27FC236}">
                <a16:creationId xmlns:a16="http://schemas.microsoft.com/office/drawing/2014/main" id="{B8C204C7-9C7B-4016-B49B-AFC71C1B8B53}"/>
              </a:ext>
            </a:extLst>
          </p:cNvPr>
          <p:cNvSpPr txBox="1">
            <a:spLocks/>
          </p:cNvSpPr>
          <p:nvPr/>
        </p:nvSpPr>
        <p:spPr>
          <a:xfrm>
            <a:off x="1169766" y="2019683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SYSTEM DESIGN DOCUMENT</a:t>
            </a:r>
          </a:p>
        </p:txBody>
      </p:sp>
      <p:cxnSp>
        <p:nvCxnSpPr>
          <p:cNvPr id="278" name="Google Shape;996;p36">
            <a:extLst>
              <a:ext uri="{FF2B5EF4-FFF2-40B4-BE49-F238E27FC236}">
                <a16:creationId xmlns:a16="http://schemas.microsoft.com/office/drawing/2014/main" id="{E89A87D9-6C30-4C8C-B79C-85A6269314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4443" y="3298703"/>
            <a:ext cx="434210" cy="1621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993;p36">
            <a:extLst>
              <a:ext uri="{FF2B5EF4-FFF2-40B4-BE49-F238E27FC236}">
                <a16:creationId xmlns:a16="http://schemas.microsoft.com/office/drawing/2014/main" id="{8FDD8BD3-84C2-451A-8414-729EA4021272}"/>
              </a:ext>
            </a:extLst>
          </p:cNvPr>
          <p:cNvSpPr txBox="1">
            <a:spLocks/>
          </p:cNvSpPr>
          <p:nvPr/>
        </p:nvSpPr>
        <p:spPr>
          <a:xfrm>
            <a:off x="-17814" y="3567998"/>
            <a:ext cx="2452257" cy="72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modello di analisi e le richieste non funzionali saranno utilizzati per la definizione dell’architettura del sistema che avverrà nella fase di design ad alto livello </a:t>
            </a:r>
            <a:endParaRPr lang="en-US" sz="900" dirty="0"/>
          </a:p>
        </p:txBody>
      </p:sp>
      <p:cxnSp>
        <p:nvCxnSpPr>
          <p:cNvPr id="288" name="Google Shape;996;p36">
            <a:extLst>
              <a:ext uri="{FF2B5EF4-FFF2-40B4-BE49-F238E27FC236}">
                <a16:creationId xmlns:a16="http://schemas.microsoft.com/office/drawing/2014/main" id="{00E4235B-D1A2-44F4-B253-9AB41DF536EE}"/>
              </a:ext>
            </a:extLst>
          </p:cNvPr>
          <p:cNvCxnSpPr>
            <a:cxnSpLocks/>
          </p:cNvCxnSpPr>
          <p:nvPr/>
        </p:nvCxnSpPr>
        <p:spPr>
          <a:xfrm rot="5400000">
            <a:off x="5596281" y="3337235"/>
            <a:ext cx="720590" cy="569639"/>
          </a:xfrm>
          <a:prstGeom prst="bentConnector3">
            <a:avLst>
              <a:gd name="adj1" fmla="val 99121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0" name="Google Shape;990;p36">
            <a:extLst>
              <a:ext uri="{FF2B5EF4-FFF2-40B4-BE49-F238E27FC236}">
                <a16:creationId xmlns:a16="http://schemas.microsoft.com/office/drawing/2014/main" id="{1AD66120-C571-44D8-BD99-7EA7BC766044}"/>
              </a:ext>
            </a:extLst>
          </p:cNvPr>
          <p:cNvSpPr txBox="1">
            <a:spLocks/>
          </p:cNvSpPr>
          <p:nvPr/>
        </p:nvSpPr>
        <p:spPr>
          <a:xfrm>
            <a:off x="6198185" y="305566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PLAN</a:t>
            </a:r>
          </a:p>
        </p:txBody>
      </p:sp>
      <p:sp>
        <p:nvSpPr>
          <p:cNvPr id="291" name="Google Shape;990;p36">
            <a:extLst>
              <a:ext uri="{FF2B5EF4-FFF2-40B4-BE49-F238E27FC236}">
                <a16:creationId xmlns:a16="http://schemas.microsoft.com/office/drawing/2014/main" id="{5B6D8821-A031-4000-9C5D-D655226ECE27}"/>
              </a:ext>
            </a:extLst>
          </p:cNvPr>
          <p:cNvSpPr txBox="1">
            <a:spLocks/>
          </p:cNvSpPr>
          <p:nvPr/>
        </p:nvSpPr>
        <p:spPr>
          <a:xfrm>
            <a:off x="6238172" y="204945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DI SISTEMA</a:t>
            </a:r>
          </a:p>
        </p:txBody>
      </p:sp>
      <p:sp>
        <p:nvSpPr>
          <p:cNvPr id="292" name="Google Shape;989;p36">
            <a:extLst>
              <a:ext uri="{FF2B5EF4-FFF2-40B4-BE49-F238E27FC236}">
                <a16:creationId xmlns:a16="http://schemas.microsoft.com/office/drawing/2014/main" id="{57663849-6B5C-4B0B-B07E-3C0CB775CD71}"/>
              </a:ext>
            </a:extLst>
          </p:cNvPr>
          <p:cNvSpPr txBox="1">
            <a:spLocks/>
          </p:cNvSpPr>
          <p:nvPr/>
        </p:nvSpPr>
        <p:spPr>
          <a:xfrm>
            <a:off x="6198185" y="3214991"/>
            <a:ext cx="2945815" cy="99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All’interno del documento sono indicate le strategie di testing adottate, le funzionalità da testare e gli strumenti scelti che saranno utilizzati per la rilevazione degli errori, con lo scopo di presentare sul mercato un sistema utilizzabile e privo di malfunzionamenti</a:t>
            </a:r>
            <a:endParaRPr lang="en-US" sz="900" dirty="0"/>
          </a:p>
        </p:txBody>
      </p:sp>
      <p:cxnSp>
        <p:nvCxnSpPr>
          <p:cNvPr id="293" name="Google Shape;996;p36">
            <a:extLst>
              <a:ext uri="{FF2B5EF4-FFF2-40B4-BE49-F238E27FC236}">
                <a16:creationId xmlns:a16="http://schemas.microsoft.com/office/drawing/2014/main" id="{FB5C7D0F-C4D0-4154-ABC6-B84272BC78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1133" y="2198176"/>
            <a:ext cx="469077" cy="3490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5" name="Google Shape;989;p36">
            <a:extLst>
              <a:ext uri="{FF2B5EF4-FFF2-40B4-BE49-F238E27FC236}">
                <a16:creationId xmlns:a16="http://schemas.microsoft.com/office/drawing/2014/main" id="{C2CF319A-407B-4452-A70A-9DA10E2B3C61}"/>
              </a:ext>
            </a:extLst>
          </p:cNvPr>
          <p:cNvSpPr txBox="1">
            <a:spLocks/>
          </p:cNvSpPr>
          <p:nvPr/>
        </p:nvSpPr>
        <p:spPr>
          <a:xfrm>
            <a:off x="6267760" y="2190107"/>
            <a:ext cx="2850278" cy="6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Per il testing di sistema sarà utilizzato il tool </a:t>
            </a:r>
            <a:r>
              <a:rPr lang="it-IT" sz="900" dirty="0" err="1"/>
              <a:t>Selenium</a:t>
            </a:r>
            <a:r>
              <a:rPr lang="it-IT" sz="900" dirty="0"/>
              <a:t> IDE. Questo permette di registrare le azioni che un utente svolge sul browser, in modo tale da implementare ed eseguire i test case di sistema</a:t>
            </a:r>
            <a:endParaRPr lang="en-US" sz="900" dirty="0"/>
          </a:p>
        </p:txBody>
      </p:sp>
      <p:cxnSp>
        <p:nvCxnSpPr>
          <p:cNvPr id="298" name="Google Shape;996;p36">
            <a:extLst>
              <a:ext uri="{FF2B5EF4-FFF2-40B4-BE49-F238E27FC236}">
                <a16:creationId xmlns:a16="http://schemas.microsoft.com/office/drawing/2014/main" id="{0AFD8800-50F4-49D6-9DA5-39CD201CDF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87" y="3918542"/>
            <a:ext cx="814802" cy="5237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" grpId="0" build="p"/>
      <p:bldP spid="990" grpId="0"/>
      <p:bldP spid="992" grpId="0"/>
      <p:bldP spid="994" grpId="0"/>
      <p:bldP spid="254" grpId="0"/>
      <p:bldP spid="256" grpId="0"/>
      <p:bldP spid="259" grpId="0"/>
      <p:bldP spid="275" grpId="0"/>
      <p:bldP spid="276" grpId="0"/>
      <p:bldP spid="277" grpId="0"/>
      <p:bldP spid="282" grpId="0"/>
      <p:bldP spid="291" grpId="0"/>
      <p:bldP spid="2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TEAM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9" name="Google Shape;1069;p38"/>
          <p:cNvSpPr/>
          <p:nvPr/>
        </p:nvSpPr>
        <p:spPr>
          <a:xfrm>
            <a:off x="6458316" y="18621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069;p38">
            <a:extLst>
              <a:ext uri="{FF2B5EF4-FFF2-40B4-BE49-F238E27FC236}">
                <a16:creationId xmlns:a16="http://schemas.microsoft.com/office/drawing/2014/main" id="{74C5FD76-C484-4BF2-9616-A951F797BD76}"/>
              </a:ext>
            </a:extLst>
          </p:cNvPr>
          <p:cNvSpPr/>
          <p:nvPr/>
        </p:nvSpPr>
        <p:spPr>
          <a:xfrm>
            <a:off x="3890700" y="2893913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69;p38">
            <a:extLst>
              <a:ext uri="{FF2B5EF4-FFF2-40B4-BE49-F238E27FC236}">
                <a16:creationId xmlns:a16="http://schemas.microsoft.com/office/drawing/2014/main" id="{C50887A3-EA09-41C9-8544-2A9E4C726405}"/>
              </a:ext>
            </a:extLst>
          </p:cNvPr>
          <p:cNvSpPr/>
          <p:nvPr/>
        </p:nvSpPr>
        <p:spPr>
          <a:xfrm>
            <a:off x="1044657" y="1885875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7533;p55">
            <a:extLst>
              <a:ext uri="{FF2B5EF4-FFF2-40B4-BE49-F238E27FC236}">
                <a16:creationId xmlns:a16="http://schemas.microsoft.com/office/drawing/2014/main" id="{B6E92F14-91D6-46F5-92D2-6164828F26C9}"/>
              </a:ext>
            </a:extLst>
          </p:cNvPr>
          <p:cNvGrpSpPr/>
          <p:nvPr/>
        </p:nvGrpSpPr>
        <p:grpSpPr>
          <a:xfrm>
            <a:off x="1504345" y="2242774"/>
            <a:ext cx="640334" cy="658825"/>
            <a:chOff x="-53232900" y="3192625"/>
            <a:chExt cx="298525" cy="319000"/>
          </a:xfrm>
          <a:solidFill>
            <a:srgbClr val="052643"/>
          </a:solidFill>
        </p:grpSpPr>
        <p:sp>
          <p:nvSpPr>
            <p:cNvPr id="63" name="Google Shape;7534;p55">
              <a:extLst>
                <a:ext uri="{FF2B5EF4-FFF2-40B4-BE49-F238E27FC236}">
                  <a16:creationId xmlns:a16="http://schemas.microsoft.com/office/drawing/2014/main" id="{947D20DF-A739-4781-8A06-6FCF1888DF80}"/>
                </a:ext>
              </a:extLst>
            </p:cNvPr>
            <p:cNvSpPr/>
            <p:nvPr/>
          </p:nvSpPr>
          <p:spPr>
            <a:xfrm>
              <a:off x="-52972975" y="3315500"/>
              <a:ext cx="37825" cy="55925"/>
            </a:xfrm>
            <a:custGeom>
              <a:avLst/>
              <a:gdLst/>
              <a:ahLst/>
              <a:cxnLst/>
              <a:rect l="l" t="t" r="r" b="b"/>
              <a:pathLst>
                <a:path w="1513" h="2237" extrusionOk="0">
                  <a:moveTo>
                    <a:pt x="0" y="0"/>
                  </a:moveTo>
                  <a:lnTo>
                    <a:pt x="0" y="2048"/>
                  </a:lnTo>
                  <a:cubicBezTo>
                    <a:pt x="252" y="2142"/>
                    <a:pt x="505" y="2237"/>
                    <a:pt x="788" y="2237"/>
                  </a:cubicBezTo>
                  <a:lnTo>
                    <a:pt x="1135" y="2237"/>
                  </a:lnTo>
                  <a:cubicBezTo>
                    <a:pt x="1355" y="2237"/>
                    <a:pt x="1513" y="2079"/>
                    <a:pt x="1513" y="1859"/>
                  </a:cubicBezTo>
                  <a:lnTo>
                    <a:pt x="1513" y="1512"/>
                  </a:lnTo>
                  <a:cubicBezTo>
                    <a:pt x="1513" y="693"/>
                    <a:pt x="82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7535;p55">
              <a:extLst>
                <a:ext uri="{FF2B5EF4-FFF2-40B4-BE49-F238E27FC236}">
                  <a16:creationId xmlns:a16="http://schemas.microsoft.com/office/drawing/2014/main" id="{57AA9EFF-AEB5-4673-89CE-936E6077CF39}"/>
                </a:ext>
              </a:extLst>
            </p:cNvPr>
            <p:cNvSpPr/>
            <p:nvPr/>
          </p:nvSpPr>
          <p:spPr>
            <a:xfrm>
              <a:off x="-52978500" y="3259575"/>
              <a:ext cx="44125" cy="55950"/>
            </a:xfrm>
            <a:custGeom>
              <a:avLst/>
              <a:gdLst/>
              <a:ahLst/>
              <a:cxnLst/>
              <a:rect l="l" t="t" r="r" b="b"/>
              <a:pathLst>
                <a:path w="1765" h="2238" extrusionOk="0">
                  <a:moveTo>
                    <a:pt x="1041" y="0"/>
                  </a:moveTo>
                  <a:cubicBezTo>
                    <a:pt x="663" y="0"/>
                    <a:pt x="253" y="158"/>
                    <a:pt x="1" y="441"/>
                  </a:cubicBezTo>
                  <a:cubicBezTo>
                    <a:pt x="190" y="977"/>
                    <a:pt x="316" y="1607"/>
                    <a:pt x="316" y="2237"/>
                  </a:cubicBezTo>
                  <a:cubicBezTo>
                    <a:pt x="1104" y="2206"/>
                    <a:pt x="1765" y="1544"/>
                    <a:pt x="1765" y="725"/>
                  </a:cubicBezTo>
                  <a:lnTo>
                    <a:pt x="1765" y="378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7536;p55">
              <a:extLst>
                <a:ext uri="{FF2B5EF4-FFF2-40B4-BE49-F238E27FC236}">
                  <a16:creationId xmlns:a16="http://schemas.microsoft.com/office/drawing/2014/main" id="{87FCD138-5D49-4F38-AC86-3CD472A4386B}"/>
                </a:ext>
              </a:extLst>
            </p:cNvPr>
            <p:cNvSpPr/>
            <p:nvPr/>
          </p:nvSpPr>
          <p:spPr>
            <a:xfrm>
              <a:off x="-53232900" y="3324950"/>
              <a:ext cx="242625" cy="55925"/>
            </a:xfrm>
            <a:custGeom>
              <a:avLst/>
              <a:gdLst/>
              <a:ahLst/>
              <a:cxnLst/>
              <a:rect l="l" t="t" r="r" b="b"/>
              <a:pathLst>
                <a:path w="9705" h="2237" extrusionOk="0">
                  <a:moveTo>
                    <a:pt x="3340" y="756"/>
                  </a:moveTo>
                  <a:cubicBezTo>
                    <a:pt x="3561" y="756"/>
                    <a:pt x="3718" y="914"/>
                    <a:pt x="3718" y="1103"/>
                  </a:cubicBezTo>
                  <a:cubicBezTo>
                    <a:pt x="3718" y="1292"/>
                    <a:pt x="3561" y="1449"/>
                    <a:pt x="3340" y="1449"/>
                  </a:cubicBezTo>
                  <a:cubicBezTo>
                    <a:pt x="3151" y="1449"/>
                    <a:pt x="2994" y="1292"/>
                    <a:pt x="2994" y="1103"/>
                  </a:cubicBezTo>
                  <a:cubicBezTo>
                    <a:pt x="2962" y="914"/>
                    <a:pt x="3151" y="756"/>
                    <a:pt x="3340" y="756"/>
                  </a:cubicBezTo>
                  <a:close/>
                  <a:moveTo>
                    <a:pt x="6333" y="756"/>
                  </a:moveTo>
                  <a:cubicBezTo>
                    <a:pt x="6554" y="756"/>
                    <a:pt x="6711" y="914"/>
                    <a:pt x="6711" y="1103"/>
                  </a:cubicBezTo>
                  <a:cubicBezTo>
                    <a:pt x="6711" y="1292"/>
                    <a:pt x="6554" y="1449"/>
                    <a:pt x="6333" y="1449"/>
                  </a:cubicBezTo>
                  <a:cubicBezTo>
                    <a:pt x="6144" y="1449"/>
                    <a:pt x="5987" y="1292"/>
                    <a:pt x="5987" y="1103"/>
                  </a:cubicBezTo>
                  <a:cubicBezTo>
                    <a:pt x="5955" y="914"/>
                    <a:pt x="6113" y="756"/>
                    <a:pt x="6333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9704" y="2237"/>
                  </a:lnTo>
                  <a:lnTo>
                    <a:pt x="97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7537;p55">
              <a:extLst>
                <a:ext uri="{FF2B5EF4-FFF2-40B4-BE49-F238E27FC236}">
                  <a16:creationId xmlns:a16="http://schemas.microsoft.com/office/drawing/2014/main" id="{3FC086AC-D9B5-400E-B290-6E8C5C542E09}"/>
                </a:ext>
              </a:extLst>
            </p:cNvPr>
            <p:cNvSpPr/>
            <p:nvPr/>
          </p:nvSpPr>
          <p:spPr>
            <a:xfrm>
              <a:off x="-53232100" y="3399775"/>
              <a:ext cx="241825" cy="111850"/>
            </a:xfrm>
            <a:custGeom>
              <a:avLst/>
              <a:gdLst/>
              <a:ahLst/>
              <a:cxnLst/>
              <a:rect l="l" t="t" r="r" b="b"/>
              <a:pathLst>
                <a:path w="9673" h="4474" extrusionOk="0">
                  <a:moveTo>
                    <a:pt x="0" y="0"/>
                  </a:moveTo>
                  <a:cubicBezTo>
                    <a:pt x="158" y="2457"/>
                    <a:pt x="2269" y="4474"/>
                    <a:pt x="4821" y="4474"/>
                  </a:cubicBezTo>
                  <a:cubicBezTo>
                    <a:pt x="7372" y="4474"/>
                    <a:pt x="9452" y="2457"/>
                    <a:pt x="96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7538;p55">
              <a:extLst>
                <a:ext uri="{FF2B5EF4-FFF2-40B4-BE49-F238E27FC236}">
                  <a16:creationId xmlns:a16="http://schemas.microsoft.com/office/drawing/2014/main" id="{2827C5F6-B0D1-4A0E-BEC1-CE554C4C9CA2}"/>
                </a:ext>
              </a:extLst>
            </p:cNvPr>
            <p:cNvSpPr/>
            <p:nvPr/>
          </p:nvSpPr>
          <p:spPr>
            <a:xfrm>
              <a:off x="-53134450" y="3287125"/>
              <a:ext cx="44125" cy="18925"/>
            </a:xfrm>
            <a:custGeom>
              <a:avLst/>
              <a:gdLst/>
              <a:ahLst/>
              <a:cxnLst/>
              <a:rect l="l" t="t" r="r" b="b"/>
              <a:pathLst>
                <a:path w="1765" h="757" extrusionOk="0">
                  <a:moveTo>
                    <a:pt x="1" y="1"/>
                  </a:moveTo>
                  <a:lnTo>
                    <a:pt x="410" y="757"/>
                  </a:lnTo>
                  <a:lnTo>
                    <a:pt x="1419" y="757"/>
                  </a:lnTo>
                  <a:lnTo>
                    <a:pt x="17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7539;p55">
              <a:extLst>
                <a:ext uri="{FF2B5EF4-FFF2-40B4-BE49-F238E27FC236}">
                  <a16:creationId xmlns:a16="http://schemas.microsoft.com/office/drawing/2014/main" id="{BFDA8AF8-6D99-414F-B8D5-07B1EF733649}"/>
                </a:ext>
              </a:extLst>
            </p:cNvPr>
            <p:cNvSpPr/>
            <p:nvPr/>
          </p:nvSpPr>
          <p:spPr>
            <a:xfrm>
              <a:off x="-53232900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127" y="1"/>
                  </a:moveTo>
                  <a:cubicBezTo>
                    <a:pt x="95" y="253"/>
                    <a:pt x="32" y="473"/>
                    <a:pt x="1" y="757"/>
                  </a:cubicBezTo>
                  <a:lnTo>
                    <a:pt x="3466" y="757"/>
                  </a:lnTo>
                  <a:lnTo>
                    <a:pt x="3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7540;p55">
              <a:extLst>
                <a:ext uri="{FF2B5EF4-FFF2-40B4-BE49-F238E27FC236}">
                  <a16:creationId xmlns:a16="http://schemas.microsoft.com/office/drawing/2014/main" id="{04F3DBC2-FBE5-4B57-91D3-A24C6F2C9639}"/>
                </a:ext>
              </a:extLst>
            </p:cNvPr>
            <p:cNvSpPr/>
            <p:nvPr/>
          </p:nvSpPr>
          <p:spPr>
            <a:xfrm>
              <a:off x="-53078525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379" y="1"/>
                  </a:moveTo>
                  <a:lnTo>
                    <a:pt x="1" y="757"/>
                  </a:lnTo>
                  <a:lnTo>
                    <a:pt x="3466" y="757"/>
                  </a:lnTo>
                  <a:cubicBezTo>
                    <a:pt x="3466" y="536"/>
                    <a:pt x="3435" y="253"/>
                    <a:pt x="33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7541;p55">
              <a:extLst>
                <a:ext uri="{FF2B5EF4-FFF2-40B4-BE49-F238E27FC236}">
                  <a16:creationId xmlns:a16="http://schemas.microsoft.com/office/drawing/2014/main" id="{1A713561-1B4F-4589-9E76-F264DC2284A6}"/>
                </a:ext>
              </a:extLst>
            </p:cNvPr>
            <p:cNvSpPr/>
            <p:nvPr/>
          </p:nvSpPr>
          <p:spPr>
            <a:xfrm>
              <a:off x="-53224225" y="3192625"/>
              <a:ext cx="223700" cy="74850"/>
            </a:xfrm>
            <a:custGeom>
              <a:avLst/>
              <a:gdLst/>
              <a:ahLst/>
              <a:cxnLst/>
              <a:rect l="l" t="t" r="r" b="b"/>
              <a:pathLst>
                <a:path w="8948" h="2994" extrusionOk="0">
                  <a:moveTo>
                    <a:pt x="4506" y="0"/>
                  </a:moveTo>
                  <a:cubicBezTo>
                    <a:pt x="2489" y="0"/>
                    <a:pt x="756" y="1260"/>
                    <a:pt x="0" y="2993"/>
                  </a:cubicBezTo>
                  <a:lnTo>
                    <a:pt x="8948" y="2993"/>
                  </a:lnTo>
                  <a:cubicBezTo>
                    <a:pt x="8255" y="1260"/>
                    <a:pt x="6522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Google Shape;7723;p55">
            <a:extLst>
              <a:ext uri="{FF2B5EF4-FFF2-40B4-BE49-F238E27FC236}">
                <a16:creationId xmlns:a16="http://schemas.microsoft.com/office/drawing/2014/main" id="{CB5084AD-0CD7-4A82-B88E-4F574981DA5F}"/>
              </a:ext>
            </a:extLst>
          </p:cNvPr>
          <p:cNvGrpSpPr/>
          <p:nvPr/>
        </p:nvGrpSpPr>
        <p:grpSpPr>
          <a:xfrm>
            <a:off x="4339372" y="3285100"/>
            <a:ext cx="532381" cy="616174"/>
            <a:chOff x="-51623775" y="3584850"/>
            <a:chExt cx="279625" cy="319025"/>
          </a:xfrm>
          <a:solidFill>
            <a:srgbClr val="052643"/>
          </a:solidFill>
        </p:grpSpPr>
        <p:sp>
          <p:nvSpPr>
            <p:cNvPr id="72" name="Google Shape;7724;p55">
              <a:extLst>
                <a:ext uri="{FF2B5EF4-FFF2-40B4-BE49-F238E27FC236}">
                  <a16:creationId xmlns:a16="http://schemas.microsoft.com/office/drawing/2014/main" id="{357493C6-7932-46B5-89B0-8D92F01BDDE6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25;p55">
              <a:extLst>
                <a:ext uri="{FF2B5EF4-FFF2-40B4-BE49-F238E27FC236}">
                  <a16:creationId xmlns:a16="http://schemas.microsoft.com/office/drawing/2014/main" id="{DC4C52B5-986F-4078-A2EA-38F73859244A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26;p55">
              <a:extLst>
                <a:ext uri="{FF2B5EF4-FFF2-40B4-BE49-F238E27FC236}">
                  <a16:creationId xmlns:a16="http://schemas.microsoft.com/office/drawing/2014/main" id="{3F00B2A1-0D5A-4F5B-ACB4-594BBBBE50A9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27;p55">
              <a:extLst>
                <a:ext uri="{FF2B5EF4-FFF2-40B4-BE49-F238E27FC236}">
                  <a16:creationId xmlns:a16="http://schemas.microsoft.com/office/drawing/2014/main" id="{FF3CE873-EA51-495C-8971-878681BBB1D6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28;p55">
              <a:extLst>
                <a:ext uri="{FF2B5EF4-FFF2-40B4-BE49-F238E27FC236}">
                  <a16:creationId xmlns:a16="http://schemas.microsoft.com/office/drawing/2014/main" id="{76FD4858-DCE4-450F-AE56-89FBF7C9F579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29;p55">
              <a:extLst>
                <a:ext uri="{FF2B5EF4-FFF2-40B4-BE49-F238E27FC236}">
                  <a16:creationId xmlns:a16="http://schemas.microsoft.com/office/drawing/2014/main" id="{9D41AFCB-D771-477B-9310-BEA3BB44634C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30;p55">
              <a:extLst>
                <a:ext uri="{FF2B5EF4-FFF2-40B4-BE49-F238E27FC236}">
                  <a16:creationId xmlns:a16="http://schemas.microsoft.com/office/drawing/2014/main" id="{A6D1EDFA-E20B-4441-B5FD-B9E0296218DA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31;p55">
              <a:extLst>
                <a:ext uri="{FF2B5EF4-FFF2-40B4-BE49-F238E27FC236}">
                  <a16:creationId xmlns:a16="http://schemas.microsoft.com/office/drawing/2014/main" id="{A157224E-B9D3-4278-8E01-4E9D18C37414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32;p55">
              <a:extLst>
                <a:ext uri="{FF2B5EF4-FFF2-40B4-BE49-F238E27FC236}">
                  <a16:creationId xmlns:a16="http://schemas.microsoft.com/office/drawing/2014/main" id="{0E133FA3-782D-418F-B6E7-762061503AA0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7520;p55">
            <a:extLst>
              <a:ext uri="{FF2B5EF4-FFF2-40B4-BE49-F238E27FC236}">
                <a16:creationId xmlns:a16="http://schemas.microsoft.com/office/drawing/2014/main" id="{5EEE3488-1EFC-437E-89AA-66A5B3F69207}"/>
              </a:ext>
            </a:extLst>
          </p:cNvPr>
          <p:cNvGrpSpPr/>
          <p:nvPr/>
        </p:nvGrpSpPr>
        <p:grpSpPr>
          <a:xfrm>
            <a:off x="6880350" y="2216428"/>
            <a:ext cx="585348" cy="653494"/>
            <a:chOff x="-55202750" y="3198925"/>
            <a:chExt cx="318225" cy="316650"/>
          </a:xfrm>
          <a:solidFill>
            <a:srgbClr val="052643"/>
          </a:solidFill>
        </p:grpSpPr>
        <p:sp>
          <p:nvSpPr>
            <p:cNvPr id="82" name="Google Shape;7521;p55">
              <a:extLst>
                <a:ext uri="{FF2B5EF4-FFF2-40B4-BE49-F238E27FC236}">
                  <a16:creationId xmlns:a16="http://schemas.microsoft.com/office/drawing/2014/main" id="{F330E833-417D-47F2-A86E-8171FD0168F7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22;p55">
              <a:extLst>
                <a:ext uri="{FF2B5EF4-FFF2-40B4-BE49-F238E27FC236}">
                  <a16:creationId xmlns:a16="http://schemas.microsoft.com/office/drawing/2014/main" id="{7E36D756-E11C-4B93-945F-D479A8B6E03F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119;p39">
            <a:extLst>
              <a:ext uri="{FF2B5EF4-FFF2-40B4-BE49-F238E27FC236}">
                <a16:creationId xmlns:a16="http://schemas.microsoft.com/office/drawing/2014/main" id="{C1B55B29-3200-4D53-A28C-14A4E5886785}"/>
              </a:ext>
            </a:extLst>
          </p:cNvPr>
          <p:cNvSpPr txBox="1">
            <a:spLocks/>
          </p:cNvSpPr>
          <p:nvPr/>
        </p:nvSpPr>
        <p:spPr>
          <a:xfrm>
            <a:off x="3769493" y="2224640"/>
            <a:ext cx="2109503" cy="69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GIOVANNI TAVOLO</a:t>
            </a:r>
          </a:p>
          <a:p>
            <a:r>
              <a:rPr lang="it-IT" sz="1400" dirty="0"/>
              <a:t>MATRICOLA 05912</a:t>
            </a:r>
          </a:p>
        </p:txBody>
      </p:sp>
      <p:sp>
        <p:nvSpPr>
          <p:cNvPr id="87" name="Google Shape;1119;p39">
            <a:extLst>
              <a:ext uri="{FF2B5EF4-FFF2-40B4-BE49-F238E27FC236}">
                <a16:creationId xmlns:a16="http://schemas.microsoft.com/office/drawing/2014/main" id="{0129FF6D-538B-4644-A3CB-19EB0AE7C7D9}"/>
              </a:ext>
            </a:extLst>
          </p:cNvPr>
          <p:cNvSpPr txBox="1">
            <a:spLocks/>
          </p:cNvSpPr>
          <p:nvPr/>
        </p:nvSpPr>
        <p:spPr>
          <a:xfrm>
            <a:off x="6166722" y="3305175"/>
            <a:ext cx="2327215" cy="66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ALESSANDRA POTESTA’</a:t>
            </a:r>
          </a:p>
          <a:p>
            <a:r>
              <a:rPr lang="it-IT" sz="1400" dirty="0"/>
              <a:t>MATRICOLA 06188 </a:t>
            </a:r>
          </a:p>
        </p:txBody>
      </p:sp>
      <p:sp>
        <p:nvSpPr>
          <p:cNvPr id="88" name="Google Shape;1119;p39">
            <a:extLst>
              <a:ext uri="{FF2B5EF4-FFF2-40B4-BE49-F238E27FC236}">
                <a16:creationId xmlns:a16="http://schemas.microsoft.com/office/drawing/2014/main" id="{2A92D14F-B808-4E8F-8620-C37BABB00159}"/>
              </a:ext>
            </a:extLst>
          </p:cNvPr>
          <p:cNvSpPr txBox="1">
            <a:spLocks/>
          </p:cNvSpPr>
          <p:nvPr/>
        </p:nvSpPr>
        <p:spPr>
          <a:xfrm>
            <a:off x="658754" y="3318882"/>
            <a:ext cx="2192038" cy="64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ROSARIO ANNUNZIATA</a:t>
            </a:r>
          </a:p>
          <a:p>
            <a:r>
              <a:rPr lang="it-IT" sz="1400" dirty="0"/>
              <a:t>MATRICOLA 05810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42329" y="237146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GRAZIE PER L’ATTENZIONE!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TAVOLA DEI CONTENUTI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Anteprima grafica del sito 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Spiegazione della documentazione inerente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Partecipanti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Descrizione del sito web EMC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95280" y="3769369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Descrizione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requisiti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che</a:t>
            </a:r>
            <a:r>
              <a:rPr lang="en-US" dirty="0">
                <a:solidFill>
                  <a:schemeClr val="accent1"/>
                </a:solidFill>
              </a:rPr>
              <a:t> il nostro </a:t>
            </a:r>
            <a:r>
              <a:rPr lang="en-US" dirty="0" err="1">
                <a:solidFill>
                  <a:schemeClr val="accent1"/>
                </a:solidFill>
              </a:rPr>
              <a:t>sito</a:t>
            </a:r>
            <a:r>
              <a:rPr lang="en-US" dirty="0">
                <a:solidFill>
                  <a:schemeClr val="accent1"/>
                </a:solidFill>
              </a:rPr>
              <a:t> web </a:t>
            </a:r>
            <a:r>
              <a:rPr lang="en-US" dirty="0" err="1">
                <a:solidFill>
                  <a:schemeClr val="accent1"/>
                </a:solidFill>
              </a:rPr>
              <a:t>dovrà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rispettare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49" y="2869525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Elenco di obiettivi che il sito si predispone a rispettare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Sito Web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713018" y="369773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Requisiti Principali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7" y="27979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Obiettivi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Documentazione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635008" y="2920569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606346" y="3782469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252357" y="3856577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8656;p58">
            <a:extLst>
              <a:ext uri="{FF2B5EF4-FFF2-40B4-BE49-F238E27FC236}">
                <a16:creationId xmlns:a16="http://schemas.microsoft.com/office/drawing/2014/main" id="{0BA4F371-A9B0-4AA7-B0D2-45CC7224A2DB}"/>
              </a:ext>
            </a:extLst>
          </p:cNvPr>
          <p:cNvGrpSpPr/>
          <p:nvPr/>
        </p:nvGrpSpPr>
        <p:grpSpPr>
          <a:xfrm>
            <a:off x="5216796" y="2901192"/>
            <a:ext cx="442373" cy="420775"/>
            <a:chOff x="-6690625" y="3631325"/>
            <a:chExt cx="307225" cy="292225"/>
          </a:xfrm>
          <a:solidFill>
            <a:srgbClr val="48FFD5"/>
          </a:solidFill>
        </p:grpSpPr>
        <p:sp>
          <p:nvSpPr>
            <p:cNvPr id="43" name="Google Shape;8657;p58">
              <a:extLst>
                <a:ext uri="{FF2B5EF4-FFF2-40B4-BE49-F238E27FC236}">
                  <a16:creationId xmlns:a16="http://schemas.microsoft.com/office/drawing/2014/main" id="{9561E90D-1492-4A7A-ACE6-F52B5F6A4FFD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58;p58">
              <a:extLst>
                <a:ext uri="{FF2B5EF4-FFF2-40B4-BE49-F238E27FC236}">
                  <a16:creationId xmlns:a16="http://schemas.microsoft.com/office/drawing/2014/main" id="{A9B6C125-9892-4843-B8FD-E63686D4A5A2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59;p58">
              <a:extLst>
                <a:ext uri="{FF2B5EF4-FFF2-40B4-BE49-F238E27FC236}">
                  <a16:creationId xmlns:a16="http://schemas.microsoft.com/office/drawing/2014/main" id="{1B22495D-D0E9-47A9-B224-449555950782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60;p58">
              <a:extLst>
                <a:ext uri="{FF2B5EF4-FFF2-40B4-BE49-F238E27FC236}">
                  <a16:creationId xmlns:a16="http://schemas.microsoft.com/office/drawing/2014/main" id="{A71951A1-DF62-4B82-B685-91BDE5A99AA2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61;p58">
              <a:extLst>
                <a:ext uri="{FF2B5EF4-FFF2-40B4-BE49-F238E27FC236}">
                  <a16:creationId xmlns:a16="http://schemas.microsoft.com/office/drawing/2014/main" id="{F03063CD-D07A-49F6-8E94-4650263307CD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  <p:bldP spid="220" grpId="0"/>
      <p:bldP spid="221" grpId="0" build="p"/>
      <p:bldP spid="222" grpId="0"/>
      <p:bldP spid="223" grpId="0" build="p"/>
      <p:bldP spid="224" grpId="0"/>
      <p:bldP spid="225" grpId="0" build="p"/>
      <p:bldP spid="226" grpId="0"/>
      <p:bldP spid="227" grpId="0" build="p"/>
      <p:bldP spid="228" grpId="0"/>
      <p:bldP spid="229" grpId="0" build="p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 animBg="1"/>
      <p:bldP spid="247" grpId="0" animBg="1"/>
      <p:bldP spid="2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IL NOSTRO PROGETTO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Il progetto si basa inizialmente sullo sviluppo di tutta la documentazione inerente ai vari aspetti che il sito web dovrà rispettare. Dopo aver realizzato i documenti in modo accurato, si passerà all’implementazione lato codice, del sito web </a:t>
            </a:r>
            <a:r>
              <a:rPr lang="it-IT" dirty="0" err="1"/>
              <a:t>European</a:t>
            </a:r>
            <a:r>
              <a:rPr lang="it-IT" dirty="0"/>
              <a:t> Metals Corporation .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EMC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SITO WEB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441932"/>
            <a:ext cx="3586594" cy="215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sito EMC (</a:t>
            </a:r>
            <a:r>
              <a:rPr lang="it-IT" dirty="0" err="1">
                <a:solidFill>
                  <a:srgbClr val="FFFFFF"/>
                </a:solidFill>
              </a:rPr>
              <a:t>European</a:t>
            </a:r>
            <a:r>
              <a:rPr lang="it-IT" dirty="0">
                <a:solidFill>
                  <a:srgbClr val="FFFFFF"/>
                </a:solidFill>
              </a:rPr>
              <a:t> Metals Corporation) viene sviluppato per un gruppo di aziende produttive proponendo articoli e servizi a diversi settori merceologici. La piattaforma da noi proposta, punta a semplificare e velocizzare le varie operazioni di acquisto, scelta e valutazione dei materiali edili, offrendo all’utente la possibilità di fruire in modo digitale dei servizi messi a disposizione dall’azienda, dall’acquisto dei prodotti, alla loro spedizione.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Inoltre, anche il titolare dell’azienda, avrà la possibilità di interagire con il sito web, in modo tale da mantenere in constante aggiornamento i cataloghi relativi ai prodotti e ai prezzi, nonché l’aggiunta di nuovi prodotti e/o categorie.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8788;p58">
            <a:extLst>
              <a:ext uri="{FF2B5EF4-FFF2-40B4-BE49-F238E27FC236}">
                <a16:creationId xmlns:a16="http://schemas.microsoft.com/office/drawing/2014/main" id="{DCEC4E30-2B02-46D8-A48A-5F2BC6B4AB90}"/>
              </a:ext>
            </a:extLst>
          </p:cNvPr>
          <p:cNvGrpSpPr/>
          <p:nvPr/>
        </p:nvGrpSpPr>
        <p:grpSpPr>
          <a:xfrm>
            <a:off x="2613139" y="1149818"/>
            <a:ext cx="424159" cy="419659"/>
            <a:chOff x="-1182750" y="3962900"/>
            <a:chExt cx="294575" cy="291450"/>
          </a:xfrm>
          <a:solidFill>
            <a:schemeClr val="accent1"/>
          </a:solidFill>
        </p:grpSpPr>
        <p:sp>
          <p:nvSpPr>
            <p:cNvPr id="80" name="Google Shape;8789;p58">
              <a:extLst>
                <a:ext uri="{FF2B5EF4-FFF2-40B4-BE49-F238E27FC236}">
                  <a16:creationId xmlns:a16="http://schemas.microsoft.com/office/drawing/2014/main" id="{0C943EF6-CFD8-4373-BE8E-5B00903A43A0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8790;p58">
              <a:extLst>
                <a:ext uri="{FF2B5EF4-FFF2-40B4-BE49-F238E27FC236}">
                  <a16:creationId xmlns:a16="http://schemas.microsoft.com/office/drawing/2014/main" id="{850EC3C4-EE81-4B12-9EF1-268030F4410D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8791;p58">
              <a:extLst>
                <a:ext uri="{FF2B5EF4-FFF2-40B4-BE49-F238E27FC236}">
                  <a16:creationId xmlns:a16="http://schemas.microsoft.com/office/drawing/2014/main" id="{0C2C7DB7-1501-4E08-B62D-B7B5BB6C4A4B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8792;p58">
              <a:extLst>
                <a:ext uri="{FF2B5EF4-FFF2-40B4-BE49-F238E27FC236}">
                  <a16:creationId xmlns:a16="http://schemas.microsoft.com/office/drawing/2014/main" id="{48085F08-75E3-4887-812E-B6D4DE0986B7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8793;p58">
              <a:extLst>
                <a:ext uri="{FF2B5EF4-FFF2-40B4-BE49-F238E27FC236}">
                  <a16:creationId xmlns:a16="http://schemas.microsoft.com/office/drawing/2014/main" id="{B7E0BB0F-A48C-475C-8FBE-DC41EBDD109F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8794;p58">
              <a:extLst>
                <a:ext uri="{FF2B5EF4-FFF2-40B4-BE49-F238E27FC236}">
                  <a16:creationId xmlns:a16="http://schemas.microsoft.com/office/drawing/2014/main" id="{F29708DA-C07A-45BB-8DAC-5458DB7C2C98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8795;p58">
              <a:extLst>
                <a:ext uri="{FF2B5EF4-FFF2-40B4-BE49-F238E27FC236}">
                  <a16:creationId xmlns:a16="http://schemas.microsoft.com/office/drawing/2014/main" id="{CB054C60-344C-458C-A12B-67F89EF664B5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oogle Shape;8697;p58">
            <a:extLst>
              <a:ext uri="{FF2B5EF4-FFF2-40B4-BE49-F238E27FC236}">
                <a16:creationId xmlns:a16="http://schemas.microsoft.com/office/drawing/2014/main" id="{FBC8C4B5-81C4-404B-8598-9A06807D1253}"/>
              </a:ext>
            </a:extLst>
          </p:cNvPr>
          <p:cNvGrpSpPr/>
          <p:nvPr/>
        </p:nvGrpSpPr>
        <p:grpSpPr>
          <a:xfrm>
            <a:off x="3358859" y="1857699"/>
            <a:ext cx="421927" cy="370882"/>
            <a:chOff x="-3030525" y="3973150"/>
            <a:chExt cx="293025" cy="257575"/>
          </a:xfrm>
          <a:solidFill>
            <a:schemeClr val="accent1"/>
          </a:solidFill>
        </p:grpSpPr>
        <p:sp>
          <p:nvSpPr>
            <p:cNvPr id="88" name="Google Shape;8698;p58">
              <a:extLst>
                <a:ext uri="{FF2B5EF4-FFF2-40B4-BE49-F238E27FC236}">
                  <a16:creationId xmlns:a16="http://schemas.microsoft.com/office/drawing/2014/main" id="{5F14E4F6-F970-4B33-81CF-D99636BEF6C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8699;p58">
              <a:extLst>
                <a:ext uri="{FF2B5EF4-FFF2-40B4-BE49-F238E27FC236}">
                  <a16:creationId xmlns:a16="http://schemas.microsoft.com/office/drawing/2014/main" id="{6852DEE8-CF1E-495E-9FC4-E7F4C958B04E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oogle Shape;8709;p58">
            <a:extLst>
              <a:ext uri="{FF2B5EF4-FFF2-40B4-BE49-F238E27FC236}">
                <a16:creationId xmlns:a16="http://schemas.microsoft.com/office/drawing/2014/main" id="{27764885-3FDB-435C-84B6-628A606CE66A}"/>
              </a:ext>
            </a:extLst>
          </p:cNvPr>
          <p:cNvGrpSpPr/>
          <p:nvPr/>
        </p:nvGrpSpPr>
        <p:grpSpPr>
          <a:xfrm>
            <a:off x="3206187" y="3520657"/>
            <a:ext cx="421927" cy="419659"/>
            <a:chOff x="-6329100" y="3632100"/>
            <a:chExt cx="293025" cy="291450"/>
          </a:xfrm>
          <a:solidFill>
            <a:schemeClr val="accent1"/>
          </a:solidFill>
        </p:grpSpPr>
        <p:sp>
          <p:nvSpPr>
            <p:cNvPr id="91" name="Google Shape;8710;p58">
              <a:extLst>
                <a:ext uri="{FF2B5EF4-FFF2-40B4-BE49-F238E27FC236}">
                  <a16:creationId xmlns:a16="http://schemas.microsoft.com/office/drawing/2014/main" id="{0EEC0DAF-1E0F-4DAF-B701-9E40C094852D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8711;p58">
              <a:extLst>
                <a:ext uri="{FF2B5EF4-FFF2-40B4-BE49-F238E27FC236}">
                  <a16:creationId xmlns:a16="http://schemas.microsoft.com/office/drawing/2014/main" id="{DE3254B0-97F1-49CE-A5F2-DC10A549619D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8712;p58">
              <a:extLst>
                <a:ext uri="{FF2B5EF4-FFF2-40B4-BE49-F238E27FC236}">
                  <a16:creationId xmlns:a16="http://schemas.microsoft.com/office/drawing/2014/main" id="{AA3D4168-3053-4179-B8F6-814796BF324B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Google Shape;8662;p58">
            <a:extLst>
              <a:ext uri="{FF2B5EF4-FFF2-40B4-BE49-F238E27FC236}">
                <a16:creationId xmlns:a16="http://schemas.microsoft.com/office/drawing/2014/main" id="{88E1FD3C-2B7E-4ACD-9E25-D4072CA4CA21}"/>
              </a:ext>
            </a:extLst>
          </p:cNvPr>
          <p:cNvGrpSpPr/>
          <p:nvPr/>
        </p:nvGrpSpPr>
        <p:grpSpPr>
          <a:xfrm>
            <a:off x="1174876" y="1902866"/>
            <a:ext cx="421927" cy="419371"/>
            <a:chOff x="-6689825" y="3992050"/>
            <a:chExt cx="293025" cy="291250"/>
          </a:xfrm>
          <a:solidFill>
            <a:schemeClr val="accent1"/>
          </a:solidFill>
        </p:grpSpPr>
        <p:sp>
          <p:nvSpPr>
            <p:cNvPr id="95" name="Google Shape;8663;p58">
              <a:extLst>
                <a:ext uri="{FF2B5EF4-FFF2-40B4-BE49-F238E27FC236}">
                  <a16:creationId xmlns:a16="http://schemas.microsoft.com/office/drawing/2014/main" id="{E4F7FE16-58F9-4CB5-89DE-690F2879C45C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8664;p58">
              <a:extLst>
                <a:ext uri="{FF2B5EF4-FFF2-40B4-BE49-F238E27FC236}">
                  <a16:creationId xmlns:a16="http://schemas.microsoft.com/office/drawing/2014/main" id="{2E5CBFF2-8B89-4351-9065-2114FB030F78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8665;p58">
              <a:extLst>
                <a:ext uri="{FF2B5EF4-FFF2-40B4-BE49-F238E27FC236}">
                  <a16:creationId xmlns:a16="http://schemas.microsoft.com/office/drawing/2014/main" id="{23C87863-3F68-4D82-94F4-B910A36E3C75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8666;p58">
              <a:extLst>
                <a:ext uri="{FF2B5EF4-FFF2-40B4-BE49-F238E27FC236}">
                  <a16:creationId xmlns:a16="http://schemas.microsoft.com/office/drawing/2014/main" id="{1A689C53-5138-444D-B1E1-D4572DDE156B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8667;p58">
              <a:extLst>
                <a:ext uri="{FF2B5EF4-FFF2-40B4-BE49-F238E27FC236}">
                  <a16:creationId xmlns:a16="http://schemas.microsoft.com/office/drawing/2014/main" id="{BC1644FB-5FD1-4E8C-9D66-5767B965EC6A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8668;p58">
              <a:extLst>
                <a:ext uri="{FF2B5EF4-FFF2-40B4-BE49-F238E27FC236}">
                  <a16:creationId xmlns:a16="http://schemas.microsoft.com/office/drawing/2014/main" id="{861F258F-13A9-44D2-B553-8A20DA671F74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8669;p58">
              <a:extLst>
                <a:ext uri="{FF2B5EF4-FFF2-40B4-BE49-F238E27FC236}">
                  <a16:creationId xmlns:a16="http://schemas.microsoft.com/office/drawing/2014/main" id="{E24CD165-67D3-4504-A923-0ED152D2F4D9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8670;p58">
              <a:extLst>
                <a:ext uri="{FF2B5EF4-FFF2-40B4-BE49-F238E27FC236}">
                  <a16:creationId xmlns:a16="http://schemas.microsoft.com/office/drawing/2014/main" id="{9FB3A3C9-E822-472D-8032-4E8A14E0BB8D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8671;p58">
              <a:extLst>
                <a:ext uri="{FF2B5EF4-FFF2-40B4-BE49-F238E27FC236}">
                  <a16:creationId xmlns:a16="http://schemas.microsoft.com/office/drawing/2014/main" id="{A55913AA-5EB3-400E-BDC0-56359D9D4C09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8672;p58">
              <a:extLst>
                <a:ext uri="{FF2B5EF4-FFF2-40B4-BE49-F238E27FC236}">
                  <a16:creationId xmlns:a16="http://schemas.microsoft.com/office/drawing/2014/main" id="{BFDB6DD8-2759-48F1-A9EB-C2F86372ECDF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8673;p58">
              <a:extLst>
                <a:ext uri="{FF2B5EF4-FFF2-40B4-BE49-F238E27FC236}">
                  <a16:creationId xmlns:a16="http://schemas.microsoft.com/office/drawing/2014/main" id="{2B1FCFDD-4CB3-4BA4-9D1B-9C6AA31A4CFD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8674;p58">
              <a:extLst>
                <a:ext uri="{FF2B5EF4-FFF2-40B4-BE49-F238E27FC236}">
                  <a16:creationId xmlns:a16="http://schemas.microsoft.com/office/drawing/2014/main" id="{A58144A9-CF75-4CC9-9731-47905F6D684E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oogle Shape;8692;p58">
            <a:extLst>
              <a:ext uri="{FF2B5EF4-FFF2-40B4-BE49-F238E27FC236}">
                <a16:creationId xmlns:a16="http://schemas.microsoft.com/office/drawing/2014/main" id="{D38B13BC-14F4-425B-B254-56263B8C56CB}"/>
              </a:ext>
            </a:extLst>
          </p:cNvPr>
          <p:cNvGrpSpPr/>
          <p:nvPr/>
        </p:nvGrpSpPr>
        <p:grpSpPr>
          <a:xfrm>
            <a:off x="1133134" y="3429350"/>
            <a:ext cx="423079" cy="420811"/>
            <a:chOff x="-3031325" y="3597450"/>
            <a:chExt cx="293825" cy="292250"/>
          </a:xfrm>
          <a:solidFill>
            <a:schemeClr val="accent1"/>
          </a:solidFill>
        </p:grpSpPr>
        <p:sp>
          <p:nvSpPr>
            <p:cNvPr id="108" name="Google Shape;8693;p58">
              <a:extLst>
                <a:ext uri="{FF2B5EF4-FFF2-40B4-BE49-F238E27FC236}">
                  <a16:creationId xmlns:a16="http://schemas.microsoft.com/office/drawing/2014/main" id="{E1ED425C-F0CC-4FA0-BA00-CF5FEAE783D0}"/>
                </a:ext>
              </a:extLst>
            </p:cNvPr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8694;p58">
              <a:extLst>
                <a:ext uri="{FF2B5EF4-FFF2-40B4-BE49-F238E27FC236}">
                  <a16:creationId xmlns:a16="http://schemas.microsoft.com/office/drawing/2014/main" id="{5A54F859-E594-445E-A9EF-4F07DB1704B9}"/>
                </a:ext>
              </a:extLst>
            </p:cNvPr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8695;p58">
              <a:extLst>
                <a:ext uri="{FF2B5EF4-FFF2-40B4-BE49-F238E27FC236}">
                  <a16:creationId xmlns:a16="http://schemas.microsoft.com/office/drawing/2014/main" id="{05503176-80EB-4E72-BB87-ADB6B439E67E}"/>
                </a:ext>
              </a:extLst>
            </p:cNvPr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8696;p58">
              <a:extLst>
                <a:ext uri="{FF2B5EF4-FFF2-40B4-BE49-F238E27FC236}">
                  <a16:creationId xmlns:a16="http://schemas.microsoft.com/office/drawing/2014/main" id="{D1AC7E1C-BC52-4CBE-B217-15A5523E5866}"/>
                </a:ext>
              </a:extLst>
            </p:cNvPr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 COSA STIAMO LAVORANDO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Tutti i dati sensibili (come la password) saranno criptati per garantire la loro privacy e sicurezza</a:t>
            </a:r>
            <a:endParaRPr lang="en-US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capace di rispondere a qualsiasi tipo di input, corretto o meno che sia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4"/>
            <a:ext cx="1889400" cy="61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in grado di offrire la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corretta gestione degli accessi e delle autorizzazioni al sito web.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SICUREZZA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AFFIDABILITA’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6660;p54">
            <a:extLst>
              <a:ext uri="{FF2B5EF4-FFF2-40B4-BE49-F238E27FC236}">
                <a16:creationId xmlns:a16="http://schemas.microsoft.com/office/drawing/2014/main" id="{B75AD1AD-CDA0-4113-AFF0-FAA3AD6517C2}"/>
              </a:ext>
            </a:extLst>
          </p:cNvPr>
          <p:cNvSpPr/>
          <p:nvPr/>
        </p:nvSpPr>
        <p:spPr>
          <a:xfrm>
            <a:off x="4395463" y="2286267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7" grpId="0" build="p"/>
      <p:bldP spid="278" grpId="0" build="p"/>
      <p:bldP spid="279" grpId="0"/>
      <p:bldP spid="280" grpId="0"/>
      <p:bldP spid="2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OBIETTIVI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781338" y="3523424"/>
            <a:ext cx="1581312" cy="52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sarà accessibile su qualsiasi dispositivo con connessione ad Internet. Inoltre esso sarà semplice ed intuitivo da utilizzare.</a:t>
            </a:r>
          </a:p>
        </p:txBody>
      </p:sp>
      <p:sp>
        <p:nvSpPr>
          <p:cNvPr id="624" name="Google Shape;624;p32"/>
          <p:cNvSpPr/>
          <p:nvPr/>
        </p:nvSpPr>
        <p:spPr>
          <a:xfrm>
            <a:off x="5948488" y="25263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5948488" y="3192125"/>
            <a:ext cx="1581312" cy="47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mette a disposizione dell’utente diverse funzionalità per rendere l’interazione più agevole. Tra queste la possibilità di ricercare un prodotto, visualizzare tutti i prodotti, e una volta essersi registrato effettuare un ordine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614200" y="3891050"/>
            <a:ext cx="1581300" cy="5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Fornire un supporto a tutti i privati per permettere l’acquisto di un determinato materiale edile in totale tranquillità, </a:t>
            </a:r>
            <a:r>
              <a:rPr lang="it-IT" dirty="0">
                <a:solidFill>
                  <a:srgbClr val="0E2A47"/>
                </a:solidFill>
                <a:cs typeface="Roboto Light"/>
              </a:rPr>
              <a:t>permettendo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 una vasta scelta nella tipologia di prodotto ordinabile</a:t>
            </a:r>
            <a:endParaRPr lang="en-US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ACCESSIBILITA’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52643"/>
                </a:solidFill>
              </a:rPr>
              <a:t>SEMPLICITA’</a:t>
            </a:r>
            <a:endParaRPr dirty="0">
              <a:solidFill>
                <a:srgbClr val="052643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USABILITA’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38497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2"/>
          <p:cNvGrpSpPr/>
          <p:nvPr/>
        </p:nvGrpSpPr>
        <p:grpSpPr>
          <a:xfrm>
            <a:off x="4385552" y="1943279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Google Shape;6785;p54">
            <a:extLst>
              <a:ext uri="{FF2B5EF4-FFF2-40B4-BE49-F238E27FC236}">
                <a16:creationId xmlns:a16="http://schemas.microsoft.com/office/drawing/2014/main" id="{15AC644B-BD4B-4388-8116-193732C9A3AF}"/>
              </a:ext>
            </a:extLst>
          </p:cNvPr>
          <p:cNvGrpSpPr/>
          <p:nvPr/>
        </p:nvGrpSpPr>
        <p:grpSpPr>
          <a:xfrm>
            <a:off x="6502400" y="1655350"/>
            <a:ext cx="473488" cy="499593"/>
            <a:chOff x="-61784125" y="3377700"/>
            <a:chExt cx="316650" cy="317450"/>
          </a:xfrm>
          <a:solidFill>
            <a:srgbClr val="052643"/>
          </a:solidFill>
        </p:grpSpPr>
        <p:sp>
          <p:nvSpPr>
            <p:cNvPr id="31" name="Google Shape;6786;p54">
              <a:extLst>
                <a:ext uri="{FF2B5EF4-FFF2-40B4-BE49-F238E27FC236}">
                  <a16:creationId xmlns:a16="http://schemas.microsoft.com/office/drawing/2014/main" id="{A64E43EE-6DA3-4208-82B4-ACD8464170C6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6787;p54">
              <a:extLst>
                <a:ext uri="{FF2B5EF4-FFF2-40B4-BE49-F238E27FC236}">
                  <a16:creationId xmlns:a16="http://schemas.microsoft.com/office/drawing/2014/main" id="{B562576A-88B6-420B-9D18-780E1E472D2B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6788;p54">
              <a:extLst>
                <a:ext uri="{FF2B5EF4-FFF2-40B4-BE49-F238E27FC236}">
                  <a16:creationId xmlns:a16="http://schemas.microsoft.com/office/drawing/2014/main" id="{EBA5AEC0-EDBF-4E36-BD7F-462F58BC0807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6789;p54">
              <a:extLst>
                <a:ext uri="{FF2B5EF4-FFF2-40B4-BE49-F238E27FC236}">
                  <a16:creationId xmlns:a16="http://schemas.microsoft.com/office/drawing/2014/main" id="{F75D6E6C-9F48-45BB-8A8B-43AFCE304092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6790;p54">
              <a:extLst>
                <a:ext uri="{FF2B5EF4-FFF2-40B4-BE49-F238E27FC236}">
                  <a16:creationId xmlns:a16="http://schemas.microsoft.com/office/drawing/2014/main" id="{4EA89B64-117C-4F09-992B-0BE78B2E3284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6791;p54">
              <a:extLst>
                <a:ext uri="{FF2B5EF4-FFF2-40B4-BE49-F238E27FC236}">
                  <a16:creationId xmlns:a16="http://schemas.microsoft.com/office/drawing/2014/main" id="{DFB0F4B3-FC72-4666-9CD1-668418838CDE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6792;p54">
              <a:extLst>
                <a:ext uri="{FF2B5EF4-FFF2-40B4-BE49-F238E27FC236}">
                  <a16:creationId xmlns:a16="http://schemas.microsoft.com/office/drawing/2014/main" id="{4EEA0A57-D179-46FA-8E20-BF1D7C8D0BF3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oogle Shape;6676;p54">
            <a:extLst>
              <a:ext uri="{FF2B5EF4-FFF2-40B4-BE49-F238E27FC236}">
                <a16:creationId xmlns:a16="http://schemas.microsoft.com/office/drawing/2014/main" id="{7B7854C3-F4F1-4452-94EE-F91F7B89FBD0}"/>
              </a:ext>
            </a:extLst>
          </p:cNvPr>
          <p:cNvGrpSpPr/>
          <p:nvPr/>
        </p:nvGrpSpPr>
        <p:grpSpPr>
          <a:xfrm>
            <a:off x="2156900" y="2337218"/>
            <a:ext cx="464856" cy="484074"/>
            <a:chOff x="-62884425" y="4111775"/>
            <a:chExt cx="317425" cy="316650"/>
          </a:xfrm>
          <a:solidFill>
            <a:srgbClr val="052643"/>
          </a:solidFill>
        </p:grpSpPr>
        <p:sp>
          <p:nvSpPr>
            <p:cNvPr id="39" name="Google Shape;6677;p54">
              <a:extLst>
                <a:ext uri="{FF2B5EF4-FFF2-40B4-BE49-F238E27FC236}">
                  <a16:creationId xmlns:a16="http://schemas.microsoft.com/office/drawing/2014/main" id="{F8336090-4210-4E00-B801-3C50ED640752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6678;p54">
              <a:extLst>
                <a:ext uri="{FF2B5EF4-FFF2-40B4-BE49-F238E27FC236}">
                  <a16:creationId xmlns:a16="http://schemas.microsoft.com/office/drawing/2014/main" id="{BF2AF32F-159A-4ADC-B894-B72D63E16CCC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" grpId="0" build="p"/>
      <p:bldP spid="626" grpId="0" build="p"/>
      <p:bldP spid="627" grpId="0"/>
      <p:bldP spid="628" grpId="0"/>
      <p:bldP spid="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82073" y="7005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REQUISITI PRINCIPALI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1709169" y="3041651"/>
            <a:ext cx="305571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Connettersi al sito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mappa delle sedi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le informazioni dell’azienda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Ricercare un prodotto tramite nome nella barra di ricerca o tramite qualità nel menu a tendina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pagina relativa a un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registrazione e Login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l’ordine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36134" y="3053252"/>
            <a:ext cx="2076000" cy="129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prodotto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categoria</a:t>
            </a:r>
            <a:endParaRPr lang="it-IT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categoria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categoria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utente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442210" y="296878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UTENTE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627463" y="299771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DEL SISTEMA</a:t>
            </a:r>
            <a:endParaRPr sz="900" dirty="0"/>
          </a:p>
        </p:txBody>
      </p:sp>
      <p:sp>
        <p:nvSpPr>
          <p:cNvPr id="575" name="Google Shape;575;p30"/>
          <p:cNvSpPr/>
          <p:nvPr/>
        </p:nvSpPr>
        <p:spPr>
          <a:xfrm>
            <a:off x="1945799" y="133147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1763225" y="2605720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2460139" y="172977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2104474" y="1483607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2024379" y="145747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948443" y="2614576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6149481" y="134539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645357" y="1738635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302502" y="1486653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211196" y="1466331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6198;p52">
            <a:extLst>
              <a:ext uri="{FF2B5EF4-FFF2-40B4-BE49-F238E27FC236}">
                <a16:creationId xmlns:a16="http://schemas.microsoft.com/office/drawing/2014/main" id="{DC5B7E79-71BB-480A-B65E-3B7785FA23BA}"/>
              </a:ext>
            </a:extLst>
          </p:cNvPr>
          <p:cNvGrpSpPr/>
          <p:nvPr/>
        </p:nvGrpSpPr>
        <p:grpSpPr>
          <a:xfrm>
            <a:off x="2380619" y="1623215"/>
            <a:ext cx="159039" cy="339253"/>
            <a:chOff x="4584850" y="4399275"/>
            <a:chExt cx="225875" cy="481825"/>
          </a:xfrm>
          <a:solidFill>
            <a:schemeClr val="accent1"/>
          </a:solidFill>
        </p:grpSpPr>
        <p:sp>
          <p:nvSpPr>
            <p:cNvPr id="43" name="Google Shape;6199;p52">
              <a:extLst>
                <a:ext uri="{FF2B5EF4-FFF2-40B4-BE49-F238E27FC236}">
                  <a16:creationId xmlns:a16="http://schemas.microsoft.com/office/drawing/2014/main" id="{426D44E1-CA6C-43DF-A79B-39E1FD849E48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6200;p52">
              <a:extLst>
                <a:ext uri="{FF2B5EF4-FFF2-40B4-BE49-F238E27FC236}">
                  <a16:creationId xmlns:a16="http://schemas.microsoft.com/office/drawing/2014/main" id="{5962D1C9-8336-4E45-A58D-6B93B5524A3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oogle Shape;6058;p52">
            <a:extLst>
              <a:ext uri="{FF2B5EF4-FFF2-40B4-BE49-F238E27FC236}">
                <a16:creationId xmlns:a16="http://schemas.microsoft.com/office/drawing/2014/main" id="{83F47058-FF2C-422D-AA36-FDA077EF80A9}"/>
              </a:ext>
            </a:extLst>
          </p:cNvPr>
          <p:cNvGrpSpPr/>
          <p:nvPr/>
        </p:nvGrpSpPr>
        <p:grpSpPr>
          <a:xfrm>
            <a:off x="6506896" y="1623215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46" name="Google Shape;6059;p52">
              <a:extLst>
                <a:ext uri="{FF2B5EF4-FFF2-40B4-BE49-F238E27FC236}">
                  <a16:creationId xmlns:a16="http://schemas.microsoft.com/office/drawing/2014/main" id="{66534781-94C7-40F1-84AC-1DFED5C5DA47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6060;p52">
              <a:extLst>
                <a:ext uri="{FF2B5EF4-FFF2-40B4-BE49-F238E27FC236}">
                  <a16:creationId xmlns:a16="http://schemas.microsoft.com/office/drawing/2014/main" id="{850DD0C4-A3E4-4256-B268-A4713F14BB16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6061;p52">
              <a:extLst>
                <a:ext uri="{FF2B5EF4-FFF2-40B4-BE49-F238E27FC236}">
                  <a16:creationId xmlns:a16="http://schemas.microsoft.com/office/drawing/2014/main" id="{FB24E60C-2533-477F-8798-9126E38F40C1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  <p:bldP spid="565" grpId="0" build="p"/>
      <p:bldP spid="567" grpId="0"/>
      <p:bldP spid="5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49644" y="68165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Identificazioni Attori</a:t>
            </a: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REGISTRATO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AMMINISTRATORE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NON REGISTRATO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396731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812" y="3424960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80812" y="2703688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4" grpId="0"/>
      <p:bldP spid="405" grpId="0"/>
      <p:bldP spid="4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546316" y="1442864"/>
            <a:ext cx="3993752" cy="2153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sistema che sarà realizzato si basa su un’architettura Web-</a:t>
            </a:r>
            <a:r>
              <a:rPr lang="it-IT" sz="1200" dirty="0" err="1"/>
              <a:t>based</a:t>
            </a:r>
            <a:r>
              <a:rPr lang="it-IT" sz="12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struttura hardware è composta da un server centrale e vari client che possono collegarsi. Sul server ci sarà un DBMS per la gestione dei dati persistenti.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client conterrà </a:t>
            </a:r>
            <a:r>
              <a:rPr lang="it-IT" sz="1200" dirty="0" err="1"/>
              <a:t>presentation</a:t>
            </a:r>
            <a:r>
              <a:rPr lang="it-IT" sz="1200" dirty="0"/>
              <a:t> </a:t>
            </a:r>
            <a:r>
              <a:rPr lang="it-IT" sz="1200" dirty="0" err="1"/>
              <a:t>layer</a:t>
            </a:r>
            <a:r>
              <a:rPr lang="it-IT" sz="1200" dirty="0"/>
              <a:t> e business </a:t>
            </a:r>
            <a:r>
              <a:rPr lang="it-IT" sz="1200" dirty="0" err="1"/>
              <a:t>logic</a:t>
            </a:r>
            <a:r>
              <a:rPr lang="it-IT" sz="1200" dirty="0"/>
              <a:t> (JavaScript), il server conterrà la logica di business (</a:t>
            </a:r>
            <a:r>
              <a:rPr lang="it-IT" sz="1200" dirty="0" err="1"/>
              <a:t>servlet</a:t>
            </a:r>
            <a:r>
              <a:rPr lang="it-IT" sz="1200" dirty="0"/>
              <a:t> e JSP) e il </a:t>
            </a:r>
            <a:r>
              <a:rPr lang="it-IT" sz="1200" dirty="0" err="1"/>
              <a:t>layer</a:t>
            </a:r>
            <a:r>
              <a:rPr lang="it-IT" sz="1200" dirty="0"/>
              <a:t> di data storage.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comunicazione tra i nodi è rappresentata da richieste e risposte HTTP tra client e server, e da query in JDBC tra server e database.</a:t>
            </a:r>
            <a:endParaRPr lang="en-US" sz="1200" dirty="0"/>
          </a:p>
        </p:txBody>
      </p:sp>
      <p:sp>
        <p:nvSpPr>
          <p:cNvPr id="23" name="Google Shape;403;p28">
            <a:extLst>
              <a:ext uri="{FF2B5EF4-FFF2-40B4-BE49-F238E27FC236}">
                <a16:creationId xmlns:a16="http://schemas.microsoft.com/office/drawing/2014/main" id="{88DC8D47-83F1-4D2B-BF90-C8875D0080B4}"/>
              </a:ext>
            </a:extLst>
          </p:cNvPr>
          <p:cNvSpPr txBox="1">
            <a:spLocks/>
          </p:cNvSpPr>
          <p:nvPr/>
        </p:nvSpPr>
        <p:spPr>
          <a:xfrm>
            <a:off x="2489189" y="4074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0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Architettura utilizzata</a:t>
            </a:r>
          </a:p>
        </p:txBody>
      </p:sp>
      <p:cxnSp>
        <p:nvCxnSpPr>
          <p:cNvPr id="26" name="Google Shape;698;p34">
            <a:extLst>
              <a:ext uri="{FF2B5EF4-FFF2-40B4-BE49-F238E27FC236}">
                <a16:creationId xmlns:a16="http://schemas.microsoft.com/office/drawing/2014/main" id="{239078FD-D00F-48CD-B82C-84ECA2AEB577}"/>
              </a:ext>
            </a:extLst>
          </p:cNvPr>
          <p:cNvCxnSpPr/>
          <p:nvPr/>
        </p:nvCxnSpPr>
        <p:spPr>
          <a:xfrm>
            <a:off x="311700" y="57964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build="p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818</Words>
  <Application>Microsoft Office PowerPoint</Application>
  <PresentationFormat>Presentazione su schermo (16:9)</PresentationFormat>
  <Paragraphs>98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5" baseType="lpstr">
      <vt:lpstr>Calibri</vt:lpstr>
      <vt:lpstr>Symbol</vt:lpstr>
      <vt:lpstr>Impact</vt:lpstr>
      <vt:lpstr>Roboto Black</vt:lpstr>
      <vt:lpstr>Arial</vt:lpstr>
      <vt:lpstr>Roboto Mono Regular</vt:lpstr>
      <vt:lpstr>Bree Serif</vt:lpstr>
      <vt:lpstr>Roboto Thin</vt:lpstr>
      <vt:lpstr>Didact Gothic</vt:lpstr>
      <vt:lpstr>Roboto Light</vt:lpstr>
      <vt:lpstr>WEB PROPOSAL</vt:lpstr>
      <vt:lpstr>EUROPEAN METALS  CORPORATION</vt:lpstr>
      <vt:lpstr>TAVOLA DEI CONTENUTI</vt:lpstr>
      <vt:lpstr>IL NOSTRO PROGETTO</vt:lpstr>
      <vt:lpstr>SITO WEB</vt:lpstr>
      <vt:lpstr>SU COSA STIAMO LAVORANDO</vt:lpstr>
      <vt:lpstr>OBIETTIVI</vt:lpstr>
      <vt:lpstr>REQUISITI PRINCIPALI</vt:lpstr>
      <vt:lpstr>Identificazioni Attori</vt:lpstr>
      <vt:lpstr>Presentazione standard di PowerPoint</vt:lpstr>
      <vt:lpstr>CLASS DIAGRAM</vt:lpstr>
      <vt:lpstr>ANTEPRIMA</vt:lpstr>
      <vt:lpstr>DOCUMENTAZIONE</vt:lpstr>
      <vt:lpstr>IL TEAM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METALS  CORPORATION</dc:title>
  <cp:lastModifiedBy>Giovanni Tavolo</cp:lastModifiedBy>
  <cp:revision>26</cp:revision>
  <dcterms:modified xsi:type="dcterms:W3CDTF">2021-09-01T06:45:58Z</dcterms:modified>
</cp:coreProperties>
</file>