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70" r:id="rId6"/>
    <p:sldId id="275" r:id="rId7"/>
    <p:sldId id="280" r:id="rId8"/>
    <p:sldId id="281" r:id="rId9"/>
    <p:sldId id="282" r:id="rId10"/>
    <p:sldId id="283" r:id="rId11"/>
    <p:sldId id="284" r:id="rId12"/>
    <p:sldId id="285" r:id="rId13"/>
    <p:sldId id="287" r:id="rId14"/>
    <p:sldId id="286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7" r:id="rId24"/>
    <p:sldId id="296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7" r:id="rId34"/>
    <p:sldId id="308" r:id="rId35"/>
    <p:sldId id="306" r:id="rId36"/>
    <p:sldId id="276" r:id="rId37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>
      <p:cViewPr varScale="1">
        <p:scale>
          <a:sx n="72" d="100"/>
          <a:sy n="72" d="100"/>
        </p:scale>
        <p:origin x="636" y="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285739-E9BE-4BDE-AF28-997D31482228}" type="datetime1">
              <a:rPr lang="it-IT" smtClean="0"/>
              <a:t>19/02/2019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8448E-C344-4686-8179-C708320F74A4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5557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414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3417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9190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1268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4816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474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3390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6327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7810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189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101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9963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6105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5560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2824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7589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9365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202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3684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89175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218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56074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09447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25358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76167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7286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183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847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8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0682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539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502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Sguardo verso le nuvole e il cielo azzurro circondato da edifici con vetrat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 spc="-9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BC491-2378-4C4A-B87C-D623E6664EFF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721513-8806-42DF-B61A-709124AC490F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161186-BABE-43C9-A8D8-AC14B8E0D045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F000F-CAD1-4592-ABDD-889CC1368E14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9363B-ED16-4B46-992E-2EAF5D1E3F47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EE4054-3F29-4E2B-9B78-B53F5E5F1BF0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1EF1D-311D-4533-9370-B05639D076C2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3ECC6-3D3D-4A43-BD8C-B72D6D617340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6A9D3-592B-4A1D-B3D3-31ABFCB2C754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D05E2-6DDB-4D88-ADE4-0AF820806F62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8D2F06-32A1-4734-A93A-3B3B8BC85FF4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F85CE89-D206-4B85-AA1B-BA6E04959684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3F31473-23EB-4724-8B59-FE6D21D89FA4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it-IT" dirty="0" err="1"/>
              <a:t>CarCheck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-IT" dirty="0"/>
              <a:t>Progetto di ingegneria del software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18054D-756C-481B-9B0E-3E99295972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56" y="2204864"/>
            <a:ext cx="1953114" cy="195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4942284" y="2636912"/>
            <a:ext cx="6212271" cy="209313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Il secondo documento a cui abbiamo lavorato è il RAD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1845940" y="311316"/>
            <a:ext cx="7560840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/>
              <a:t>Requirements </a:t>
            </a:r>
            <a:r>
              <a:rPr lang="it-IT" b="1" dirty="0" err="1"/>
              <a:t>analysis</a:t>
            </a:r>
            <a:r>
              <a:rPr lang="it-IT" b="1" dirty="0"/>
              <a:t> </a:t>
            </a:r>
            <a:r>
              <a:rPr lang="it-IT" b="1" dirty="0" err="1"/>
              <a:t>document</a:t>
            </a:r>
            <a:endParaRPr lang="it-IT" b="1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1F36833-60A0-4C98-9598-92657119D0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3099605"/>
            <a:ext cx="2780928" cy="27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0838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530213" y="2127958"/>
            <a:ext cx="9380623" cy="216513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Qui viene descritto il sistema corrente evidenziandone pregi e difetti</a:t>
            </a:r>
            <a:br>
              <a:rPr lang="it-IT" dirty="0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1917948" y="260648"/>
            <a:ext cx="7704856" cy="11628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i="1" dirty="0"/>
              <a:t>Requirements </a:t>
            </a:r>
            <a:r>
              <a:rPr lang="it-IT" b="1" dirty="0" err="1"/>
              <a:t>analysis</a:t>
            </a:r>
            <a:r>
              <a:rPr lang="it-IT" b="1" dirty="0"/>
              <a:t> </a:t>
            </a:r>
            <a:r>
              <a:rPr lang="it-IT" b="1" dirty="0" err="1"/>
              <a:t>document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85192318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530213" y="2127958"/>
            <a:ext cx="9380623" cy="216513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Qui viene descritto il sistema corrente evidenziandone pregi e difetti</a:t>
            </a:r>
            <a:br>
              <a:rPr lang="it-IT" dirty="0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2061964" y="260648"/>
            <a:ext cx="7704856" cy="11628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i="1" dirty="0"/>
              <a:t>Requirements </a:t>
            </a:r>
            <a:r>
              <a:rPr lang="it-IT" b="1" dirty="0" err="1"/>
              <a:t>analysis</a:t>
            </a:r>
            <a:r>
              <a:rPr lang="it-IT" b="1" dirty="0"/>
              <a:t> </a:t>
            </a:r>
            <a:r>
              <a:rPr lang="it-IT" b="1" dirty="0" err="1"/>
              <a:t>document</a:t>
            </a:r>
            <a:endParaRPr lang="it-IT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09F33D-CE66-44C8-AD78-7B9B26EA8504}"/>
              </a:ext>
            </a:extLst>
          </p:cNvPr>
          <p:cNvSpPr txBox="1"/>
          <p:nvPr/>
        </p:nvSpPr>
        <p:spPr>
          <a:xfrm>
            <a:off x="530213" y="4797152"/>
            <a:ext cx="7944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1"/>
                </a:solidFill>
              </a:rPr>
              <a:t>E viene descritto il sistema proposto, ossia ciò che si intende realizzare</a:t>
            </a:r>
          </a:p>
        </p:txBody>
      </p:sp>
    </p:spTree>
    <p:extLst>
      <p:ext uri="{BB962C8B-B14F-4D97-AF65-F5344CB8AC3E}">
        <p14:creationId xmlns:p14="http://schemas.microsoft.com/office/powerpoint/2010/main" val="205118511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530213" y="2127958"/>
            <a:ext cx="9740663" cy="216513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 requisiti e gli scenari esistenti vengono raffinati… </a:t>
            </a:r>
            <a:br>
              <a:rPr lang="it-IT" dirty="0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2061964" y="433126"/>
            <a:ext cx="7704856" cy="9064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i="1" dirty="0"/>
              <a:t>Requirements </a:t>
            </a:r>
            <a:r>
              <a:rPr lang="it-IT" b="1" dirty="0" err="1"/>
              <a:t>analysis</a:t>
            </a:r>
            <a:r>
              <a:rPr lang="it-IT" b="1" dirty="0"/>
              <a:t> </a:t>
            </a:r>
            <a:r>
              <a:rPr lang="it-IT" b="1" dirty="0" err="1"/>
              <a:t>document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27750179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530213" y="2127958"/>
            <a:ext cx="9956687" cy="216513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 requisiti e gli scenari esistenti vengono raffinati… </a:t>
            </a:r>
            <a:br>
              <a:rPr lang="it-IT" dirty="0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2061964" y="424845"/>
            <a:ext cx="7704856" cy="834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i="1" dirty="0"/>
              <a:t>Requirements </a:t>
            </a:r>
            <a:r>
              <a:rPr lang="it-IT" b="1" dirty="0" err="1"/>
              <a:t>analysis</a:t>
            </a:r>
            <a:r>
              <a:rPr lang="it-IT" b="1" dirty="0"/>
              <a:t> </a:t>
            </a:r>
            <a:r>
              <a:rPr lang="it-IT" b="1" dirty="0" err="1"/>
              <a:t>document</a:t>
            </a:r>
            <a:endParaRPr lang="it-IT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09F33D-CE66-44C8-AD78-7B9B26EA8504}"/>
              </a:ext>
            </a:extLst>
          </p:cNvPr>
          <p:cNvSpPr txBox="1"/>
          <p:nvPr/>
        </p:nvSpPr>
        <p:spPr>
          <a:xfrm>
            <a:off x="530213" y="4797152"/>
            <a:ext cx="794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1"/>
                </a:solidFill>
              </a:rPr>
              <a:t>E ne vengono definiti di nuovi</a:t>
            </a:r>
          </a:p>
        </p:txBody>
      </p:sp>
    </p:spTree>
    <p:extLst>
      <p:ext uri="{BB962C8B-B14F-4D97-AF65-F5344CB8AC3E}">
        <p14:creationId xmlns:p14="http://schemas.microsoft.com/office/powerpoint/2010/main" val="237435505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1989956" y="311317"/>
            <a:ext cx="7272808" cy="957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i="1" dirty="0"/>
              <a:t>Esempio di scenario</a:t>
            </a:r>
            <a:endParaRPr lang="it-IT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48692F4-ED67-4CAF-9D3F-31460DC25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08" y="1628800"/>
            <a:ext cx="4914471" cy="452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4068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530213" y="2127958"/>
            <a:ext cx="9956687" cy="216513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Vengono inoltre definiti i casi d’uso.</a:t>
            </a:r>
            <a:br>
              <a:rPr lang="it-IT" dirty="0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1845940" y="589043"/>
            <a:ext cx="7704856" cy="834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i="1" dirty="0"/>
              <a:t>Requirements </a:t>
            </a:r>
            <a:r>
              <a:rPr lang="it-IT" b="1" dirty="0" err="1"/>
              <a:t>analysis</a:t>
            </a:r>
            <a:r>
              <a:rPr lang="it-IT" b="1" dirty="0"/>
              <a:t> </a:t>
            </a:r>
            <a:r>
              <a:rPr lang="it-IT" b="1" dirty="0" err="1"/>
              <a:t>document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73892128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1989956" y="311317"/>
            <a:ext cx="7272808" cy="957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i="1" dirty="0"/>
              <a:t>Esempio di caso d’uso</a:t>
            </a:r>
            <a:endParaRPr lang="it-IT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9407DBB-45E9-449B-897A-E84D9EAB0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32" y="1436110"/>
            <a:ext cx="4194951" cy="493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5708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530213" y="2127958"/>
            <a:ext cx="9956687" cy="2165138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/>
              <a:t>E sempre in questo documento sono presenti i vari tipi di diagrammi </a:t>
            </a:r>
            <a:r>
              <a:rPr lang="it-IT" dirty="0" err="1"/>
              <a:t>uml</a:t>
            </a:r>
            <a:br>
              <a:rPr lang="it-IT" dirty="0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2241984" y="805067"/>
            <a:ext cx="7704856" cy="618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i="1" dirty="0"/>
              <a:t>Requirements </a:t>
            </a:r>
            <a:r>
              <a:rPr lang="it-IT" b="1" dirty="0" err="1"/>
              <a:t>analysis</a:t>
            </a:r>
            <a:r>
              <a:rPr lang="it-IT" b="1" dirty="0"/>
              <a:t> </a:t>
            </a:r>
            <a:r>
              <a:rPr lang="it-IT" b="1" dirty="0" err="1"/>
              <a:t>document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67615762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1989956" y="311317"/>
            <a:ext cx="7272808" cy="95744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i="1" dirty="0"/>
              <a:t>Esempio di diagramma </a:t>
            </a:r>
            <a:r>
              <a:rPr lang="it-IT" b="1" i="1" dirty="0" err="1"/>
              <a:t>uml</a:t>
            </a:r>
            <a:endParaRPr lang="it-IT" b="1" i="1" dirty="0"/>
          </a:p>
          <a:p>
            <a:pPr algn="ctr"/>
            <a:r>
              <a:rPr lang="it-IT" b="1" i="1" dirty="0"/>
              <a:t>(</a:t>
            </a:r>
            <a:r>
              <a:rPr lang="it-IT" b="1" i="1" dirty="0" err="1"/>
              <a:t>Sequence</a:t>
            </a:r>
            <a:r>
              <a:rPr lang="it-IT" b="1" i="1" dirty="0"/>
              <a:t> </a:t>
            </a:r>
            <a:r>
              <a:rPr lang="it-IT" b="1" i="1" dirty="0" err="1"/>
              <a:t>Diagram</a:t>
            </a:r>
            <a:r>
              <a:rPr lang="it-IT" b="1" i="1" dirty="0"/>
              <a:t>)</a:t>
            </a:r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FB76277-4560-43F8-97FD-15CE47D26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1685203"/>
            <a:ext cx="5048955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1701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197868" y="692696"/>
            <a:ext cx="10287000" cy="4190999"/>
          </a:xfrm>
        </p:spPr>
        <p:txBody>
          <a:bodyPr rtlCol="0"/>
          <a:lstStyle/>
          <a:p>
            <a:pPr marL="0" indent="0" algn="ctr" rtl="0">
              <a:buNone/>
            </a:pPr>
            <a:r>
              <a:rPr lang="it-IT" sz="3600" b="1" dirty="0">
                <a:solidFill>
                  <a:schemeClr val="accent1"/>
                </a:solidFill>
              </a:rPr>
              <a:t>Componenti del gruppo</a:t>
            </a:r>
          </a:p>
          <a:p>
            <a:pPr marL="0" indent="0" algn="ctr" rtl="0">
              <a:buNone/>
            </a:pPr>
            <a:endParaRPr lang="it-IT" b="1" dirty="0">
              <a:solidFill>
                <a:schemeClr val="accent1"/>
              </a:solidFill>
            </a:endParaRPr>
          </a:p>
          <a:p>
            <a:r>
              <a:rPr lang="it-IT" b="1" dirty="0">
                <a:solidFill>
                  <a:schemeClr val="accent1"/>
                </a:solidFill>
              </a:rPr>
              <a:t>Francesco Capriglione		-0512104540</a:t>
            </a:r>
          </a:p>
          <a:p>
            <a:r>
              <a:rPr lang="it-IT" b="1" dirty="0">
                <a:solidFill>
                  <a:schemeClr val="accent1"/>
                </a:solidFill>
              </a:rPr>
              <a:t>Giovanni </a:t>
            </a:r>
            <a:r>
              <a:rPr lang="it-IT" b="1" dirty="0" err="1">
                <a:solidFill>
                  <a:schemeClr val="accent1"/>
                </a:solidFill>
              </a:rPr>
              <a:t>Iacovazzo</a:t>
            </a:r>
            <a:r>
              <a:rPr lang="it-IT" b="1" dirty="0">
                <a:solidFill>
                  <a:schemeClr val="accent1"/>
                </a:solidFill>
              </a:rPr>
              <a:t>		-0512104774</a:t>
            </a:r>
          </a:p>
          <a:p>
            <a:r>
              <a:rPr lang="it-IT" b="1" dirty="0">
                <a:solidFill>
                  <a:schemeClr val="accent1"/>
                </a:solidFill>
              </a:rPr>
              <a:t>Aldo </a:t>
            </a:r>
            <a:r>
              <a:rPr lang="it-IT" b="1" dirty="0" err="1">
                <a:solidFill>
                  <a:schemeClr val="accent1"/>
                </a:solidFill>
              </a:rPr>
              <a:t>D’auria</a:t>
            </a:r>
            <a:endParaRPr lang="it-IT" b="1" dirty="0">
              <a:solidFill>
                <a:schemeClr val="accent1"/>
              </a:solidFill>
            </a:endParaRPr>
          </a:p>
          <a:p>
            <a:r>
              <a:rPr lang="it-IT" b="1" dirty="0">
                <a:solidFill>
                  <a:schemeClr val="accent1"/>
                </a:solidFill>
              </a:rPr>
              <a:t>Daniele de falco			-0512104666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530213" y="2127958"/>
            <a:ext cx="4988135" cy="209313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La fase successiva è quella di System Design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3005924" y="260648"/>
            <a:ext cx="5636207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i="1" dirty="0"/>
              <a:t>System Design </a:t>
            </a:r>
            <a:r>
              <a:rPr lang="it-IT" b="1" i="1" dirty="0" err="1"/>
              <a:t>Document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2E206ED-254D-4B08-B194-4DE6E54EA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2559687"/>
            <a:ext cx="3322801" cy="332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0284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530213" y="2127958"/>
            <a:ext cx="9956687" cy="216513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In questo documento è stata definita la struttura del nostro sottosistema.</a:t>
            </a:r>
            <a:br>
              <a:rPr lang="it-IT" dirty="0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2241984" y="733059"/>
            <a:ext cx="7704856" cy="690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i="1" dirty="0"/>
              <a:t>System Design </a:t>
            </a:r>
            <a:r>
              <a:rPr lang="it-IT" b="1" i="1" dirty="0" err="1"/>
              <a:t>Document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378693546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530213" y="2127958"/>
            <a:ext cx="9956687" cy="2165138"/>
          </a:xfrm>
        </p:spPr>
        <p:txBody>
          <a:bodyPr rtlCol="0">
            <a:normAutofit/>
          </a:bodyPr>
          <a:lstStyle/>
          <a:p>
            <a:pPr rtl="0"/>
            <a:br>
              <a:rPr lang="it-IT" dirty="0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2061964" y="422396"/>
            <a:ext cx="7704856" cy="839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i="1" dirty="0"/>
              <a:t>System Design </a:t>
            </a:r>
            <a:r>
              <a:rPr lang="it-IT" b="1" i="1" dirty="0" err="1"/>
              <a:t>Document</a:t>
            </a:r>
            <a:endParaRPr lang="it-IT" b="1" dirty="0"/>
          </a:p>
        </p:txBody>
      </p:sp>
      <p:sp>
        <p:nvSpPr>
          <p:cNvPr id="5" name="Titolo 12">
            <a:extLst>
              <a:ext uri="{FF2B5EF4-FFF2-40B4-BE49-F238E27FC236}">
                <a16:creationId xmlns:a16="http://schemas.microsoft.com/office/drawing/2014/main" id="{33A52BB6-A77B-42E7-97DA-25AB5A5EF13C}"/>
              </a:ext>
            </a:extLst>
          </p:cNvPr>
          <p:cNvSpPr txBox="1">
            <a:spLocks/>
          </p:cNvSpPr>
          <p:nvPr/>
        </p:nvSpPr>
        <p:spPr>
          <a:xfrm>
            <a:off x="534912" y="3717032"/>
            <a:ext cx="9956687" cy="2165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it-IT" dirty="0"/>
            </a:br>
            <a:endParaRPr lang="it-IT" dirty="0"/>
          </a:p>
        </p:txBody>
      </p:sp>
      <p:sp>
        <p:nvSpPr>
          <p:cNvPr id="6" name="Titolo 12">
            <a:extLst>
              <a:ext uri="{FF2B5EF4-FFF2-40B4-BE49-F238E27FC236}">
                <a16:creationId xmlns:a16="http://schemas.microsoft.com/office/drawing/2014/main" id="{993C8AE2-747F-4FC6-91E2-557516923A94}"/>
              </a:ext>
            </a:extLst>
          </p:cNvPr>
          <p:cNvSpPr txBox="1">
            <a:spLocks/>
          </p:cNvSpPr>
          <p:nvPr/>
        </p:nvSpPr>
        <p:spPr>
          <a:xfrm>
            <a:off x="621804" y="2124472"/>
            <a:ext cx="9956687" cy="1592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Lo stile architetturale scelto è stato quello Client-Server</a:t>
            </a:r>
            <a:br>
              <a:rPr lang="it-IT" dirty="0"/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853605E-AB50-4C01-9C55-9B44F6F530A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347" y="3277102"/>
            <a:ext cx="5181600" cy="3108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66826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549796" y="2204864"/>
            <a:ext cx="9956687" cy="64807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Altre fasi sono:</a:t>
            </a:r>
            <a:br>
              <a:rPr lang="it-IT" dirty="0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2061964" y="260648"/>
            <a:ext cx="7704856" cy="11628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i="1" dirty="0"/>
              <a:t>System Design </a:t>
            </a:r>
            <a:r>
              <a:rPr lang="it-IT" b="1" i="1" dirty="0" err="1"/>
              <a:t>Document</a:t>
            </a:r>
            <a:endParaRPr lang="it-IT" b="1" dirty="0"/>
          </a:p>
        </p:txBody>
      </p:sp>
      <p:sp>
        <p:nvSpPr>
          <p:cNvPr id="5" name="Titolo 12">
            <a:extLst>
              <a:ext uri="{FF2B5EF4-FFF2-40B4-BE49-F238E27FC236}">
                <a16:creationId xmlns:a16="http://schemas.microsoft.com/office/drawing/2014/main" id="{77CD675F-BE17-4FE1-B766-03690BAA7E53}"/>
              </a:ext>
            </a:extLst>
          </p:cNvPr>
          <p:cNvSpPr txBox="1">
            <a:spLocks/>
          </p:cNvSpPr>
          <p:nvPr/>
        </p:nvSpPr>
        <p:spPr>
          <a:xfrm>
            <a:off x="431992" y="3104964"/>
            <a:ext cx="9956687" cy="22682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dirty="0"/>
              <a:t>Mapping Hardware/Software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dirty="0"/>
              <a:t>Decomposizione in sottosistemi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dirty="0"/>
              <a:t>Gestione dati persistenti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dirty="0"/>
              <a:t>Controllo accessi e sicurezza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dirty="0"/>
              <a:t>Global software control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dirty="0" err="1"/>
              <a:t>Boundary</a:t>
            </a:r>
            <a:r>
              <a:rPr lang="it-IT" dirty="0"/>
              <a:t> conditions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759670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431992" y="1263862"/>
            <a:ext cx="9956687" cy="216513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Nella realizzazione del sistema, abbiamo seguito l’MVC, acronimo che sta per Model-View-Control</a:t>
            </a:r>
            <a:br>
              <a:rPr lang="it-IT" dirty="0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1557908" y="311316"/>
            <a:ext cx="7704856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i="1" dirty="0"/>
              <a:t>MVC</a:t>
            </a:r>
          </a:p>
          <a:p>
            <a:pPr algn="ctr"/>
            <a:endParaRPr lang="it-IT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EF91F50-994F-474B-B4C1-809FE35F3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3223088"/>
            <a:ext cx="5229775" cy="332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7737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549796" y="1063233"/>
            <a:ext cx="9956687" cy="216513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Che si traduce in: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1764141" y="311316"/>
            <a:ext cx="7704856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i="1" dirty="0"/>
              <a:t>MVC</a:t>
            </a:r>
          </a:p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2E1630-3E9C-481A-B81C-67601DCE6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6" y="1665386"/>
            <a:ext cx="4418700" cy="488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6790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431992" y="1263862"/>
            <a:ext cx="9956687" cy="216513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Per la memorizzazione dei dati, la scelta è ricaduta su un database di tipo relazionale.</a:t>
            </a:r>
            <a:br>
              <a:rPr lang="it-IT" dirty="0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1827294" y="260648"/>
            <a:ext cx="7704856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i="1" dirty="0"/>
              <a:t>Dati persistenti</a:t>
            </a:r>
          </a:p>
          <a:p>
            <a:pPr algn="ctr"/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12393813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431992" y="1263862"/>
            <a:ext cx="9956687" cy="216513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Per la memorizzazione dei dati, la scelta è ricaduta su un database di tipo relazionale.</a:t>
            </a:r>
            <a:br>
              <a:rPr lang="it-IT" dirty="0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1800146" y="260648"/>
            <a:ext cx="7704856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i="1" dirty="0"/>
              <a:t>Dati persistenti</a:t>
            </a:r>
          </a:p>
          <a:p>
            <a:pPr algn="ctr"/>
            <a:endParaRPr lang="it-IT" b="1" dirty="0"/>
          </a:p>
        </p:txBody>
      </p:sp>
      <p:sp>
        <p:nvSpPr>
          <p:cNvPr id="5" name="Titolo 12">
            <a:extLst>
              <a:ext uri="{FF2B5EF4-FFF2-40B4-BE49-F238E27FC236}">
                <a16:creationId xmlns:a16="http://schemas.microsoft.com/office/drawing/2014/main" id="{17A842AE-75EA-4F45-9BDF-C8887A246BCE}"/>
              </a:ext>
            </a:extLst>
          </p:cNvPr>
          <p:cNvSpPr txBox="1">
            <a:spLocks/>
          </p:cNvSpPr>
          <p:nvPr/>
        </p:nvSpPr>
        <p:spPr>
          <a:xfrm>
            <a:off x="431992" y="3407979"/>
            <a:ext cx="9956687" cy="2165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Grazie però al ‘</a:t>
            </a:r>
            <a:r>
              <a:rPr lang="it-IT" dirty="0" err="1"/>
              <a:t>FastCrud</a:t>
            </a:r>
            <a:r>
              <a:rPr lang="it-IT" dirty="0"/>
              <a:t>’ è possibile inserirvi i dati direttamente sotto forma di oggetti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924634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431992" y="1263862"/>
            <a:ext cx="9956687" cy="2165138"/>
          </a:xfrm>
        </p:spPr>
        <p:txBody>
          <a:bodyPr rtlCol="0">
            <a:normAutofit/>
          </a:bodyPr>
          <a:lstStyle/>
          <a:p>
            <a:pPr rtl="0"/>
            <a:br>
              <a:rPr lang="it-IT" dirty="0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1800146" y="90139"/>
            <a:ext cx="7704856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i="1" dirty="0"/>
              <a:t>Dati persistenti</a:t>
            </a:r>
          </a:p>
          <a:p>
            <a:pPr algn="ctr"/>
            <a:endParaRPr lang="it-IT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9EA7E8A-3675-4720-BE7D-8B83CF992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455958"/>
            <a:ext cx="7906853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85388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431992" y="1263862"/>
            <a:ext cx="9956687" cy="216513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Nell’ODD vengono definiti una serie di elementi direttamente collegati a fattori implementativi.</a:t>
            </a:r>
            <a:br>
              <a:rPr lang="it-IT" dirty="0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1800146" y="260648"/>
            <a:ext cx="7704856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i="1" dirty="0"/>
              <a:t>Object Design </a:t>
            </a:r>
            <a:r>
              <a:rPr lang="it-IT" b="1" i="1" dirty="0" err="1"/>
              <a:t>Document</a:t>
            </a:r>
            <a:endParaRPr lang="it-IT" b="1" i="1" dirty="0"/>
          </a:p>
          <a:p>
            <a:pPr algn="ctr"/>
            <a:endParaRPr lang="it-IT" b="1" dirty="0"/>
          </a:p>
        </p:txBody>
      </p:sp>
      <p:sp>
        <p:nvSpPr>
          <p:cNvPr id="5" name="Titolo 12">
            <a:extLst>
              <a:ext uri="{FF2B5EF4-FFF2-40B4-BE49-F238E27FC236}">
                <a16:creationId xmlns:a16="http://schemas.microsoft.com/office/drawing/2014/main" id="{17A842AE-75EA-4F45-9BDF-C8887A246BCE}"/>
              </a:ext>
            </a:extLst>
          </p:cNvPr>
          <p:cNvSpPr txBox="1">
            <a:spLocks/>
          </p:cNvSpPr>
          <p:nvPr/>
        </p:nvSpPr>
        <p:spPr>
          <a:xfrm>
            <a:off x="431992" y="3407979"/>
            <a:ext cx="9956687" cy="2165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58052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366612" y="2206836"/>
            <a:ext cx="10984383" cy="208626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 proprietari di veicoli che circolano sul suolo pubblico devono prestare molta attenzione alle varie leggi e conoscere le caratteristiche de proprio veicolo.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4582244" y="671548"/>
            <a:ext cx="3168351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i="1" dirty="0"/>
              <a:t>Il problema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0908737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431992" y="1263862"/>
            <a:ext cx="9956687" cy="216513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Nella prima parte vengono prese scelte implementative analizzando i pro e i contro.</a:t>
            </a:r>
            <a:br>
              <a:rPr lang="it-IT" dirty="0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1800146" y="260648"/>
            <a:ext cx="7704856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i="1" dirty="0"/>
              <a:t>Object Design </a:t>
            </a:r>
            <a:r>
              <a:rPr lang="it-IT" b="1" i="1" dirty="0" err="1"/>
              <a:t>Document</a:t>
            </a:r>
            <a:endParaRPr lang="it-IT" b="1" i="1" dirty="0"/>
          </a:p>
          <a:p>
            <a:pPr algn="ctr"/>
            <a:endParaRPr lang="it-IT" b="1" dirty="0"/>
          </a:p>
        </p:txBody>
      </p:sp>
      <p:sp>
        <p:nvSpPr>
          <p:cNvPr id="5" name="Titolo 12">
            <a:extLst>
              <a:ext uri="{FF2B5EF4-FFF2-40B4-BE49-F238E27FC236}">
                <a16:creationId xmlns:a16="http://schemas.microsoft.com/office/drawing/2014/main" id="{17A842AE-75EA-4F45-9BDF-C8887A246BCE}"/>
              </a:ext>
            </a:extLst>
          </p:cNvPr>
          <p:cNvSpPr txBox="1">
            <a:spLocks/>
          </p:cNvSpPr>
          <p:nvPr/>
        </p:nvSpPr>
        <p:spPr>
          <a:xfrm>
            <a:off x="431992" y="3407979"/>
            <a:ext cx="9956687" cy="2165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it-IT" dirty="0"/>
            </a:b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0E4113-93CD-4C70-85E3-88EA35A78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67" y="3279086"/>
            <a:ext cx="6706536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92269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431991" y="1423466"/>
            <a:ext cx="9956687" cy="1343091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Vengono poi definite le varie convezioni da seguire.</a:t>
            </a:r>
            <a:br>
              <a:rPr lang="it-IT" dirty="0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1800146" y="260648"/>
            <a:ext cx="7704856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i="1" dirty="0"/>
              <a:t>Object Design </a:t>
            </a:r>
            <a:r>
              <a:rPr lang="it-IT" b="1" i="1" dirty="0" err="1"/>
              <a:t>Document</a:t>
            </a:r>
            <a:endParaRPr lang="it-IT" b="1" i="1" dirty="0"/>
          </a:p>
          <a:p>
            <a:pPr algn="ctr"/>
            <a:endParaRPr lang="it-IT" b="1" dirty="0"/>
          </a:p>
        </p:txBody>
      </p:sp>
      <p:sp>
        <p:nvSpPr>
          <p:cNvPr id="5" name="Titolo 12">
            <a:extLst>
              <a:ext uri="{FF2B5EF4-FFF2-40B4-BE49-F238E27FC236}">
                <a16:creationId xmlns:a16="http://schemas.microsoft.com/office/drawing/2014/main" id="{17A842AE-75EA-4F45-9BDF-C8887A246BCE}"/>
              </a:ext>
            </a:extLst>
          </p:cNvPr>
          <p:cNvSpPr txBox="1">
            <a:spLocks/>
          </p:cNvSpPr>
          <p:nvPr/>
        </p:nvSpPr>
        <p:spPr>
          <a:xfrm>
            <a:off x="431992" y="3407979"/>
            <a:ext cx="9956687" cy="2165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it-IT" dirty="0"/>
            </a:b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6776965-2867-4229-A1A5-A6AA6848D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2766557"/>
            <a:ext cx="6992326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65002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1989956" y="2420888"/>
            <a:ext cx="7704856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i="1" dirty="0"/>
              <a:t>Grazie per l’attenzione</a:t>
            </a:r>
            <a:endParaRPr lang="it-IT" b="1" dirty="0"/>
          </a:p>
        </p:txBody>
      </p:sp>
      <p:sp>
        <p:nvSpPr>
          <p:cNvPr id="5" name="Titolo 12">
            <a:extLst>
              <a:ext uri="{FF2B5EF4-FFF2-40B4-BE49-F238E27FC236}">
                <a16:creationId xmlns:a16="http://schemas.microsoft.com/office/drawing/2014/main" id="{17A842AE-75EA-4F45-9BDF-C8887A246BCE}"/>
              </a:ext>
            </a:extLst>
          </p:cNvPr>
          <p:cNvSpPr txBox="1">
            <a:spLocks/>
          </p:cNvSpPr>
          <p:nvPr/>
        </p:nvSpPr>
        <p:spPr>
          <a:xfrm>
            <a:off x="431992" y="3407979"/>
            <a:ext cx="9956687" cy="2165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8527452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5414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03846" y="4299508"/>
            <a:ext cx="1911376" cy="934132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Euro 4?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4294212" y="720395"/>
            <a:ext cx="3168351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i="1" dirty="0"/>
              <a:t>Il problema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Titolo 12">
            <a:extLst>
              <a:ext uri="{FF2B5EF4-FFF2-40B4-BE49-F238E27FC236}">
                <a16:creationId xmlns:a16="http://schemas.microsoft.com/office/drawing/2014/main" id="{A9543468-E771-4CC2-B435-EBA5CFC29F08}"/>
              </a:ext>
            </a:extLst>
          </p:cNvPr>
          <p:cNvSpPr txBox="1">
            <a:spLocks/>
          </p:cNvSpPr>
          <p:nvPr/>
        </p:nvSpPr>
        <p:spPr>
          <a:xfrm>
            <a:off x="2544542" y="1350623"/>
            <a:ext cx="1911376" cy="934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GPL?</a:t>
            </a:r>
          </a:p>
        </p:txBody>
      </p:sp>
      <p:sp>
        <p:nvSpPr>
          <p:cNvPr id="6" name="Titolo 12">
            <a:extLst>
              <a:ext uri="{FF2B5EF4-FFF2-40B4-BE49-F238E27FC236}">
                <a16:creationId xmlns:a16="http://schemas.microsoft.com/office/drawing/2014/main" id="{39508E79-315C-4E62-AB0B-320B3B230E35}"/>
              </a:ext>
            </a:extLst>
          </p:cNvPr>
          <p:cNvSpPr txBox="1">
            <a:spLocks/>
          </p:cNvSpPr>
          <p:nvPr/>
        </p:nvSpPr>
        <p:spPr>
          <a:xfrm>
            <a:off x="8326660" y="3212976"/>
            <a:ext cx="1911376" cy="1086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KW/t?</a:t>
            </a:r>
          </a:p>
        </p:txBody>
      </p:sp>
      <p:sp>
        <p:nvSpPr>
          <p:cNvPr id="7" name="Titolo 12">
            <a:extLst>
              <a:ext uri="{FF2B5EF4-FFF2-40B4-BE49-F238E27FC236}">
                <a16:creationId xmlns:a16="http://schemas.microsoft.com/office/drawing/2014/main" id="{A25E5FC1-0007-4FFC-80AD-5FB5BA3ECAB9}"/>
              </a:ext>
            </a:extLst>
          </p:cNvPr>
          <p:cNvSpPr txBox="1">
            <a:spLocks/>
          </p:cNvSpPr>
          <p:nvPr/>
        </p:nvSpPr>
        <p:spPr>
          <a:xfrm>
            <a:off x="9622810" y="5178560"/>
            <a:ext cx="1911376" cy="934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 Diesel?</a:t>
            </a:r>
          </a:p>
        </p:txBody>
      </p:sp>
      <p:sp>
        <p:nvSpPr>
          <p:cNvPr id="9" name="Titolo 12">
            <a:extLst>
              <a:ext uri="{FF2B5EF4-FFF2-40B4-BE49-F238E27FC236}">
                <a16:creationId xmlns:a16="http://schemas.microsoft.com/office/drawing/2014/main" id="{80DF4A4B-E172-42E9-9D7F-2B6C41512ED1}"/>
              </a:ext>
            </a:extLst>
          </p:cNvPr>
          <p:cNvSpPr txBox="1">
            <a:spLocks/>
          </p:cNvSpPr>
          <p:nvPr/>
        </p:nvSpPr>
        <p:spPr>
          <a:xfrm>
            <a:off x="549796" y="2035890"/>
            <a:ext cx="1840365" cy="900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Co2?</a:t>
            </a:r>
          </a:p>
        </p:txBody>
      </p:sp>
      <p:sp>
        <p:nvSpPr>
          <p:cNvPr id="10" name="Titolo 12">
            <a:extLst>
              <a:ext uri="{FF2B5EF4-FFF2-40B4-BE49-F238E27FC236}">
                <a16:creationId xmlns:a16="http://schemas.microsoft.com/office/drawing/2014/main" id="{6864FE55-4854-4D90-AD97-EF62DAF52498}"/>
              </a:ext>
            </a:extLst>
          </p:cNvPr>
          <p:cNvSpPr txBox="1">
            <a:spLocks/>
          </p:cNvSpPr>
          <p:nvPr/>
        </p:nvSpPr>
        <p:spPr>
          <a:xfrm>
            <a:off x="6552872" y="1709108"/>
            <a:ext cx="3096344" cy="900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Assicurazione?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C6510A-C547-4257-990E-59D4B7484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3062833"/>
            <a:ext cx="5956481" cy="335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6886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366612" y="2206836"/>
            <a:ext cx="10984383" cy="2086260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CarCheck</a:t>
            </a:r>
            <a:r>
              <a:rPr lang="it-IT" dirty="0"/>
              <a:t> : Una piattaforma online in cui recuperare informazioni diverse su un veicolo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4274627" y="671548"/>
            <a:ext cx="3168351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i="1" dirty="0"/>
              <a:t>La soluzione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664414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4294212" y="720395"/>
            <a:ext cx="3168351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i="1" dirty="0"/>
              <a:t>La soluzione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Titolo 12">
            <a:extLst>
              <a:ext uri="{FF2B5EF4-FFF2-40B4-BE49-F238E27FC236}">
                <a16:creationId xmlns:a16="http://schemas.microsoft.com/office/drawing/2014/main" id="{7065BF0D-A67C-4436-B883-99DC07A26398}"/>
              </a:ext>
            </a:extLst>
          </p:cNvPr>
          <p:cNvSpPr txBox="1">
            <a:spLocks/>
          </p:cNvSpPr>
          <p:nvPr/>
        </p:nvSpPr>
        <p:spPr>
          <a:xfrm>
            <a:off x="4798269" y="1570938"/>
            <a:ext cx="6624736" cy="3062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L’utente, invece di perdersi tra una miriade di siti diversi, trova tutto quello che desidera in un unico posto.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16EF5D2-138D-4DCD-B97E-42D4A031C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5" y="2878113"/>
            <a:ext cx="345638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1887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4294212" y="720395"/>
            <a:ext cx="3168351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i="1" dirty="0"/>
              <a:t>Le alternative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6FC4D1C-95F0-435D-B4C9-A8E0CB6CB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698"/>
            <a:ext cx="6094413" cy="266351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1347718-1BD5-4907-B749-CF5F624EA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00" y="3717032"/>
            <a:ext cx="6526461" cy="27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9972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530213" y="2127958"/>
            <a:ext cx="4988135" cy="209313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Il primo documento da noi redatto è il </a:t>
            </a:r>
            <a:r>
              <a:rPr lang="it-IT" dirty="0" err="1"/>
              <a:t>problem</a:t>
            </a:r>
            <a:r>
              <a:rPr lang="it-IT" dirty="0"/>
              <a:t> statement.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3502124" y="311316"/>
            <a:ext cx="4248471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i="1" dirty="0"/>
              <a:t>Il </a:t>
            </a:r>
            <a:r>
              <a:rPr lang="it-IT" b="1" i="1" dirty="0" err="1"/>
              <a:t>problem</a:t>
            </a:r>
            <a:r>
              <a:rPr lang="it-IT" b="1" i="1" dirty="0"/>
              <a:t> statement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2E206ED-254D-4B08-B194-4DE6E54EA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2559687"/>
            <a:ext cx="3322801" cy="332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2736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530213" y="2127958"/>
            <a:ext cx="9380623" cy="216513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In questo documento sono stati definiti i vari scenari e i requisiti. Questi ultimi sono divisi in:</a:t>
            </a:r>
            <a:br>
              <a:rPr lang="it-IT" dirty="0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3502124" y="311316"/>
            <a:ext cx="4248471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i="1" dirty="0"/>
              <a:t>Il </a:t>
            </a:r>
            <a:r>
              <a:rPr lang="it-IT" b="1" i="1" dirty="0" err="1"/>
              <a:t>problem</a:t>
            </a:r>
            <a:r>
              <a:rPr lang="it-IT" b="1" i="1" dirty="0"/>
              <a:t> statement</a:t>
            </a:r>
            <a:endParaRPr lang="it-IT" dirty="0"/>
          </a:p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845E787-60B2-4BFD-A35A-F316ADB206BD}"/>
              </a:ext>
            </a:extLst>
          </p:cNvPr>
          <p:cNvSpPr txBox="1"/>
          <p:nvPr/>
        </p:nvSpPr>
        <p:spPr>
          <a:xfrm>
            <a:off x="2205980" y="4293096"/>
            <a:ext cx="54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solidFill>
                  <a:schemeClr val="accent1"/>
                </a:solidFill>
              </a:rPr>
              <a:t>Funzionali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solidFill>
                  <a:schemeClr val="accent1"/>
                </a:solidFill>
              </a:rPr>
              <a:t>Non funzionali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solidFill>
                  <a:schemeClr val="accent1"/>
                </a:solidFill>
              </a:rPr>
              <a:t>Vincoli</a:t>
            </a:r>
          </a:p>
        </p:txBody>
      </p:sp>
    </p:spTree>
    <p:extLst>
      <p:ext uri="{BB962C8B-B14F-4D97-AF65-F5344CB8AC3E}">
        <p14:creationId xmlns:p14="http://schemas.microsoft.com/office/powerpoint/2010/main" val="33111709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Marketing 16: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5658_TF02801084.potx" id="{A8C78AEE-9652-45F8-B7F7-D8F306A8A8D0}" vid="{A52E16F1-1BDC-4499-8EFF-C0E7AB2CC971}"/>
    </a:ext>
  </a:extLst>
</a:theme>
</file>

<file path=ppt/theme/theme2.xml><?xml version="1.0" encoding="utf-8"?>
<a:theme xmlns:a="http://schemas.openxmlformats.org/drawingml/2006/main" name="Tema di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AACE6D-8EB6-447A-8DFD-C2C0C52916AC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40262f94-9f35-4ac3-9a90-690165a166b7"/>
    <ds:schemaRef ds:uri="a4f35948-e619-41b3-aa29-22878b09cfd2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cubo di vetro per marketing aziendale (widescreen)</Template>
  <TotalTime>186</TotalTime>
  <Words>480</Words>
  <Application>Microsoft Office PowerPoint</Application>
  <PresentationFormat>Personalizzato</PresentationFormat>
  <Paragraphs>120</Paragraphs>
  <Slides>33</Slides>
  <Notes>33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6" baseType="lpstr">
      <vt:lpstr>Arial</vt:lpstr>
      <vt:lpstr>Corbel</vt:lpstr>
      <vt:lpstr>Marketing 16:9</vt:lpstr>
      <vt:lpstr>CarCheck</vt:lpstr>
      <vt:lpstr>Presentazione standard di PowerPoint</vt:lpstr>
      <vt:lpstr>I proprietari di veicoli che circolano sul suolo pubblico devono prestare molta attenzione alle varie leggi e conoscere le caratteristiche de proprio veicolo.</vt:lpstr>
      <vt:lpstr>Euro 4?</vt:lpstr>
      <vt:lpstr>CarCheck : Una piattaforma online in cui recuperare informazioni diverse su un veicolo</vt:lpstr>
      <vt:lpstr>Presentazione standard di PowerPoint</vt:lpstr>
      <vt:lpstr>Presentazione standard di PowerPoint</vt:lpstr>
      <vt:lpstr>Il primo documento da noi redatto è il problem statement.</vt:lpstr>
      <vt:lpstr>In questo documento sono stati definiti i vari scenari e i requisiti. Questi ultimi sono divisi in: </vt:lpstr>
      <vt:lpstr>Il secondo documento a cui abbiamo lavorato è il RAD</vt:lpstr>
      <vt:lpstr>Qui viene descritto il sistema corrente evidenziandone pregi e difetti </vt:lpstr>
      <vt:lpstr>Qui viene descritto il sistema corrente evidenziandone pregi e difetti </vt:lpstr>
      <vt:lpstr>I requisiti e gli scenari esistenti vengono raffinati…  </vt:lpstr>
      <vt:lpstr>I requisiti e gli scenari esistenti vengono raffinati…  </vt:lpstr>
      <vt:lpstr>Presentazione standard di PowerPoint</vt:lpstr>
      <vt:lpstr>Vengono inoltre definiti i casi d’uso. </vt:lpstr>
      <vt:lpstr>Presentazione standard di PowerPoint</vt:lpstr>
      <vt:lpstr>E sempre in questo documento sono presenti i vari tipi di diagrammi uml </vt:lpstr>
      <vt:lpstr>Presentazione standard di PowerPoint</vt:lpstr>
      <vt:lpstr>La fase successiva è quella di System Design</vt:lpstr>
      <vt:lpstr>In questo documento è stata definita la struttura del nostro sottosistema. </vt:lpstr>
      <vt:lpstr> </vt:lpstr>
      <vt:lpstr>Altre fasi sono: </vt:lpstr>
      <vt:lpstr>Nella realizzazione del sistema, abbiamo seguito l’MVC, acronimo che sta per Model-View-Control </vt:lpstr>
      <vt:lpstr>Che si traduce in:</vt:lpstr>
      <vt:lpstr>Per la memorizzazione dei dati, la scelta è ricaduta su un database di tipo relazionale. </vt:lpstr>
      <vt:lpstr>Per la memorizzazione dei dati, la scelta è ricaduta su un database di tipo relazionale. </vt:lpstr>
      <vt:lpstr> </vt:lpstr>
      <vt:lpstr>Nell’ODD vengono definiti una serie di elementi direttamente collegati a fattori implementativi. </vt:lpstr>
      <vt:lpstr>Nella prima parte vengono prese scelte implementative analizzando i pro e i contro. </vt:lpstr>
      <vt:lpstr>Vengono poi definite le varie convezioni da seguire. 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Amministratore</dc:creator>
  <cp:lastModifiedBy>Amministratore</cp:lastModifiedBy>
  <cp:revision>27</cp:revision>
  <dcterms:created xsi:type="dcterms:W3CDTF">2019-02-19T10:05:18Z</dcterms:created>
  <dcterms:modified xsi:type="dcterms:W3CDTF">2019-02-19T15:35:14Z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