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1F86855-5C22-490E-8C3C-DFDF0046F90C}" type="datetimeFigureOut">
              <a:rPr lang="es-CO" smtClean="0"/>
              <a:t>24/03/2020</a:t>
            </a:fld>
            <a:endParaRPr lang="es-CO"/>
          </a:p>
        </p:txBody>
      </p:sp>
      <p:sp>
        <p:nvSpPr>
          <p:cNvPr id="5" name="Footer Placeholder 4"/>
          <p:cNvSpPr>
            <a:spLocks noGrp="1"/>
          </p:cNvSpPr>
          <p:nvPr>
            <p:ph type="ftr" sz="quarter" idx="11"/>
          </p:nvPr>
        </p:nvSpPr>
        <p:spPr>
          <a:xfrm>
            <a:off x="5332412" y="5883275"/>
            <a:ext cx="4324044" cy="365125"/>
          </a:xfrm>
        </p:spPr>
        <p:txBody>
          <a:bodyPr/>
          <a:lstStyle/>
          <a:p>
            <a:endParaRPr lang="es-CO"/>
          </a:p>
        </p:txBody>
      </p:sp>
      <p:sp>
        <p:nvSpPr>
          <p:cNvPr id="6" name="Slide Number Placeholder 5"/>
          <p:cNvSpPr>
            <a:spLocks noGrp="1"/>
          </p:cNvSpPr>
          <p:nvPr>
            <p:ph type="sldNum" sz="quarter" idx="12"/>
          </p:nvPr>
        </p:nvSpPr>
        <p:spPr/>
        <p:txBody>
          <a:bodyPr/>
          <a:lstStyle/>
          <a:p>
            <a:fld id="{E1BABF05-9F3E-4EFF-B1CF-1B610E308B9A}" type="slidenum">
              <a:rPr lang="es-CO" smtClean="0"/>
              <a:t>‹Nº›</a:t>
            </a:fld>
            <a:endParaRPr lang="es-CO"/>
          </a:p>
        </p:txBody>
      </p:sp>
    </p:spTree>
    <p:extLst>
      <p:ext uri="{BB962C8B-B14F-4D97-AF65-F5344CB8AC3E}">
        <p14:creationId xmlns:p14="http://schemas.microsoft.com/office/powerpoint/2010/main" val="428726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1F86855-5C22-490E-8C3C-DFDF0046F90C}" type="datetimeFigureOut">
              <a:rPr lang="es-CO" smtClean="0"/>
              <a:t>24/03/2020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1BABF05-9F3E-4EFF-B1CF-1B610E308B9A}" type="slidenum">
              <a:rPr lang="es-CO" smtClean="0"/>
              <a:t>‹Nº›</a:t>
            </a:fld>
            <a:endParaRPr lang="es-CO"/>
          </a:p>
        </p:txBody>
      </p:sp>
    </p:spTree>
    <p:extLst>
      <p:ext uri="{BB962C8B-B14F-4D97-AF65-F5344CB8AC3E}">
        <p14:creationId xmlns:p14="http://schemas.microsoft.com/office/powerpoint/2010/main" val="1183072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1F86855-5C22-490E-8C3C-DFDF0046F90C}" type="datetimeFigureOut">
              <a:rPr lang="es-CO" smtClean="0"/>
              <a:t>24/03/2020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1BABF05-9F3E-4EFF-B1CF-1B610E308B9A}" type="slidenum">
              <a:rPr lang="es-CO" smtClean="0"/>
              <a:t>‹Nº›</a:t>
            </a:fld>
            <a:endParaRPr lang="es-CO"/>
          </a:p>
        </p:txBody>
      </p:sp>
    </p:spTree>
    <p:extLst>
      <p:ext uri="{BB962C8B-B14F-4D97-AF65-F5344CB8AC3E}">
        <p14:creationId xmlns:p14="http://schemas.microsoft.com/office/powerpoint/2010/main" val="66550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1F86855-5C22-490E-8C3C-DFDF0046F90C}" type="datetimeFigureOut">
              <a:rPr lang="es-CO" smtClean="0"/>
              <a:t>24/03/2020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1BABF05-9F3E-4EFF-B1CF-1B610E308B9A}" type="slidenum">
              <a:rPr lang="es-CO" smtClean="0"/>
              <a:t>‹Nº›</a:t>
            </a:fld>
            <a:endParaRPr lang="es-CO"/>
          </a:p>
        </p:txBody>
      </p:sp>
    </p:spTree>
    <p:extLst>
      <p:ext uri="{BB962C8B-B14F-4D97-AF65-F5344CB8AC3E}">
        <p14:creationId xmlns:p14="http://schemas.microsoft.com/office/powerpoint/2010/main" val="232290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1F86855-5C22-490E-8C3C-DFDF0046F90C}" type="datetimeFigureOut">
              <a:rPr lang="es-CO" smtClean="0"/>
              <a:t>24/03/2020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1BABF05-9F3E-4EFF-B1CF-1B610E308B9A}" type="slidenum">
              <a:rPr lang="es-CO" smtClean="0"/>
              <a:t>‹Nº›</a:t>
            </a:fld>
            <a:endParaRPr lang="es-CO"/>
          </a:p>
        </p:txBody>
      </p:sp>
    </p:spTree>
    <p:extLst>
      <p:ext uri="{BB962C8B-B14F-4D97-AF65-F5344CB8AC3E}">
        <p14:creationId xmlns:p14="http://schemas.microsoft.com/office/powerpoint/2010/main" val="4126419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1F86855-5C22-490E-8C3C-DFDF0046F90C}" type="datetimeFigureOut">
              <a:rPr lang="es-CO" smtClean="0"/>
              <a:t>24/03/2020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1BABF05-9F3E-4EFF-B1CF-1B610E308B9A}" type="slidenum">
              <a:rPr lang="es-CO" smtClean="0"/>
              <a:t>‹Nº›</a:t>
            </a:fld>
            <a:endParaRPr lang="es-CO"/>
          </a:p>
        </p:txBody>
      </p:sp>
    </p:spTree>
    <p:extLst>
      <p:ext uri="{BB962C8B-B14F-4D97-AF65-F5344CB8AC3E}">
        <p14:creationId xmlns:p14="http://schemas.microsoft.com/office/powerpoint/2010/main" val="471290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1F86855-5C22-490E-8C3C-DFDF0046F90C}" type="datetimeFigureOut">
              <a:rPr lang="es-CO" smtClean="0"/>
              <a:t>24/03/2020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1BABF05-9F3E-4EFF-B1CF-1B610E308B9A}" type="slidenum">
              <a:rPr lang="es-CO" smtClean="0"/>
              <a:t>‹Nº›</a:t>
            </a:fld>
            <a:endParaRPr lang="es-CO"/>
          </a:p>
        </p:txBody>
      </p:sp>
    </p:spTree>
    <p:extLst>
      <p:ext uri="{BB962C8B-B14F-4D97-AF65-F5344CB8AC3E}">
        <p14:creationId xmlns:p14="http://schemas.microsoft.com/office/powerpoint/2010/main" val="2472758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1F86855-5C22-490E-8C3C-DFDF0046F90C}" type="datetimeFigureOut">
              <a:rPr lang="es-CO" smtClean="0"/>
              <a:t>24/03/2020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1BABF05-9F3E-4EFF-B1CF-1B610E308B9A}" type="slidenum">
              <a:rPr lang="es-CO" smtClean="0"/>
              <a:t>‹Nº›</a:t>
            </a:fld>
            <a:endParaRPr lang="es-CO"/>
          </a:p>
        </p:txBody>
      </p:sp>
    </p:spTree>
    <p:extLst>
      <p:ext uri="{BB962C8B-B14F-4D97-AF65-F5344CB8AC3E}">
        <p14:creationId xmlns:p14="http://schemas.microsoft.com/office/powerpoint/2010/main" val="388344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1F86855-5C22-490E-8C3C-DFDF0046F90C}" type="datetimeFigureOut">
              <a:rPr lang="es-CO" smtClean="0"/>
              <a:t>24/03/2020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1BABF05-9F3E-4EFF-B1CF-1B610E308B9A}" type="slidenum">
              <a:rPr lang="es-CO" smtClean="0"/>
              <a:t>‹Nº›</a:t>
            </a:fld>
            <a:endParaRPr lang="es-CO"/>
          </a:p>
        </p:txBody>
      </p:sp>
    </p:spTree>
    <p:extLst>
      <p:ext uri="{BB962C8B-B14F-4D97-AF65-F5344CB8AC3E}">
        <p14:creationId xmlns:p14="http://schemas.microsoft.com/office/powerpoint/2010/main" val="3180847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1F86855-5C22-490E-8C3C-DFDF0046F90C}" type="datetimeFigureOut">
              <a:rPr lang="es-CO" smtClean="0"/>
              <a:t>24/03/2020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10951856" y="5867131"/>
            <a:ext cx="551167" cy="365125"/>
          </a:xfrm>
        </p:spPr>
        <p:txBody>
          <a:bodyPr/>
          <a:lstStyle/>
          <a:p>
            <a:fld id="{E1BABF05-9F3E-4EFF-B1CF-1B610E308B9A}" type="slidenum">
              <a:rPr lang="es-CO" smtClean="0"/>
              <a:t>‹Nº›</a:t>
            </a:fld>
            <a:endParaRPr lang="es-CO"/>
          </a:p>
        </p:txBody>
      </p:sp>
    </p:spTree>
    <p:extLst>
      <p:ext uri="{BB962C8B-B14F-4D97-AF65-F5344CB8AC3E}">
        <p14:creationId xmlns:p14="http://schemas.microsoft.com/office/powerpoint/2010/main" val="2770952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1F86855-5C22-490E-8C3C-DFDF0046F90C}" type="datetimeFigureOut">
              <a:rPr lang="es-CO" smtClean="0"/>
              <a:t>24/03/2020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1BABF05-9F3E-4EFF-B1CF-1B610E308B9A}" type="slidenum">
              <a:rPr lang="es-CO" smtClean="0"/>
              <a:t>‹Nº›</a:t>
            </a:fld>
            <a:endParaRPr lang="es-CO"/>
          </a:p>
        </p:txBody>
      </p:sp>
    </p:spTree>
    <p:extLst>
      <p:ext uri="{BB962C8B-B14F-4D97-AF65-F5344CB8AC3E}">
        <p14:creationId xmlns:p14="http://schemas.microsoft.com/office/powerpoint/2010/main" val="126788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1F86855-5C22-490E-8C3C-DFDF0046F90C}" type="datetimeFigureOut">
              <a:rPr lang="es-CO" smtClean="0"/>
              <a:t>24/03/2020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1BABF05-9F3E-4EFF-B1CF-1B610E308B9A}" type="slidenum">
              <a:rPr lang="es-CO" smtClean="0"/>
              <a:t>‹Nº›</a:t>
            </a:fld>
            <a:endParaRPr lang="es-CO"/>
          </a:p>
        </p:txBody>
      </p:sp>
    </p:spTree>
    <p:extLst>
      <p:ext uri="{BB962C8B-B14F-4D97-AF65-F5344CB8AC3E}">
        <p14:creationId xmlns:p14="http://schemas.microsoft.com/office/powerpoint/2010/main" val="715293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1F86855-5C22-490E-8C3C-DFDF0046F90C}" type="datetimeFigureOut">
              <a:rPr lang="es-CO" smtClean="0"/>
              <a:t>24/03/2020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E1BABF05-9F3E-4EFF-B1CF-1B610E308B9A}" type="slidenum">
              <a:rPr lang="es-CO" smtClean="0"/>
              <a:t>‹Nº›</a:t>
            </a:fld>
            <a:endParaRPr lang="es-CO"/>
          </a:p>
        </p:txBody>
      </p:sp>
    </p:spTree>
    <p:extLst>
      <p:ext uri="{BB962C8B-B14F-4D97-AF65-F5344CB8AC3E}">
        <p14:creationId xmlns:p14="http://schemas.microsoft.com/office/powerpoint/2010/main" val="1325173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1F86855-5C22-490E-8C3C-DFDF0046F90C}" type="datetimeFigureOut">
              <a:rPr lang="es-CO" smtClean="0"/>
              <a:t>24/03/2020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E1BABF05-9F3E-4EFF-B1CF-1B610E308B9A}" type="slidenum">
              <a:rPr lang="es-CO" smtClean="0"/>
              <a:t>‹Nº›</a:t>
            </a:fld>
            <a:endParaRPr lang="es-CO"/>
          </a:p>
        </p:txBody>
      </p:sp>
    </p:spTree>
    <p:extLst>
      <p:ext uri="{BB962C8B-B14F-4D97-AF65-F5344CB8AC3E}">
        <p14:creationId xmlns:p14="http://schemas.microsoft.com/office/powerpoint/2010/main" val="2037191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F86855-5C22-490E-8C3C-DFDF0046F90C}" type="datetimeFigureOut">
              <a:rPr lang="es-CO" smtClean="0"/>
              <a:t>24/03/2020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E1BABF05-9F3E-4EFF-B1CF-1B610E308B9A}" type="slidenum">
              <a:rPr lang="es-CO" smtClean="0"/>
              <a:t>‹Nº›</a:t>
            </a:fld>
            <a:endParaRPr lang="es-CO"/>
          </a:p>
        </p:txBody>
      </p:sp>
    </p:spTree>
    <p:extLst>
      <p:ext uri="{BB962C8B-B14F-4D97-AF65-F5344CB8AC3E}">
        <p14:creationId xmlns:p14="http://schemas.microsoft.com/office/powerpoint/2010/main" val="926231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1F86855-5C22-490E-8C3C-DFDF0046F90C}" type="datetimeFigureOut">
              <a:rPr lang="es-CO" smtClean="0"/>
              <a:t>24/03/2020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1BABF05-9F3E-4EFF-B1CF-1B610E308B9A}" type="slidenum">
              <a:rPr lang="es-CO" smtClean="0"/>
              <a:t>‹Nº›</a:t>
            </a:fld>
            <a:endParaRPr lang="es-CO"/>
          </a:p>
        </p:txBody>
      </p:sp>
    </p:spTree>
    <p:extLst>
      <p:ext uri="{BB962C8B-B14F-4D97-AF65-F5344CB8AC3E}">
        <p14:creationId xmlns:p14="http://schemas.microsoft.com/office/powerpoint/2010/main" val="1433795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1F86855-5C22-490E-8C3C-DFDF0046F90C}" type="datetimeFigureOut">
              <a:rPr lang="es-CO" smtClean="0"/>
              <a:t>24/03/2020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1BABF05-9F3E-4EFF-B1CF-1B610E308B9A}" type="slidenum">
              <a:rPr lang="es-CO" smtClean="0"/>
              <a:t>‹Nº›</a:t>
            </a:fld>
            <a:endParaRPr lang="es-CO"/>
          </a:p>
        </p:txBody>
      </p:sp>
    </p:spTree>
    <p:extLst>
      <p:ext uri="{BB962C8B-B14F-4D97-AF65-F5344CB8AC3E}">
        <p14:creationId xmlns:p14="http://schemas.microsoft.com/office/powerpoint/2010/main" val="311875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1F86855-5C22-490E-8C3C-DFDF0046F90C}" type="datetimeFigureOut">
              <a:rPr lang="es-CO" smtClean="0"/>
              <a:t>24/03/2020</a:t>
            </a:fld>
            <a:endParaRPr lang="es-CO"/>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O"/>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1BABF05-9F3E-4EFF-B1CF-1B610E308B9A}" type="slidenum">
              <a:rPr lang="es-CO" smtClean="0"/>
              <a:t>‹Nº›</a:t>
            </a:fld>
            <a:endParaRPr lang="es-CO"/>
          </a:p>
        </p:txBody>
      </p:sp>
    </p:spTree>
    <p:extLst>
      <p:ext uri="{BB962C8B-B14F-4D97-AF65-F5344CB8AC3E}">
        <p14:creationId xmlns:p14="http://schemas.microsoft.com/office/powerpoint/2010/main" val="4561569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1466BE-6A5C-42AD-BBAF-FB413DCFEC77}"/>
              </a:ext>
            </a:extLst>
          </p:cNvPr>
          <p:cNvSpPr>
            <a:spLocks noGrp="1"/>
          </p:cNvSpPr>
          <p:nvPr>
            <p:ph type="ctrTitle"/>
          </p:nvPr>
        </p:nvSpPr>
        <p:spPr>
          <a:xfrm>
            <a:off x="1332614" y="606054"/>
            <a:ext cx="9144000" cy="1298391"/>
          </a:xfrm>
        </p:spPr>
        <p:txBody>
          <a:bodyPr/>
          <a:lstStyle/>
          <a:p>
            <a:pPr algn="ctr"/>
            <a:r>
              <a:rPr lang="es-CO" dirty="0">
                <a:solidFill>
                  <a:srgbClr val="FF0000"/>
                </a:solidFill>
              </a:rPr>
              <a:t>Que es Docker</a:t>
            </a:r>
          </a:p>
        </p:txBody>
      </p:sp>
      <p:sp>
        <p:nvSpPr>
          <p:cNvPr id="3" name="Subtítulo 2">
            <a:extLst>
              <a:ext uri="{FF2B5EF4-FFF2-40B4-BE49-F238E27FC236}">
                <a16:creationId xmlns:a16="http://schemas.microsoft.com/office/drawing/2014/main" id="{1ECF2C58-E99E-4340-B30C-9A8418F6D3D8}"/>
              </a:ext>
            </a:extLst>
          </p:cNvPr>
          <p:cNvSpPr>
            <a:spLocks noGrp="1"/>
          </p:cNvSpPr>
          <p:nvPr>
            <p:ph type="subTitle" idx="1"/>
          </p:nvPr>
        </p:nvSpPr>
        <p:spPr>
          <a:xfrm>
            <a:off x="1524000" y="1904445"/>
            <a:ext cx="9144000" cy="3996625"/>
          </a:xfrm>
        </p:spPr>
        <p:txBody>
          <a:bodyPr>
            <a:normAutofit fontScale="92500" lnSpcReduction="10000"/>
          </a:bodyPr>
          <a:lstStyle/>
          <a:p>
            <a:pPr algn="l"/>
            <a:r>
              <a:rPr lang="es-CO" dirty="0">
                <a:latin typeface="+mj-lt"/>
              </a:rPr>
              <a:t>Docker es una plataforma de software que le permite crear, probar e implementar aplicaciones rápidamente. Docker empaqueta software en unidades estandarizadas llamadas contenedores que incluyen todo lo necesario para que el software se ejecute, incluidas bibliotecas, herramientas de sistema, código y tiempo de ejecución. Con Docker, puede implementar y ajustar la escala de aplicaciones rápidamente en cualquier entorno con la certeza de saber que su código se ejecutará.</a:t>
            </a:r>
          </a:p>
          <a:p>
            <a:pPr algn="l"/>
            <a:r>
              <a:rPr lang="es-CO" sz="3500" dirty="0">
                <a:solidFill>
                  <a:srgbClr val="FF0000"/>
                </a:solidFill>
                <a:latin typeface="+mj-lt"/>
              </a:rPr>
              <a:t> </a:t>
            </a:r>
            <a:r>
              <a:rPr lang="es-CO" dirty="0">
                <a:latin typeface="+mj-lt"/>
              </a:rPr>
              <a:t>envían y ejecuten aplicaciones distribuidas, ya sea en computadoras portátiles, maquinas virtuales de centros de datos o en la nube.</a:t>
            </a:r>
            <a:endParaRPr lang="es-CO" sz="3500" dirty="0">
              <a:solidFill>
                <a:srgbClr val="FF0000"/>
              </a:solidFill>
              <a:latin typeface="+mj-lt"/>
            </a:endParaRPr>
          </a:p>
          <a:p>
            <a:pPr algn="l"/>
            <a:r>
              <a:rPr lang="es-CO" sz="3500" b="1" dirty="0"/>
              <a:t>Empresas grandes usan Docker </a:t>
            </a:r>
            <a:r>
              <a:rPr lang="en-US" b="1" dirty="0"/>
              <a:t> </a:t>
            </a:r>
            <a:r>
              <a:rPr lang="en-US" sz="4000" b="1" dirty="0">
                <a:solidFill>
                  <a:srgbClr val="FF0000"/>
                </a:solidFill>
              </a:rPr>
              <a:t>Spotify, ING Direct, Uber, eBay o PayPal </a:t>
            </a:r>
            <a:r>
              <a:rPr lang="en-US" sz="4000" b="1" dirty="0" err="1">
                <a:solidFill>
                  <a:srgbClr val="FF0000"/>
                </a:solidFill>
              </a:rPr>
              <a:t>Etc</a:t>
            </a:r>
            <a:endParaRPr lang="es-CO" sz="4000" dirty="0">
              <a:solidFill>
                <a:srgbClr val="FF0000"/>
              </a:solidFill>
            </a:endParaRPr>
          </a:p>
          <a:p>
            <a:pPr algn="l"/>
            <a:endParaRPr lang="es-CO" dirty="0"/>
          </a:p>
        </p:txBody>
      </p:sp>
    </p:spTree>
    <p:extLst>
      <p:ext uri="{BB962C8B-B14F-4D97-AF65-F5344CB8AC3E}">
        <p14:creationId xmlns:p14="http://schemas.microsoft.com/office/powerpoint/2010/main" val="2315488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80BEBB-D644-447E-9035-BD1C5F8DE804}"/>
              </a:ext>
            </a:extLst>
          </p:cNvPr>
          <p:cNvSpPr>
            <a:spLocks noGrp="1"/>
          </p:cNvSpPr>
          <p:nvPr>
            <p:ph type="title"/>
          </p:nvPr>
        </p:nvSpPr>
        <p:spPr>
          <a:xfrm>
            <a:off x="1175967" y="0"/>
            <a:ext cx="10018713" cy="1752599"/>
          </a:xfrm>
        </p:spPr>
        <p:txBody>
          <a:bodyPr/>
          <a:lstStyle/>
          <a:p>
            <a:r>
              <a:rPr lang="es-CO" dirty="0">
                <a:solidFill>
                  <a:srgbClr val="FF0000"/>
                </a:solidFill>
              </a:rPr>
              <a:t>Porque las empresas usan Docker</a:t>
            </a:r>
          </a:p>
        </p:txBody>
      </p:sp>
      <p:sp>
        <p:nvSpPr>
          <p:cNvPr id="3" name="Marcador de contenido 2">
            <a:extLst>
              <a:ext uri="{FF2B5EF4-FFF2-40B4-BE49-F238E27FC236}">
                <a16:creationId xmlns:a16="http://schemas.microsoft.com/office/drawing/2014/main" id="{BFD4CB28-C041-4C25-8F11-A9EE3E316DFC}"/>
              </a:ext>
            </a:extLst>
          </p:cNvPr>
          <p:cNvSpPr>
            <a:spLocks noGrp="1"/>
          </p:cNvSpPr>
          <p:nvPr>
            <p:ph idx="1"/>
          </p:nvPr>
        </p:nvSpPr>
        <p:spPr>
          <a:xfrm>
            <a:off x="1516208" y="1866899"/>
            <a:ext cx="10018713" cy="3124201"/>
          </a:xfrm>
        </p:spPr>
        <p:txBody>
          <a:bodyPr>
            <a:normAutofit fontScale="77500" lnSpcReduction="20000"/>
          </a:bodyPr>
          <a:lstStyle/>
          <a:p>
            <a:r>
              <a:rPr lang="es-CO" dirty="0">
                <a:solidFill>
                  <a:srgbClr val="FF0000"/>
                </a:solidFill>
              </a:rPr>
              <a:t>Retorno de la Inversión: </a:t>
            </a:r>
            <a:r>
              <a:rPr lang="es-CO" dirty="0"/>
              <a:t>Docker puede ayudar a facilitar este tipo de ahorro reduciendo drásticamente los recursos de infraestructura</a:t>
            </a:r>
          </a:p>
          <a:p>
            <a:r>
              <a:rPr lang="es-CO" dirty="0">
                <a:solidFill>
                  <a:srgbClr val="FF0000"/>
                </a:solidFill>
              </a:rPr>
              <a:t>Velocidad incomparable:</a:t>
            </a:r>
            <a:r>
              <a:rPr lang="es-CO" dirty="0"/>
              <a:t> Los contenedores Docker son más ligeros que las máquinas virtuales</a:t>
            </a:r>
          </a:p>
          <a:p>
            <a:r>
              <a:rPr lang="es-CO" dirty="0">
                <a:solidFill>
                  <a:srgbClr val="FF0000"/>
                </a:solidFill>
              </a:rPr>
              <a:t>Mayor densidad de contenedores por maquina: </a:t>
            </a:r>
            <a:r>
              <a:rPr lang="es-CO" dirty="0"/>
              <a:t>La gran ventaja de usar contenedores en lugar de máquinas virtuales es que sólo se deben copiar los archivos binarios</a:t>
            </a:r>
            <a:endParaRPr lang="es-CO" dirty="0">
              <a:solidFill>
                <a:srgbClr val="FF0000"/>
              </a:solidFill>
            </a:endParaRPr>
          </a:p>
          <a:p>
            <a:r>
              <a:rPr lang="es-CO" dirty="0">
                <a:solidFill>
                  <a:srgbClr val="FF0000"/>
                </a:solidFill>
              </a:rPr>
              <a:t>Aislamiento y  seguridad: </a:t>
            </a:r>
            <a:r>
              <a:rPr lang="es-CO" dirty="0"/>
              <a:t>Cada contenedor tiene su propia red y las aplicaciones en contenedores están aisladas de otros contenedores,</a:t>
            </a:r>
            <a:endParaRPr lang="es-CO" dirty="0">
              <a:solidFill>
                <a:srgbClr val="FF0000"/>
              </a:solidFill>
            </a:endParaRPr>
          </a:p>
          <a:p>
            <a:r>
              <a:rPr lang="es-CO" dirty="0">
                <a:solidFill>
                  <a:srgbClr val="FF0000"/>
                </a:solidFill>
              </a:rPr>
              <a:t>Facilita el despliegue de aplicaciones al entorno de producción: </a:t>
            </a:r>
            <a:r>
              <a:rPr lang="es-CO" dirty="0"/>
              <a:t>Llevar las aplicaciones del entorno de desarrollo al de producción puede ser muy problemático y se puede llegar a dedicar mucho tiempo y recursos para intentar simplificar las cosas y hacerlas correctamente</a:t>
            </a:r>
            <a:endParaRPr lang="es-CO" dirty="0">
              <a:solidFill>
                <a:srgbClr val="FF0000"/>
              </a:solidFill>
            </a:endParaRPr>
          </a:p>
          <a:p>
            <a:endParaRPr lang="es-CO" dirty="0"/>
          </a:p>
        </p:txBody>
      </p:sp>
    </p:spTree>
    <p:extLst>
      <p:ext uri="{BB962C8B-B14F-4D97-AF65-F5344CB8AC3E}">
        <p14:creationId xmlns:p14="http://schemas.microsoft.com/office/powerpoint/2010/main" val="2727449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3D785B-AE41-4E95-9B0E-7B7F93147676}"/>
              </a:ext>
            </a:extLst>
          </p:cNvPr>
          <p:cNvSpPr>
            <a:spLocks noGrp="1"/>
          </p:cNvSpPr>
          <p:nvPr>
            <p:ph type="title"/>
          </p:nvPr>
        </p:nvSpPr>
        <p:spPr/>
        <p:txBody>
          <a:bodyPr/>
          <a:lstStyle/>
          <a:p>
            <a:r>
              <a:rPr lang="en-US" dirty="0">
                <a:solidFill>
                  <a:srgbClr val="FF0000"/>
                </a:solidFill>
              </a:rPr>
              <a:t>Software-as-a-Service (SaaS)</a:t>
            </a:r>
            <a:br>
              <a:rPr lang="es-CO" b="1" dirty="0"/>
            </a:br>
            <a:endParaRPr lang="es-CO" dirty="0"/>
          </a:p>
        </p:txBody>
      </p:sp>
      <p:sp>
        <p:nvSpPr>
          <p:cNvPr id="3" name="Marcador de contenido 2">
            <a:extLst>
              <a:ext uri="{FF2B5EF4-FFF2-40B4-BE49-F238E27FC236}">
                <a16:creationId xmlns:a16="http://schemas.microsoft.com/office/drawing/2014/main" id="{EEAC9D9A-D857-45FE-828C-8158190C4D49}"/>
              </a:ext>
            </a:extLst>
          </p:cNvPr>
          <p:cNvSpPr>
            <a:spLocks noGrp="1"/>
          </p:cNvSpPr>
          <p:nvPr>
            <p:ph idx="1"/>
          </p:nvPr>
        </p:nvSpPr>
        <p:spPr/>
        <p:txBody>
          <a:bodyPr/>
          <a:lstStyle/>
          <a:p>
            <a:r>
              <a:rPr lang="es-CO" dirty="0"/>
              <a:t>Básicamente se trata de cualquier servicio basado en la web. Tenemos ejemplos claros como el Web mail de Gmail, los CRM online. En este tipo de servicios nosotros accedemos normalmente a través del navegador sin atender al software. Todo el desarrollo, mantenimiento, actualizaciones, copias de seguridad es responsabilidad del proveedor.</a:t>
            </a:r>
          </a:p>
        </p:txBody>
      </p:sp>
    </p:spTree>
    <p:extLst>
      <p:ext uri="{BB962C8B-B14F-4D97-AF65-F5344CB8AC3E}">
        <p14:creationId xmlns:p14="http://schemas.microsoft.com/office/powerpoint/2010/main" val="3938655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E976DE-5107-4DCE-9C8B-23A7AEACD16F}"/>
              </a:ext>
            </a:extLst>
          </p:cNvPr>
          <p:cNvSpPr>
            <a:spLocks noGrp="1"/>
          </p:cNvSpPr>
          <p:nvPr>
            <p:ph type="title"/>
          </p:nvPr>
        </p:nvSpPr>
        <p:spPr/>
        <p:txBody>
          <a:bodyPr/>
          <a:lstStyle/>
          <a:p>
            <a:r>
              <a:rPr lang="en-US" dirty="0">
                <a:solidFill>
                  <a:srgbClr val="FF0000"/>
                </a:solidFill>
              </a:rPr>
              <a:t>Platform-as-a-Service (PaaS)</a:t>
            </a:r>
            <a:br>
              <a:rPr lang="es-CO" dirty="0"/>
            </a:br>
            <a:endParaRPr lang="es-CO" dirty="0"/>
          </a:p>
        </p:txBody>
      </p:sp>
      <p:sp>
        <p:nvSpPr>
          <p:cNvPr id="3" name="Marcador de contenido 2">
            <a:extLst>
              <a:ext uri="{FF2B5EF4-FFF2-40B4-BE49-F238E27FC236}">
                <a16:creationId xmlns:a16="http://schemas.microsoft.com/office/drawing/2014/main" id="{F87C05EB-F1DD-4823-8F4A-873711B88C63}"/>
              </a:ext>
            </a:extLst>
          </p:cNvPr>
          <p:cNvSpPr>
            <a:spLocks noGrp="1"/>
          </p:cNvSpPr>
          <p:nvPr>
            <p:ph idx="1"/>
          </p:nvPr>
        </p:nvSpPr>
        <p:spPr/>
        <p:txBody>
          <a:bodyPr>
            <a:normAutofit lnSpcReduction="10000"/>
          </a:bodyPr>
          <a:lstStyle/>
          <a:p>
            <a:r>
              <a:rPr lang="es-CO" dirty="0"/>
              <a:t>Es un modelo que reduce bastante la complejidad a la hora de desplegar y mantener aplicaciones ya que las soluciones PaaS gestionan automáticamente la escalabilidad usando más recursos si fuera necesario. Los desarrolladores aun así tienen que preocuparse de que sus aplicaciones estén lo mejor optimizadas posibles para consumir menos recursos posible.</a:t>
            </a:r>
          </a:p>
          <a:p>
            <a:r>
              <a:rPr lang="es-CO" dirty="0"/>
              <a:t>Ejemplos populares son Google App Engine que permite desarrollar aplicaciones en Java o Python desplegándolas en la infraestructura que provee Google, cosa que también hace Heroku con Rails y Django.</a:t>
            </a:r>
          </a:p>
          <a:p>
            <a:endParaRPr lang="es-CO" dirty="0"/>
          </a:p>
        </p:txBody>
      </p:sp>
    </p:spTree>
    <p:extLst>
      <p:ext uri="{BB962C8B-B14F-4D97-AF65-F5344CB8AC3E}">
        <p14:creationId xmlns:p14="http://schemas.microsoft.com/office/powerpoint/2010/main" val="3933380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7F2110-74CE-4810-9BDD-75E829C842E8}"/>
              </a:ext>
            </a:extLst>
          </p:cNvPr>
          <p:cNvSpPr>
            <a:spLocks noGrp="1"/>
          </p:cNvSpPr>
          <p:nvPr>
            <p:ph type="title"/>
          </p:nvPr>
        </p:nvSpPr>
        <p:spPr/>
        <p:txBody>
          <a:bodyPr/>
          <a:lstStyle/>
          <a:p>
            <a:r>
              <a:rPr lang="en-US" dirty="0">
                <a:solidFill>
                  <a:srgbClr val="FF0000"/>
                </a:solidFill>
              </a:rPr>
              <a:t>Infraestructure-as-a-Service (IaaS)</a:t>
            </a:r>
            <a:br>
              <a:rPr lang="es-CO" b="1" dirty="0"/>
            </a:br>
            <a:endParaRPr lang="es-CO" dirty="0"/>
          </a:p>
        </p:txBody>
      </p:sp>
      <p:sp>
        <p:nvSpPr>
          <p:cNvPr id="3" name="Marcador de contenido 2">
            <a:extLst>
              <a:ext uri="{FF2B5EF4-FFF2-40B4-BE49-F238E27FC236}">
                <a16:creationId xmlns:a16="http://schemas.microsoft.com/office/drawing/2014/main" id="{3407C05D-135F-4DE3-9B55-CE9B19D3120C}"/>
              </a:ext>
            </a:extLst>
          </p:cNvPr>
          <p:cNvSpPr>
            <a:spLocks noGrp="1"/>
          </p:cNvSpPr>
          <p:nvPr>
            <p:ph idx="1"/>
          </p:nvPr>
        </p:nvSpPr>
        <p:spPr/>
        <p:txBody>
          <a:bodyPr>
            <a:normAutofit fontScale="92500" lnSpcReduction="10000"/>
          </a:bodyPr>
          <a:lstStyle/>
          <a:p>
            <a:r>
              <a:rPr lang="es-CO" dirty="0"/>
              <a:t>En este caso con IaaS tendremos mucho más control que con PaaS, aunque a cambio de eso tendremos que encargarnos de la gestión de infraestructura.</a:t>
            </a:r>
            <a:endParaRPr lang="es-CO" b="1" dirty="0"/>
          </a:p>
          <a:p>
            <a:r>
              <a:rPr lang="es-CO" dirty="0"/>
              <a:t>El ejemplo perfecto es el proporcionado por Amazon Web Service (AWS) que no provee una serie de servicios como EC2 que nos permite manejar maquinas virtuales en la nube o S3 para usar como almacenamiento. Nosotros podemos elegir qué tipo de instancias queremos usar Linux o Windows, así como la capacidad de memoria o procesador de cada una de nuestras maquinas. El hardware para nosotros es transparente, todo lo que manejamos es de forma virtual.</a:t>
            </a:r>
            <a:endParaRPr lang="es-CO" b="1" dirty="0"/>
          </a:p>
          <a:p>
            <a:endParaRPr lang="es-CO" dirty="0"/>
          </a:p>
        </p:txBody>
      </p:sp>
    </p:spTree>
    <p:extLst>
      <p:ext uri="{BB962C8B-B14F-4D97-AF65-F5344CB8AC3E}">
        <p14:creationId xmlns:p14="http://schemas.microsoft.com/office/powerpoint/2010/main" val="5323738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47</TotalTime>
  <Words>514</Words>
  <Application>Microsoft Office PowerPoint</Application>
  <PresentationFormat>Panorámica</PresentationFormat>
  <Paragraphs>18</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Corbel</vt:lpstr>
      <vt:lpstr>Parallax</vt:lpstr>
      <vt:lpstr>Que es Docker</vt:lpstr>
      <vt:lpstr>Porque las empresas usan Docker</vt:lpstr>
      <vt:lpstr>Software-as-a-Service (SaaS) </vt:lpstr>
      <vt:lpstr>Platform-as-a-Service (PaaS) </vt:lpstr>
      <vt:lpstr>Infraestructure-as-a-Service (IaaS)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 es Docker</dc:title>
  <dc:creator>Giovanny Pineda Alvarez</dc:creator>
  <cp:lastModifiedBy>Giovanny Pineda Alvarez</cp:lastModifiedBy>
  <cp:revision>3</cp:revision>
  <dcterms:created xsi:type="dcterms:W3CDTF">2020-03-24T15:38:47Z</dcterms:created>
  <dcterms:modified xsi:type="dcterms:W3CDTF">2020-03-24T16:26:03Z</dcterms:modified>
</cp:coreProperties>
</file>