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62" r:id="rId12"/>
    <p:sldId id="263" r:id="rId13"/>
    <p:sldId id="295" r:id="rId14"/>
    <p:sldId id="296" r:id="rId15"/>
    <p:sldId id="279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5EE3356-E4DC-4D94-90E7-737FE62532FD}" styleName="Table_0">
    <a:wholeTbl>
      <a:tcTxStyle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744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2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grpSp>
        <p:nvGrpSpPr>
          <p:cNvPr id="2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7" r:id="rId4"/>
    <p:sldLayoutId id="2147483658" r:id="rId5"/>
    <p:sldLayoutId id="2147483660" r:id="rId6"/>
    <p:sldLayoutId id="2147483661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1285852" y="428610"/>
            <a:ext cx="6021375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Pengantar Telekomunikasi</a:t>
            </a:r>
          </a:p>
        </p:txBody>
      </p:sp>
      <p:sp>
        <p:nvSpPr>
          <p:cNvPr id="3" name="Google Shape;240;p13"/>
          <p:cNvSpPr txBox="1"/>
          <p:nvPr/>
        </p:nvSpPr>
        <p:spPr>
          <a:xfrm>
            <a:off x="1500166" y="3714758"/>
            <a:ext cx="6021375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/>
            </a:pPr>
            <a:r>
              <a:rPr kumimoji="0" lang="en-US" sz="46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iriam Libre"/>
                <a:ea typeface="Miriam Libre"/>
                <a:cs typeface="Miriam Libre"/>
                <a:sym typeface="Miriam Libre"/>
              </a:rPr>
              <a:t>SK 1 A</a:t>
            </a:r>
          </a:p>
        </p:txBody>
      </p:sp>
      <p:sp>
        <p:nvSpPr>
          <p:cNvPr id="4" name="Google Shape;240;p13"/>
          <p:cNvSpPr txBox="1"/>
          <p:nvPr/>
        </p:nvSpPr>
        <p:spPr>
          <a:xfrm>
            <a:off x="1428728" y="2285998"/>
            <a:ext cx="6021375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/>
            </a:pPr>
            <a:r>
              <a:rPr kumimoji="0" lang="en-US" sz="25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iriam Libre"/>
                <a:ea typeface="Miriam Libre"/>
                <a:cs typeface="Miriam Libre"/>
                <a:sym typeface="Miriam Libre"/>
              </a:rPr>
              <a:t>Giovano</a:t>
            </a: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iriam Libre"/>
                <a:ea typeface="Miriam Libre"/>
                <a:cs typeface="Miriam Libre"/>
                <a:sym typeface="Miriam Libre"/>
              </a:rPr>
              <a:t> Alvin </a:t>
            </a:r>
            <a:r>
              <a:rPr kumimoji="0" lang="en-US" sz="25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iriam Libre"/>
                <a:ea typeface="Miriam Libre"/>
                <a:cs typeface="Miriam Libre"/>
                <a:sym typeface="Miriam Libre"/>
              </a:rPr>
              <a:t>Jandera</a:t>
            </a:r>
            <a:endParaRPr kumimoji="0" lang="en-US" sz="25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Miriam Libre"/>
              <a:ea typeface="Miriam Libre"/>
              <a:cs typeface="Miriam Libre"/>
              <a:sym typeface="Miriam Libre"/>
            </a:endParaRPr>
          </a:p>
          <a:p>
            <a:pPr lvl="0" algn="ctr">
              <a:buClr>
                <a:schemeClr val="dk1"/>
              </a:buClr>
              <a:buSzPts val="4600"/>
            </a:pPr>
            <a:r>
              <a:rPr lang="en-US" sz="2500" dirty="0" err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Cikal</a:t>
            </a:r>
            <a:r>
              <a:rPr lang="en-US" sz="2500" dirty="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Khairrun</a:t>
            </a:r>
            <a:r>
              <a:rPr lang="en-US" sz="2500" dirty="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Nissa</a:t>
            </a:r>
            <a:endParaRPr lang="en-US" sz="2500" dirty="0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lvl="0" algn="ctr">
              <a:buClr>
                <a:schemeClr val="dk1"/>
              </a:buClr>
              <a:buSzPts val="4600"/>
            </a:pPr>
            <a:r>
              <a:rPr lang="en-US" sz="2500" dirty="0" err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Alfirza</a:t>
            </a:r>
            <a:r>
              <a:rPr lang="en-US" sz="2500" dirty="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Hadi</a:t>
            </a:r>
            <a:r>
              <a:rPr lang="en-US" sz="2500" dirty="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Syahputra</a:t>
            </a:r>
            <a:endParaRPr lang="en-US" sz="2500" dirty="0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lvl="0" algn="ctr">
              <a:buClr>
                <a:schemeClr val="dk1"/>
              </a:buClr>
              <a:buSzPts val="4600"/>
            </a:pPr>
            <a:r>
              <a:rPr lang="en-US" sz="2500" dirty="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Muhammad </a:t>
            </a:r>
            <a:r>
              <a:rPr lang="en-US" sz="2500" dirty="0" err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Rizki</a:t>
            </a:r>
            <a:r>
              <a:rPr lang="en-US" sz="2500" dirty="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Alfiansyah</a:t>
            </a:r>
            <a:endParaRPr lang="en-US" sz="2500" dirty="0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lvl="0" algn="ctr">
              <a:buClr>
                <a:schemeClr val="dk1"/>
              </a:buClr>
              <a:buSzPts val="4600"/>
            </a:pPr>
            <a:r>
              <a:rPr lang="en-US" sz="2500" dirty="0" err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Rani</a:t>
            </a:r>
            <a:r>
              <a:rPr lang="en-US" sz="2500" dirty="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Febrianti</a:t>
            </a:r>
            <a:endParaRPr kumimoji="0" lang="en-US" sz="25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 descr="blob:https://web.whatsapp.com/67b07ab6-0ee7-41b3-8c51-895e72e6400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AutoShape 4" descr="blob:https://web.whatsapp.com/67b07ab6-0ee7-41b3-8c51-895e72e6400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8" name="AutoShape 6" descr="blob:https://web.whatsapp.com/67b07ab6-0ee7-41b3-8c51-895e72e6400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2" name="AutoShape 10" descr="blob:https://web.whatsapp.com/0f67117e-7b58-407f-81f6-22e59809932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0029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3240" y="-1"/>
            <a:ext cx="2643206" cy="514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43702" y="-1"/>
            <a:ext cx="2500330" cy="514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>
            <a:spLocks noGrp="1"/>
          </p:cNvSpPr>
          <p:nvPr>
            <p:ph type="ctrTitle" idx="4294967295"/>
          </p:nvPr>
        </p:nvSpPr>
        <p:spPr>
          <a:xfrm>
            <a:off x="371145" y="123478"/>
            <a:ext cx="3129285" cy="9361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TELKOMSEL</a:t>
            </a:r>
            <a:endParaRPr sz="3600" dirty="0"/>
          </a:p>
        </p:txBody>
      </p:sp>
      <p:sp>
        <p:nvSpPr>
          <p:cNvPr id="281" name="Google Shape;281;p19"/>
          <p:cNvSpPr txBox="1">
            <a:spLocks noGrp="1"/>
          </p:cNvSpPr>
          <p:nvPr>
            <p:ph type="subTitle" idx="4294967295"/>
          </p:nvPr>
        </p:nvSpPr>
        <p:spPr>
          <a:xfrm>
            <a:off x="371144" y="1059582"/>
            <a:ext cx="3129286" cy="11485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 dirty="0"/>
              <a:t>Kami </a:t>
            </a:r>
            <a:r>
              <a:rPr lang="en-US" sz="1500" dirty="0" err="1"/>
              <a:t>menguji</a:t>
            </a:r>
            <a:r>
              <a:rPr lang="en-US" sz="1500" dirty="0"/>
              <a:t> provider </a:t>
            </a:r>
            <a:r>
              <a:rPr lang="en-US" sz="1500" dirty="0" err="1"/>
              <a:t>Telkomsel</a:t>
            </a:r>
            <a:r>
              <a:rPr lang="en-US" sz="1500" dirty="0"/>
              <a:t> di </a:t>
            </a:r>
            <a:r>
              <a:rPr lang="en-US" sz="1500" dirty="0" err="1"/>
              <a:t>daerah</a:t>
            </a:r>
            <a:r>
              <a:rPr lang="en-US" sz="1500" dirty="0"/>
              <a:t> JAKABARING </a:t>
            </a:r>
            <a:r>
              <a:rPr lang="en-US" sz="1500" dirty="0" err="1" smtClean="0"/>
              <a:t>OPI,Palembang</a:t>
            </a:r>
            <a:r>
              <a:rPr lang="en-US" sz="1500" dirty="0" smtClean="0"/>
              <a:t> </a:t>
            </a:r>
            <a:r>
              <a:rPr lang="en-US" sz="1500" dirty="0" err="1" smtClean="0"/>
              <a:t>dengan</a:t>
            </a:r>
            <a:r>
              <a:rPr lang="en-US" sz="1500" dirty="0" smtClean="0"/>
              <a:t> </a:t>
            </a:r>
            <a:r>
              <a:rPr lang="en-US" sz="1500" dirty="0" err="1" smtClean="0"/>
              <a:t>jarak</a:t>
            </a:r>
            <a:r>
              <a:rPr lang="en-US" sz="1500" dirty="0" smtClean="0"/>
              <a:t> 100 meter </a:t>
            </a:r>
            <a:r>
              <a:rPr lang="en-US" sz="1500" dirty="0" err="1" smtClean="0"/>
              <a:t>dari</a:t>
            </a:r>
            <a:r>
              <a:rPr lang="en-US" sz="1500" dirty="0" smtClean="0"/>
              <a:t> tower.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5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5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 dirty="0" smtClean="0"/>
              <a:t>Data </a:t>
            </a:r>
            <a:r>
              <a:rPr lang="en-US" sz="1500" dirty="0"/>
              <a:t>yang kami </a:t>
            </a:r>
            <a:r>
              <a:rPr lang="en-US" sz="1500" dirty="0" err="1"/>
              <a:t>dapat</a:t>
            </a:r>
            <a:r>
              <a:rPr lang="en-US" sz="1500" dirty="0"/>
              <a:t> </a:t>
            </a:r>
            <a:r>
              <a:rPr lang="en-US" sz="1500" dirty="0" err="1"/>
              <a:t>sebagai</a:t>
            </a:r>
            <a:r>
              <a:rPr lang="en-US" sz="1500" dirty="0"/>
              <a:t> </a:t>
            </a:r>
            <a:r>
              <a:rPr lang="en-US" sz="1500" dirty="0" err="1"/>
              <a:t>berikut</a:t>
            </a:r>
            <a:r>
              <a:rPr lang="en-US" sz="1500" dirty="0"/>
              <a:t>:</a:t>
            </a:r>
            <a:endParaRPr sz="150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33D799C-90D7-41E3-BBC7-0AC5887E7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58" y="0"/>
            <a:ext cx="5214942" cy="399445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5D2BDCBB-131F-4FDA-AB32-07A892C77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29183267"/>
              </p:ext>
            </p:extLst>
          </p:nvPr>
        </p:nvGraphicFramePr>
        <p:xfrm>
          <a:off x="19470" y="3660758"/>
          <a:ext cx="9105059" cy="148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842">
                  <a:extLst>
                    <a:ext uri="{9D8B030D-6E8A-4147-A177-3AD203B41FA5}">
                      <a16:colId xmlns="" xmlns:a16="http://schemas.microsoft.com/office/drawing/2014/main" val="718644668"/>
                    </a:ext>
                  </a:extLst>
                </a:gridCol>
                <a:gridCol w="1609541">
                  <a:extLst>
                    <a:ext uri="{9D8B030D-6E8A-4147-A177-3AD203B41FA5}">
                      <a16:colId xmlns="" xmlns:a16="http://schemas.microsoft.com/office/drawing/2014/main" val="2242978709"/>
                    </a:ext>
                  </a:extLst>
                </a:gridCol>
                <a:gridCol w="1011904">
                  <a:extLst>
                    <a:ext uri="{9D8B030D-6E8A-4147-A177-3AD203B41FA5}">
                      <a16:colId xmlns="" xmlns:a16="http://schemas.microsoft.com/office/drawing/2014/main" val="4199723163"/>
                    </a:ext>
                  </a:extLst>
                </a:gridCol>
                <a:gridCol w="1049906">
                  <a:extLst>
                    <a:ext uri="{9D8B030D-6E8A-4147-A177-3AD203B41FA5}">
                      <a16:colId xmlns="" xmlns:a16="http://schemas.microsoft.com/office/drawing/2014/main" val="281409169"/>
                    </a:ext>
                  </a:extLst>
                </a:gridCol>
                <a:gridCol w="1223783">
                  <a:extLst>
                    <a:ext uri="{9D8B030D-6E8A-4147-A177-3AD203B41FA5}">
                      <a16:colId xmlns="" xmlns:a16="http://schemas.microsoft.com/office/drawing/2014/main" val="1060869594"/>
                    </a:ext>
                  </a:extLst>
                </a:gridCol>
                <a:gridCol w="1474105">
                  <a:extLst>
                    <a:ext uri="{9D8B030D-6E8A-4147-A177-3AD203B41FA5}">
                      <a16:colId xmlns="" xmlns:a16="http://schemas.microsoft.com/office/drawing/2014/main" val="4215354466"/>
                    </a:ext>
                  </a:extLst>
                </a:gridCol>
                <a:gridCol w="1550978">
                  <a:extLst>
                    <a:ext uri="{9D8B030D-6E8A-4147-A177-3AD203B41FA5}">
                      <a16:colId xmlns="" xmlns:a16="http://schemas.microsoft.com/office/drawing/2014/main" val="3124684441"/>
                    </a:ext>
                  </a:extLst>
                </a:gridCol>
              </a:tblGrid>
              <a:tr h="600335"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id-ID" sz="1400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id-ID" sz="1400" dirty="0"/>
                        <a:t>Provider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id-ID" sz="1400" dirty="0"/>
                        <a:t>RSRP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id-ID" sz="1400" dirty="0"/>
                        <a:t>RSRQ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id-ID" sz="1400" dirty="0"/>
                        <a:t>RSSNR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id-ID" sz="1400" dirty="0"/>
                        <a:t>Download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id-ID" sz="1400" dirty="0"/>
                        <a:t>Upload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6739174"/>
                  </a:ext>
                </a:extLst>
              </a:tr>
              <a:tr h="882425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400" dirty="0" err="1"/>
                        <a:t>Jakabaring</a:t>
                      </a:r>
                      <a:r>
                        <a:rPr lang="en-US" sz="1400" dirty="0"/>
                        <a:t> ,OPI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TELKOMSEL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-</a:t>
                      </a:r>
                      <a:r>
                        <a:rPr lang="en-US" sz="1400" dirty="0" smtClean="0"/>
                        <a:t>102 </a:t>
                      </a:r>
                      <a:r>
                        <a:rPr lang="en-US" sz="1400" dirty="0" err="1" smtClean="0"/>
                        <a:t>dBm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-</a:t>
                      </a:r>
                      <a:r>
                        <a:rPr lang="en-US" sz="1400" dirty="0" smtClean="0"/>
                        <a:t>11 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dB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9,0 RSSNR, dB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2,29</a:t>
                      </a:r>
                      <a:r>
                        <a:rPr lang="id-ID" sz="1400" dirty="0" smtClean="0"/>
                        <a:t> </a:t>
                      </a:r>
                      <a:r>
                        <a:rPr lang="id-ID" sz="1400" dirty="0"/>
                        <a:t>MB/s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4,09</a:t>
                      </a:r>
                      <a:r>
                        <a:rPr lang="id-ID" sz="1400" dirty="0" smtClean="0"/>
                        <a:t> </a:t>
                      </a:r>
                      <a:r>
                        <a:rPr lang="id-ID" sz="1400" dirty="0"/>
                        <a:t>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0219139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E1D28C2-FEA1-4A28-AE05-37F250BF9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74" y="0"/>
            <a:ext cx="2928926" cy="514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0A315EA-5661-496B-83EE-B32AEEE3A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643174" cy="5158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479FB19-7C9C-4478-A0B6-EA9C1B7848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8460" y="0"/>
            <a:ext cx="2725110" cy="51435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4282" y="214296"/>
            <a:ext cx="8715436" cy="471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86050" y="142858"/>
            <a:ext cx="36054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</a:rPr>
              <a:t>Analisis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Umum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813751"/>
            <a:ext cx="82868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Dari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hasil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percobaan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 yang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telah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kami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cari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analisis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 yang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kami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dapat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adalah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 :</a:t>
            </a:r>
          </a:p>
          <a:p>
            <a:pPr>
              <a:buFontTx/>
              <a:buChar char="-"/>
            </a:pP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Pada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percobaan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 provider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Smartfren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kami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mendapat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 data RSRP -99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dBm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 yang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berarti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kategori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 Normal,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dan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 data RSRQ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nya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adalah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 -15dB  yang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berarti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masuk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kategori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buruk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.</a:t>
            </a:r>
          </a:p>
          <a:p>
            <a:pPr>
              <a:buFontTx/>
              <a:buChar char="-"/>
            </a:pPr>
            <a:endParaRPr lang="en-US" sz="2000" dirty="0" smtClean="0">
              <a:solidFill>
                <a:schemeClr val="bg1"/>
              </a:solidFill>
              <a:latin typeface="Bahnschrift SemiLight Condensed" pitchFamily="34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Pada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percobaan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 provider Tri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kami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mendapat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 data RSRP 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nya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  -90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dBm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 yang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berarti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kategori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bagus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dan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 data RSRQ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nya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adalah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 -11 dB yang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berarti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dalam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kategori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 normal.</a:t>
            </a:r>
          </a:p>
          <a:p>
            <a:pPr>
              <a:buFontTx/>
              <a:buChar char="-"/>
            </a:pPr>
            <a:endParaRPr lang="en-US" sz="2000" dirty="0" smtClean="0">
              <a:solidFill>
                <a:schemeClr val="bg1"/>
              </a:solidFill>
              <a:latin typeface="Bahnschrift SemiLight Condensed" pitchFamily="34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Pada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percobaan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Telkomsel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kami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mendapat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 data RSRP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nya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  -102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dBM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 yang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berarti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kategori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buruk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dan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 data RSRQ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nya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adalah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 -11 dB yang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berarti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dalam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kategori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  <a:cs typeface="Times New Roman" pitchFamily="18" charset="0"/>
              </a:rPr>
              <a:t> normal.</a:t>
            </a:r>
          </a:p>
          <a:p>
            <a:pPr>
              <a:buFontTx/>
              <a:buChar char="-"/>
            </a:pPr>
            <a:endParaRPr lang="en-US" sz="2000" dirty="0" smtClean="0">
              <a:solidFill>
                <a:schemeClr val="bg1"/>
              </a:solidFill>
              <a:latin typeface="Bahnschrift SemiLight Condensed" pitchFamily="34" charset="0"/>
              <a:cs typeface="Times New Roman" pitchFamily="18" charset="0"/>
            </a:endParaRPr>
          </a:p>
          <a:p>
            <a:pPr lvl="0">
              <a:buFontTx/>
              <a:buChar char="-"/>
            </a:pP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</a:rPr>
              <a:t>Namun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</a:rPr>
              <a:t>apabila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</a:rPr>
              <a:t>dilihat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</a:rPr>
              <a:t>dari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</a:rPr>
              <a:t>kecepatan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</a:rPr>
              <a:t>internetnya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</a:rPr>
              <a:t>, provider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</a:rPr>
              <a:t>telkomsel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</a:rPr>
              <a:t>memiliki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</a:rPr>
              <a:t>kecepatan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</a:rPr>
              <a:t> yang paling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</a:rPr>
              <a:t>tinggi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</a:rPr>
              <a:t> (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</a:rPr>
              <a:t>jarak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</a:rPr>
              <a:t>dengan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</a:rPr>
              <a:t> tower paling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</a:rPr>
              <a:t>dekat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</a:rPr>
              <a:t>)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</a:rPr>
              <a:t>dan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</a:rPr>
              <a:t> provider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</a:rPr>
              <a:t>Smartfren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</a:rPr>
              <a:t>memiliki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</a:rPr>
              <a:t>kecepatan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</a:rPr>
              <a:t> yang paling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</a:rPr>
              <a:t>rendah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</a:rPr>
              <a:t> (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</a:rPr>
              <a:t>jaraknya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</a:rPr>
              <a:t> paling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</a:rPr>
              <a:t>jauh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SemiLight Condensed" pitchFamily="34" charset="0"/>
              </a:rPr>
              <a:t>dengan</a:t>
            </a:r>
            <a:r>
              <a:rPr lang="en-US" sz="2000" dirty="0" smtClean="0">
                <a:solidFill>
                  <a:schemeClr val="bg1"/>
                </a:solidFill>
                <a:latin typeface="Bahnschrift SemiLight Condensed" pitchFamily="34" charset="0"/>
              </a:rPr>
              <a:t> tower)</a:t>
            </a:r>
          </a:p>
          <a:p>
            <a:pPr>
              <a:buFontTx/>
              <a:buChar char="-"/>
            </a:pPr>
            <a:endParaRPr lang="en-US" sz="2000" dirty="0">
              <a:solidFill>
                <a:schemeClr val="bg1"/>
              </a:solidFill>
              <a:latin typeface="Bahnschrift SemiLight Condensed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4282" y="214296"/>
            <a:ext cx="8715436" cy="471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86050" y="142858"/>
            <a:ext cx="34884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KESIMPULAN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813751"/>
            <a:ext cx="82868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Jadi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dari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percobaan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 yang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kami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lakukan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ini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dapat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disimpulkan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bahwa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 provider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Telkomsel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mempunyai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kualitas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sinyal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 yang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lebih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baik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dibandingkan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 tri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maupun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smartfren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karena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walaupun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kategori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 RSRP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dan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 RSRQ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lebih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buruk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dari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 provider tri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dan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smartfren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namun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kecepatan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 internet yang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dihasilkan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oleh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 provider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telkomsel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lebih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baik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dibanding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 provider tri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dan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smartfren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.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Selain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itu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juga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masih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ada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faktor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 lain,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yaitu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jarak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perangkat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dengan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 tower,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semakin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dekat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perangkat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dengan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 tower,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maka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kualitas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jaringannya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akan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semakin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baik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itchFamily="34" charset="0"/>
              </a:rPr>
              <a:t>.</a:t>
            </a:r>
          </a:p>
          <a:p>
            <a:pPr>
              <a:buFontTx/>
              <a:buChar char="-"/>
            </a:pPr>
            <a:endParaRPr lang="en-US" sz="2000" dirty="0">
              <a:solidFill>
                <a:schemeClr val="bg1"/>
              </a:solidFill>
              <a:latin typeface="Bahnschrift Light SemiCondensed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697702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/>
              <a:t>THANKS!</a:t>
            </a:r>
            <a:endParaRPr sz="6000"/>
          </a:p>
        </p:txBody>
      </p:sp>
      <p:sp>
        <p:nvSpPr>
          <p:cNvPr id="486" name="Google Shape;486;p3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-214346" y="285590"/>
            <a:ext cx="6643702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b="1" dirty="0"/>
              <a:t>RSRP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sz="2500" b="1" dirty="0"/>
              <a:t>(</a:t>
            </a:r>
            <a:r>
              <a:rPr lang="en-US" sz="2500" dirty="0"/>
              <a:t>Reference Signal Received Power)</a:t>
            </a:r>
            <a:endParaRPr sz="2500"/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357158" y="1285866"/>
            <a:ext cx="5543560" cy="33378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RSRP (Received Signal Reference Power) </a:t>
            </a:r>
            <a:r>
              <a:rPr lang="en-US" dirty="0" err="1"/>
              <a:t>merupakan</a:t>
            </a:r>
            <a:r>
              <a:rPr lang="en-US" dirty="0"/>
              <a:t> parameter yang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kekuatan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yang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user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dirty="0" err="1"/>
              <a:t>dBm</a:t>
            </a:r>
            <a:r>
              <a:rPr lang="en-US" dirty="0"/>
              <a:t>.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bergantung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user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eNodeB</a:t>
            </a:r>
            <a:r>
              <a:rPr lang="en-US" dirty="0"/>
              <a:t>.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lemah</a:t>
            </a:r>
            <a:r>
              <a:rPr lang="en-US" dirty="0"/>
              <a:t>, </a:t>
            </a:r>
            <a:r>
              <a:rPr lang="en-US" dirty="0" err="1"/>
              <a:t>begitu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sebaliknya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GSM (2G) RSRP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RxLev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UMTS (3G)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smtClean="0"/>
              <a:t>RSCP.</a:t>
            </a:r>
            <a:r>
              <a:rPr lang="en-US" dirty="0"/>
              <a:t/>
            </a:r>
            <a:br>
              <a:rPr lang="en-US" dirty="0"/>
            </a:br>
            <a:endParaRPr>
              <a:solidFill>
                <a:srgbClr val="000000"/>
              </a:solidFill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86206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Nilai &amp; Kategori RSRP</a:t>
            </a:r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2844" y="1643056"/>
          <a:ext cx="5572164" cy="28575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60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860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5333"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Kategori</a:t>
                      </a:r>
                      <a:endParaRPr lang="id-ID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Range </a:t>
                      </a:r>
                      <a:r>
                        <a:rPr lang="en-US" sz="1200" dirty="0" err="1">
                          <a:effectLst/>
                        </a:rPr>
                        <a:t>Nilai</a:t>
                      </a:r>
                      <a:endParaRPr lang="id-ID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6437"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Sangat Baik</a:t>
                      </a:r>
                      <a:endParaRPr lang="id-ID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r>
                        <a:rPr lang="en-US" sz="1200" dirty="0" smtClean="0">
                          <a:effectLst/>
                        </a:rPr>
                        <a:t>80 </a:t>
                      </a:r>
                      <a:r>
                        <a:rPr lang="en-US" sz="1100" dirty="0" smtClean="0">
                          <a:effectLst/>
                        </a:rPr>
                        <a:t>≤ x</a:t>
                      </a:r>
                      <a:endParaRPr lang="id-ID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6437"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Bagus</a:t>
                      </a:r>
                      <a:endParaRPr lang="id-ID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-90 ≤ x &lt; -80</a:t>
                      </a:r>
                      <a:endParaRPr lang="id-ID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6437"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Normal</a:t>
                      </a:r>
                      <a:endParaRPr lang="id-ID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-100 ≤ x &lt; -90</a:t>
                      </a:r>
                      <a:endParaRPr lang="id-ID" sz="12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6437"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Buruk</a:t>
                      </a:r>
                      <a:endParaRPr lang="id-ID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-120 ≤ x  &lt; -100</a:t>
                      </a:r>
                      <a:endParaRPr lang="id-ID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76437"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Sangat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Buruk</a:t>
                      </a:r>
                      <a:endParaRPr lang="id-ID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x &lt;  </a:t>
                      </a:r>
                      <a:r>
                        <a:rPr lang="en-US" sz="1200" dirty="0" smtClean="0">
                          <a:effectLst/>
                        </a:rPr>
                        <a:t>-120</a:t>
                      </a:r>
                      <a:endParaRPr lang="id-ID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5720" y="4786328"/>
            <a:ext cx="4714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X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RSRP 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-358140" y="501015"/>
            <a:ext cx="706755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b="1" dirty="0"/>
              <a:t>RSRQ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sz="2500" b="1" dirty="0"/>
              <a:t>(</a:t>
            </a:r>
            <a:r>
              <a:rPr lang="en-US" sz="2500" dirty="0"/>
              <a:t>Received Signal Reference Quality</a:t>
            </a:r>
            <a:r>
              <a:rPr lang="en-US" sz="2800" dirty="0"/>
              <a:t>)</a:t>
            </a:r>
            <a:endParaRPr sz="2500"/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357158" y="1285866"/>
            <a:ext cx="5543560" cy="33378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yang </a:t>
            </a:r>
            <a:r>
              <a:rPr lang="en-US" dirty="0" err="1"/>
              <a:t>diterima</a:t>
            </a:r>
            <a:r>
              <a:rPr lang="en-US" dirty="0"/>
              <a:t> UE. </a:t>
            </a:r>
            <a:r>
              <a:rPr lang="en-US" dirty="0" err="1"/>
              <a:t>Rasio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RSRP </a:t>
            </a:r>
            <a:r>
              <a:rPr lang="en-US" dirty="0" err="1"/>
              <a:t>dan</a:t>
            </a:r>
            <a:r>
              <a:rPr lang="en-US" dirty="0"/>
              <a:t> wideband power. RSRQ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dipengaruhi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, noise </a:t>
            </a:r>
            <a:r>
              <a:rPr lang="en-US" dirty="0" err="1"/>
              <a:t>dan</a:t>
            </a:r>
            <a:r>
              <a:rPr lang="en-US" dirty="0"/>
              <a:t> interference yang </a:t>
            </a:r>
            <a:r>
              <a:rPr lang="en-US" dirty="0" err="1"/>
              <a:t>diterima</a:t>
            </a:r>
            <a:r>
              <a:rPr lang="en-US" dirty="0"/>
              <a:t> UE. </a:t>
            </a:r>
            <a:r>
              <a:rPr lang="en-US" dirty="0" err="1"/>
              <a:t>Satuan</a:t>
            </a:r>
            <a:r>
              <a:rPr lang="en-US" dirty="0"/>
              <a:t> RSRQ </a:t>
            </a:r>
            <a:r>
              <a:rPr lang="en-US" dirty="0" err="1"/>
              <a:t>adalah</a:t>
            </a:r>
            <a:r>
              <a:rPr lang="en-US" dirty="0"/>
              <a:t> dB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 (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RSSI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N x RSRP). RSRQ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handover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mana</a:t>
            </a:r>
            <a:r>
              <a:rPr lang="en-US" dirty="0"/>
              <a:t> RSRQ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meranking</a:t>
            </a:r>
            <a:r>
              <a:rPr lang="en-US" dirty="0"/>
              <a:t> </a:t>
            </a:r>
            <a:r>
              <a:rPr lang="en-US" dirty="0" err="1"/>
              <a:t>performansi</a:t>
            </a:r>
            <a:r>
              <a:rPr lang="en-US" dirty="0"/>
              <a:t> </a:t>
            </a:r>
            <a:r>
              <a:rPr lang="en-US" dirty="0" err="1"/>
              <a:t>kandidat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cell selection-reselection </a:t>
            </a:r>
            <a:r>
              <a:rPr lang="en-US" dirty="0" err="1"/>
              <a:t>dan</a:t>
            </a:r>
            <a:r>
              <a:rPr lang="en-US" dirty="0"/>
              <a:t> handover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yang </a:t>
            </a:r>
            <a:r>
              <a:rPr lang="en-US" dirty="0" err="1"/>
              <a:t>diterima</a:t>
            </a:r>
            <a:r>
              <a:rPr lang="en-US" dirty="0"/>
              <a:t>.</a:t>
            </a:r>
            <a:endParaRPr lang="id-ID" dirty="0"/>
          </a:p>
          <a:p>
            <a:r>
              <a:rPr lang="en-US" dirty="0"/>
              <a:t/>
            </a:r>
            <a:br>
              <a:rPr lang="en-US" dirty="0"/>
            </a:br>
            <a:endParaRPr>
              <a:solidFill>
                <a:srgbClr val="000000"/>
              </a:solidFill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86206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Nilai &amp; Kategori RSRQ</a:t>
            </a:r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7158" y="1571619"/>
          <a:ext cx="5643602" cy="29289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217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18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7217"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Kategori</a:t>
                      </a:r>
                      <a:endParaRPr lang="id-ID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Range Nilai</a:t>
                      </a:r>
                      <a:endParaRPr lang="id-ID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8348"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Sangat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Baik</a:t>
                      </a:r>
                      <a:endParaRPr lang="id-ID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r>
                        <a:rPr lang="en-US" sz="1200" dirty="0" smtClean="0">
                          <a:effectLst/>
                        </a:rPr>
                        <a:t>9 &lt; x</a:t>
                      </a:r>
                      <a:endParaRPr lang="id-ID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8348"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Bagus</a:t>
                      </a:r>
                      <a:endParaRPr lang="id-ID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-10  &lt; X ≤ -9</a:t>
                      </a:r>
                      <a:endParaRPr lang="id-ID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8348"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Normal</a:t>
                      </a:r>
                      <a:endParaRPr lang="id-ID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-15 &lt; x -10 </a:t>
                      </a:r>
                      <a:r>
                        <a:rPr lang="en-US" sz="1050" dirty="0" smtClean="0">
                          <a:effectLst/>
                        </a:rPr>
                        <a:t>≤</a:t>
                      </a:r>
                      <a:endParaRPr lang="id-ID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8348"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Buruk</a:t>
                      </a:r>
                      <a:endParaRPr lang="id-ID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-19</a:t>
                      </a:r>
                      <a:r>
                        <a:rPr lang="en-US" sz="1200" baseline="0" dirty="0" smtClean="0">
                          <a:effectLst/>
                        </a:rPr>
                        <a:t> &lt;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100" dirty="0" smtClean="0">
                          <a:effectLst/>
                        </a:rPr>
                        <a:t>x -15 </a:t>
                      </a:r>
                      <a:r>
                        <a:rPr lang="en-US" sz="1050" dirty="0" smtClean="0">
                          <a:effectLst/>
                        </a:rPr>
                        <a:t>≤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endParaRPr lang="id-ID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8348"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Sangat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Buruk</a:t>
                      </a:r>
                      <a:endParaRPr lang="id-ID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X &lt; -20  </a:t>
                      </a:r>
                      <a:endParaRPr lang="id-ID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5720" y="4786328"/>
            <a:ext cx="4714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X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RSRQ 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214296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Analisis</a:t>
            </a:r>
          </a:p>
        </p:txBody>
      </p:sp>
      <p:sp>
        <p:nvSpPr>
          <p:cNvPr id="269" name="Google Shape;269;p17"/>
          <p:cNvSpPr txBox="1">
            <a:spLocks noGrp="1"/>
          </p:cNvSpPr>
          <p:nvPr>
            <p:ph type="subTitle" idx="1"/>
          </p:nvPr>
        </p:nvSpPr>
        <p:spPr>
          <a:xfrm>
            <a:off x="2626350" y="1358322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 smtClean="0"/>
              <a:t>TRI (3)</a:t>
            </a:r>
          </a:p>
          <a:p>
            <a:pPr marL="0" lvl="0" indent="0"/>
            <a:r>
              <a:rPr lang="en-GB" sz="3000" dirty="0" err="1" smtClean="0"/>
              <a:t>Smartfren</a:t>
            </a:r>
            <a:endParaRPr lang="en-GB" sz="3000" dirty="0" smtClean="0"/>
          </a:p>
          <a:p>
            <a:pPr marL="0" lvl="0" indent="0"/>
            <a:r>
              <a:rPr lang="en-GB" sz="3000" dirty="0" err="1" smtClean="0"/>
              <a:t>Telkomsel</a:t>
            </a:r>
            <a:endParaRPr sz="300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17996"/>
          <a:stretch>
            <a:fillRect/>
          </a:stretch>
        </p:blipFill>
        <p:spPr bwMode="auto">
          <a:xfrm>
            <a:off x="4572000" y="0"/>
            <a:ext cx="4572000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4" name="Google Shape;254;p15"/>
          <p:cNvSpPr txBox="1">
            <a:spLocks noGrp="1"/>
          </p:cNvSpPr>
          <p:nvPr>
            <p:ph type="ctrTitle" idx="4294967295"/>
          </p:nvPr>
        </p:nvSpPr>
        <p:spPr>
          <a:xfrm>
            <a:off x="1499870" y="0"/>
            <a:ext cx="2146300" cy="1159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 smtClean="0">
                <a:solidFill>
                  <a:schemeClr val="accent1">
                    <a:lumMod val="75000"/>
                  </a:schemeClr>
                </a:solidFill>
              </a:rPr>
              <a:t>3(Tri)</a:t>
            </a:r>
            <a:endParaRPr sz="6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5" name="Google Shape;255;p15"/>
          <p:cNvSpPr txBox="1">
            <a:spLocks noGrp="1"/>
          </p:cNvSpPr>
          <p:nvPr>
            <p:ph type="subTitle" idx="4294967295"/>
          </p:nvPr>
        </p:nvSpPr>
        <p:spPr>
          <a:xfrm>
            <a:off x="142844" y="1214428"/>
            <a:ext cx="4143404" cy="11430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 b="1" dirty="0" err="1" smtClean="0"/>
              <a:t>Kami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menguji</a:t>
            </a:r>
            <a:r>
              <a:rPr lang="en-US" sz="1500" b="1" dirty="0" smtClean="0"/>
              <a:t> provider Tri </a:t>
            </a:r>
            <a:r>
              <a:rPr lang="en-US" sz="1500" b="1" dirty="0" err="1" smtClean="0"/>
              <a:t>di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daerah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Sindang</a:t>
            </a:r>
            <a:r>
              <a:rPr lang="en-US" sz="1500" b="1" dirty="0" smtClean="0"/>
              <a:t> Raya, </a:t>
            </a:r>
            <a:r>
              <a:rPr lang="en-US" sz="1500" b="1" dirty="0" err="1" smtClean="0"/>
              <a:t>Pagaralam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dengan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jarak</a:t>
            </a:r>
            <a:r>
              <a:rPr lang="en-US" sz="1500" b="1" dirty="0" smtClean="0"/>
              <a:t> 200 meter </a:t>
            </a:r>
            <a:r>
              <a:rPr lang="en-US" sz="1500" b="1" dirty="0" err="1" smtClean="0"/>
              <a:t>dari</a:t>
            </a:r>
            <a:r>
              <a:rPr lang="en-US" sz="1500" b="1" dirty="0" smtClean="0"/>
              <a:t> tower.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500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500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500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500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 b="1" dirty="0" smtClean="0"/>
              <a:t>Data yang </a:t>
            </a:r>
            <a:r>
              <a:rPr lang="en-US" sz="1500" b="1" dirty="0" err="1" smtClean="0"/>
              <a:t>kami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dapat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sebagai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berikut</a:t>
            </a:r>
            <a:r>
              <a:rPr lang="en-US" sz="1500" b="1" dirty="0" smtClean="0"/>
              <a:t>:</a:t>
            </a:r>
            <a:endParaRPr sz="1500" b="1"/>
          </a:p>
        </p:txBody>
      </p:sp>
      <p:sp>
        <p:nvSpPr>
          <p:cNvPr id="256" name="Google Shape;256;p1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GB"/>
          </a:p>
        </p:txBody>
      </p:sp>
      <p:sp>
        <p:nvSpPr>
          <p:cNvPr id="61442" name="AutoShape 2" descr="blob:https://web.whatsapp.com/0d46c3f0-91de-4a02-b9ce-1619c0c8ac1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1444" name="AutoShape 4" descr="blob:https://web.whatsapp.com/0d46c3f0-91de-4a02-b9ce-1619c0c8ac1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1446" name="AutoShape 6" descr="blob:https://web.whatsapp.com/0d46c3f0-91de-4a02-b9ce-1619c0c8ac1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1448" name="AutoShape 8" descr="blob:https://web.whatsapp.com/0d46c3f0-91de-4a02-b9ce-1619c0c8ac1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1450" name="AutoShape 10" descr="blob:https://web.whatsapp.com/0d46c3f0-91de-4a02-b9ce-1619c0c8ac1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-32" y="3857634"/>
          <a:ext cx="9144031" cy="1285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39"/>
                <a:gridCol w="1006470"/>
                <a:gridCol w="940877"/>
                <a:gridCol w="846673"/>
                <a:gridCol w="950451"/>
                <a:gridCol w="1228424"/>
                <a:gridCol w="2816497"/>
              </a:tblGrid>
              <a:tr h="428628"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id-ID" sz="1400" dirty="0" smtClean="0"/>
                        <a:t>Area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id-ID" sz="1400" dirty="0" smtClean="0"/>
                        <a:t>Provider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id-ID" sz="1400" dirty="0" smtClean="0"/>
                        <a:t>RSRP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id-ID" sz="1400" dirty="0" smtClean="0"/>
                        <a:t>RSRQ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id-ID" sz="1400" dirty="0" smtClean="0"/>
                        <a:t>RSSNR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id-ID" sz="1400" dirty="0" smtClean="0"/>
                        <a:t>Download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id-ID" sz="1400" dirty="0" smtClean="0"/>
                        <a:t>Upload</a:t>
                      </a:r>
                      <a:endParaRPr lang="id-ID" sz="1400" dirty="0"/>
                    </a:p>
                  </a:txBody>
                  <a:tcPr/>
                </a:tc>
              </a:tr>
              <a:tr h="857256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400" dirty="0" err="1" smtClean="0"/>
                        <a:t>Sindang</a:t>
                      </a:r>
                      <a:r>
                        <a:rPr lang="en-US" sz="1400" dirty="0" smtClean="0"/>
                        <a:t> Raya, </a:t>
                      </a:r>
                      <a:r>
                        <a:rPr lang="en-US" sz="1400" dirty="0" err="1" smtClean="0"/>
                        <a:t>Pagaralam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-90 </a:t>
                      </a:r>
                      <a:r>
                        <a:rPr lang="en-US" sz="1400" dirty="0" err="1" smtClean="0"/>
                        <a:t>dBm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-11 dB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7.0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0,53</a:t>
                      </a:r>
                      <a:r>
                        <a:rPr lang="id-ID" sz="1400" dirty="0" smtClean="0"/>
                        <a:t> MB/s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0,41</a:t>
                      </a:r>
                      <a:r>
                        <a:rPr lang="id-ID" sz="1400" dirty="0" smtClean="0"/>
                        <a:t> MB/s</a:t>
                      </a:r>
                      <a:endParaRPr lang="id-ID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GB"/>
          </a:p>
        </p:txBody>
      </p:sp>
      <p:sp>
        <p:nvSpPr>
          <p:cNvPr id="23554" name="AutoShape 2" descr="blob:https://web.whatsapp.com/67b07ab6-0ee7-41b3-8c51-895e72e6400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AutoShape 4" descr="blob:https://web.whatsapp.com/67b07ab6-0ee7-41b3-8c51-895e72e6400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8" name="AutoShape 6" descr="blob:https://web.whatsapp.com/67b07ab6-0ee7-41b3-8c51-895e72e6400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0"/>
            <a:ext cx="2731061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14678" y="0"/>
            <a:ext cx="2792976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562" name="AutoShape 10" descr="blob:https://web.whatsapp.com/0f67117e-7b58-407f-81f6-22e59809932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563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72759" y="18"/>
            <a:ext cx="2671241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0"/>
            <a:ext cx="4572000" cy="3929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4" name="Google Shape;254;p15"/>
          <p:cNvSpPr txBox="1">
            <a:spLocks noGrp="1"/>
          </p:cNvSpPr>
          <p:nvPr>
            <p:ph type="ctrTitle" idx="4294967295"/>
          </p:nvPr>
        </p:nvSpPr>
        <p:spPr>
          <a:xfrm>
            <a:off x="1214414" y="0"/>
            <a:ext cx="3000396" cy="1159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 err="1" smtClean="0">
                <a:solidFill>
                  <a:schemeClr val="accent1">
                    <a:lumMod val="75000"/>
                  </a:schemeClr>
                </a:solidFill>
              </a:rPr>
              <a:t>Smartfren</a:t>
            </a:r>
            <a:endParaRPr sz="4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5" name="Google Shape;255;p15"/>
          <p:cNvSpPr txBox="1">
            <a:spLocks noGrp="1"/>
          </p:cNvSpPr>
          <p:nvPr>
            <p:ph type="subTitle" idx="4294967295"/>
          </p:nvPr>
        </p:nvSpPr>
        <p:spPr>
          <a:xfrm>
            <a:off x="142844" y="1214428"/>
            <a:ext cx="4143404" cy="11430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 b="1" dirty="0" err="1" smtClean="0"/>
              <a:t>Kami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menguji</a:t>
            </a:r>
            <a:r>
              <a:rPr lang="en-US" sz="1500" b="1" dirty="0" smtClean="0"/>
              <a:t> provider </a:t>
            </a:r>
            <a:r>
              <a:rPr lang="en-US" sz="1500" b="1" dirty="0" err="1" smtClean="0"/>
              <a:t>Smatyfren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di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daerah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Gandus</a:t>
            </a:r>
            <a:r>
              <a:rPr lang="en-US" sz="1500" b="1" dirty="0" smtClean="0"/>
              <a:t>, Palembang </a:t>
            </a:r>
            <a:r>
              <a:rPr lang="en-US" sz="1500" b="1" dirty="0" err="1" smtClean="0"/>
              <a:t>dengan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jarak</a:t>
            </a:r>
            <a:r>
              <a:rPr lang="en-US" sz="1500" b="1" dirty="0" smtClean="0"/>
              <a:t> 1,1 km </a:t>
            </a:r>
            <a:r>
              <a:rPr lang="en-US" sz="1500" b="1" dirty="0" err="1" smtClean="0"/>
              <a:t>dari</a:t>
            </a:r>
            <a:r>
              <a:rPr lang="en-US" sz="1500" b="1" dirty="0" smtClean="0"/>
              <a:t> tower.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500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500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500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500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 b="1" dirty="0" smtClean="0"/>
              <a:t>Data yang </a:t>
            </a:r>
            <a:r>
              <a:rPr lang="en-US" sz="1500" b="1" dirty="0" err="1" smtClean="0"/>
              <a:t>kami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dapat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sebagai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berikut</a:t>
            </a:r>
            <a:r>
              <a:rPr lang="en-US" sz="1500" b="1" dirty="0" smtClean="0"/>
              <a:t>:</a:t>
            </a:r>
            <a:endParaRPr sz="1500" b="1"/>
          </a:p>
        </p:txBody>
      </p:sp>
      <p:sp>
        <p:nvSpPr>
          <p:cNvPr id="256" name="Google Shape;256;p1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GB"/>
          </a:p>
        </p:txBody>
      </p:sp>
      <p:sp>
        <p:nvSpPr>
          <p:cNvPr id="61442" name="AutoShape 2" descr="blob:https://web.whatsapp.com/0d46c3f0-91de-4a02-b9ce-1619c0c8ac1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1444" name="AutoShape 4" descr="blob:https://web.whatsapp.com/0d46c3f0-91de-4a02-b9ce-1619c0c8ac1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1446" name="AutoShape 6" descr="blob:https://web.whatsapp.com/0d46c3f0-91de-4a02-b9ce-1619c0c8ac1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1448" name="AutoShape 8" descr="blob:https://web.whatsapp.com/0d46c3f0-91de-4a02-b9ce-1619c0c8ac1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1450" name="AutoShape 10" descr="blob:https://web.whatsapp.com/0d46c3f0-91de-4a02-b9ce-1619c0c8ac1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1406" y="3857634"/>
          <a:ext cx="9001156" cy="1285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473"/>
                <a:gridCol w="990744"/>
                <a:gridCol w="926176"/>
                <a:gridCol w="833444"/>
                <a:gridCol w="935600"/>
                <a:gridCol w="1209230"/>
                <a:gridCol w="2772489"/>
              </a:tblGrid>
              <a:tr h="428628"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id-ID" sz="1400" dirty="0" smtClean="0"/>
                        <a:t>Area</a:t>
                      </a:r>
                      <a:r>
                        <a:rPr lang="en-US" sz="1400" dirty="0" smtClean="0"/>
                        <a:t> 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id-ID" sz="1400" dirty="0" smtClean="0"/>
                        <a:t>Provider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id-ID" sz="1400" dirty="0" smtClean="0"/>
                        <a:t>RSRP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id-ID" sz="1400" dirty="0" smtClean="0"/>
                        <a:t>RSRQ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id-ID" sz="1400" dirty="0" smtClean="0"/>
                        <a:t>RSSNR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id-ID" sz="1400" dirty="0" smtClean="0"/>
                        <a:t>Download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id-ID" sz="1400" dirty="0" smtClean="0"/>
                        <a:t>Upload</a:t>
                      </a:r>
                      <a:endParaRPr lang="id-ID" sz="1400" dirty="0"/>
                    </a:p>
                  </a:txBody>
                  <a:tcPr/>
                </a:tc>
              </a:tr>
              <a:tr h="857256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400" dirty="0" err="1" smtClean="0"/>
                        <a:t>Gandus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Palembang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400" dirty="0" err="1" smtClean="0"/>
                        <a:t>Smartfren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-99 </a:t>
                      </a:r>
                      <a:r>
                        <a:rPr lang="en-US" sz="1400" dirty="0" err="1" smtClean="0"/>
                        <a:t>dBm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-15 dB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-3.2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0,06</a:t>
                      </a:r>
                      <a:r>
                        <a:rPr lang="id-ID" sz="1400" dirty="0" smtClean="0"/>
                        <a:t> MB/s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0,21</a:t>
                      </a:r>
                      <a:r>
                        <a:rPr lang="id-ID" sz="1400" dirty="0" smtClean="0"/>
                        <a:t> MB/s</a:t>
                      </a:r>
                      <a:endParaRPr lang="id-ID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637</Words>
  <Application>Microsoft Office PowerPoint</Application>
  <PresentationFormat>On-screen Show (16:9)</PresentationFormat>
  <Paragraphs>126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Roderigo template</vt:lpstr>
      <vt:lpstr>Pengantar Telekomunikasi</vt:lpstr>
      <vt:lpstr>RSRP  (Reference Signal Received Power)</vt:lpstr>
      <vt:lpstr>Nilai &amp; Kategori RSRP</vt:lpstr>
      <vt:lpstr>RSRQ  (Received Signal Reference Quality)</vt:lpstr>
      <vt:lpstr>Nilai &amp; Kategori RSRQ</vt:lpstr>
      <vt:lpstr>Analisis</vt:lpstr>
      <vt:lpstr>3(Tri)</vt:lpstr>
      <vt:lpstr>Slide 8</vt:lpstr>
      <vt:lpstr>Smartfren</vt:lpstr>
      <vt:lpstr>Slide 10</vt:lpstr>
      <vt:lpstr>TELKOMSEL</vt:lpstr>
      <vt:lpstr>Slide 12</vt:lpstr>
      <vt:lpstr>Slide 13</vt:lpstr>
      <vt:lpstr>Slide 14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Telekomunikasi</dc:title>
  <dc:creator/>
  <cp:lastModifiedBy>acer</cp:lastModifiedBy>
  <cp:revision>47</cp:revision>
  <dcterms:created xsi:type="dcterms:W3CDTF">2020-10-19T13:58:10Z</dcterms:created>
  <dcterms:modified xsi:type="dcterms:W3CDTF">2020-10-21T01:51:57Z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1033-11.2.0.9710</vt:lpwstr>
  </property>
</Properties>
</file>