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203" r:id="rId4"/>
    <p:sldMasterId id="2147484230" r:id="rId5"/>
    <p:sldMasterId id="2147484233" r:id="rId6"/>
  </p:sldMasterIdLst>
  <p:notesMasterIdLst>
    <p:notesMasterId r:id="rId27"/>
  </p:notesMasterIdLst>
  <p:handoutMasterIdLst>
    <p:handoutMasterId r:id="rId28"/>
  </p:handoutMasterIdLst>
  <p:sldIdLst>
    <p:sldId id="318" r:id="rId7"/>
    <p:sldId id="379" r:id="rId8"/>
    <p:sldId id="289" r:id="rId9"/>
    <p:sldId id="314" r:id="rId10"/>
    <p:sldId id="313" r:id="rId11"/>
    <p:sldId id="372" r:id="rId12"/>
    <p:sldId id="377" r:id="rId13"/>
    <p:sldId id="291" r:id="rId14"/>
    <p:sldId id="290" r:id="rId15"/>
    <p:sldId id="294" r:id="rId16"/>
    <p:sldId id="295" r:id="rId17"/>
    <p:sldId id="296" r:id="rId18"/>
    <p:sldId id="315" r:id="rId19"/>
    <p:sldId id="297" r:id="rId20"/>
    <p:sldId id="373" r:id="rId21"/>
    <p:sldId id="298" r:id="rId22"/>
    <p:sldId id="374" r:id="rId23"/>
    <p:sldId id="375" r:id="rId24"/>
    <p:sldId id="299" r:id="rId25"/>
    <p:sldId id="378" r:id="rId26"/>
  </p:sldIdLst>
  <p:sldSz cx="9144000" cy="5143500" type="screen16x9"/>
  <p:notesSz cx="6692900" cy="9867900"/>
  <p:custDataLst>
    <p:tags r:id="rId29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376092"/>
    <a:srgbClr val="0070C0"/>
    <a:srgbClr val="6D929F"/>
    <a:srgbClr val="C6D9F1"/>
    <a:srgbClr val="296C79"/>
    <a:srgbClr val="35576F"/>
    <a:srgbClr val="9EACBA"/>
    <a:srgbClr val="39536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7" autoAdjust="0"/>
    <p:restoredTop sz="90383" autoAdjust="0"/>
  </p:normalViewPr>
  <p:slideViewPr>
    <p:cSldViewPr snapToGrid="0">
      <p:cViewPr varScale="1">
        <p:scale>
          <a:sx n="91" d="100"/>
          <a:sy n="91" d="100"/>
        </p:scale>
        <p:origin x="89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 snapToGrid="0">
      <p:cViewPr varScale="1">
        <p:scale>
          <a:sx n="88" d="100"/>
          <a:sy n="88" d="100"/>
        </p:scale>
        <p:origin x="-3834" y="-114"/>
      </p:cViewPr>
      <p:guideLst>
        <p:guide orient="horz" pos="3108"/>
        <p:guide pos="21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Libkind External" userId="7756f357-84f0-43a3-9591-4a37e784e469" providerId="ADAL" clId="{3D25B5AC-BD9A-4543-B5A4-D930D5412280}"/>
    <pc:docChg chg="custSel modSld">
      <pc:chgData name="Ruth Libkind External" userId="7756f357-84f0-43a3-9591-4a37e784e469" providerId="ADAL" clId="{3D25B5AC-BD9A-4543-B5A4-D930D5412280}" dt="2017-11-26T11:42:22.511" v="0" actId="478"/>
      <pc:docMkLst>
        <pc:docMk/>
      </pc:docMkLst>
      <pc:sldChg chg="delSp">
        <pc:chgData name="Ruth Libkind External" userId="7756f357-84f0-43a3-9591-4a37e784e469" providerId="ADAL" clId="{3D25B5AC-BD9A-4543-B5A4-D930D5412280}" dt="2017-11-26T11:42:22.511" v="0" actId="478"/>
        <pc:sldMkLst>
          <pc:docMk/>
          <pc:sldMk cId="0" sldId="298"/>
        </pc:sldMkLst>
        <pc:spChg chg="del">
          <ac:chgData name="Ruth Libkind External" userId="7756f357-84f0-43a3-9591-4a37e784e469" providerId="ADAL" clId="{3D25B5AC-BD9A-4543-B5A4-D930D5412280}" dt="2017-11-26T11:42:22.511" v="0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Ruth Libkind External" userId="7756f357-84f0-43a3-9591-4a37e784e469" providerId="ADAL" clId="{3D25B5AC-BD9A-4543-B5A4-D930D5412280}" dt="2017-11-26T11:42:22.511" v="0" actId="478"/>
          <ac:spMkLst>
            <pc:docMk/>
            <pc:sldMk cId="0" sldId="298"/>
            <ac:spMk id="1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explosion val="25"/>
          <c:dPt>
            <c:idx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7395-46D6-BF0F-2BF665C375AB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</c:spPr>
            <c:extLst>
              <c:ext xmlns:c16="http://schemas.microsoft.com/office/drawing/2014/chart" uri="{C3380CC4-5D6E-409C-BE32-E72D297353CC}">
                <c16:uniqueId val="{00000003-7395-46D6-BF0F-2BF665C375A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7395-46D6-BF0F-2BF665C375AB}"/>
              </c:ext>
            </c:extLst>
          </c:dPt>
          <c:cat>
            <c:multiLvlStrRef>
              <c:f>Sheet1!$A$2:$A$5</c:f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1.2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95-46D6-BF0F-2BF665C37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he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explosion val="25"/>
          <c:dPt>
            <c:idx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C6ED-4AA3-BD2A-ED40CEEFFBE2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</c:spPr>
            <c:extLst>
              <c:ext xmlns:c16="http://schemas.microsoft.com/office/drawing/2014/chart" uri="{C3380CC4-5D6E-409C-BE32-E72D297353CC}">
                <c16:uniqueId val="{00000003-C6ED-4AA3-BD2A-ED40CEEFFBE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C6ED-4AA3-BD2A-ED40CEEFFBE2}"/>
              </c:ext>
            </c:extLst>
          </c:dPt>
          <c:cat>
            <c:multiLvlStrRef>
              <c:f>Sheet1!$A$2:$A$5</c:f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ED-4AA3-BD2A-ED40CEEFF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he-I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792538" y="0"/>
            <a:ext cx="2900362" cy="4937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00362" cy="4937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16EF7EC-C588-42E7-9E82-3EE929C9E85A}" type="datetimeFigureOut">
              <a:rPr lang="he-IL" smtClean="0"/>
              <a:t>ח'/כסלו/תשע"ח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792538" y="9372600"/>
            <a:ext cx="2900362" cy="49371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9372600"/>
            <a:ext cx="2900362" cy="49371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21CEF3F-BBCB-49B0-8C2B-C2E0B728FB6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792643" y="0"/>
            <a:ext cx="2900257" cy="49339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0" y="0"/>
            <a:ext cx="2900257" cy="49339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CD6D74-E2C9-48CD-998D-7B48B7A60669}" type="datetimeFigureOut">
              <a:rPr lang="he-IL" smtClean="0"/>
              <a:t>ח'/כסלו/תשע"ח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" y="739775"/>
            <a:ext cx="657860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9290" y="4687253"/>
            <a:ext cx="5354320" cy="444055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792643" y="9372792"/>
            <a:ext cx="2900257" cy="49339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0" y="9372792"/>
            <a:ext cx="2900257" cy="49339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22ACE7F-26A3-4C59-B989-3EB1D5FE5E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347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</a:pPr>
            <a:endParaRPr lang="he-IL" sz="18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ACE7F-26A3-4C59-B989-3EB1D5FE5E7A}" type="slidenum">
              <a:rPr lang="he-IL" smtClean="0">
                <a:solidFill>
                  <a:prstClr val="black"/>
                </a:solidFill>
              </a:rPr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0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 eaLnBrk="1" hangingPunct="1">
              <a:spcBef>
                <a:spcPct val="0"/>
              </a:spcBef>
            </a:pPr>
            <a:r>
              <a:rPr lang="he-IL" sz="1800" u="sng" dirty="0">
                <a:cs typeface="Arial" charset="0"/>
              </a:rPr>
              <a:t>דוגמה לתיק חקירה</a:t>
            </a:r>
            <a:endParaRPr lang="en-US" sz="1800" u="sng" dirty="0"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he-IL" sz="1800" dirty="0"/>
              <a:t>התחלנו בפילוסופיה של תפיסת המודיעין במערכת </a:t>
            </a:r>
            <a:r>
              <a:rPr lang="en-US" sz="1800" dirty="0">
                <a:cs typeface="Arial" charset="0"/>
              </a:rPr>
              <a:t>WS</a:t>
            </a:r>
            <a:r>
              <a:rPr lang="he-IL" sz="1800" dirty="0"/>
              <a:t>, עברנו על בעלי התפקידים המעורבים ותהליך זרימת המידע.</a:t>
            </a:r>
          </a:p>
          <a:p>
            <a:pPr lvl="1" eaLnBrk="1" hangingPunct="1">
              <a:spcBef>
                <a:spcPct val="0"/>
              </a:spcBef>
            </a:pPr>
            <a:endParaRPr lang="he-IL" sz="1800" dirty="0"/>
          </a:p>
          <a:p>
            <a:pPr lvl="1" eaLnBrk="1" hangingPunct="1">
              <a:spcBef>
                <a:spcPct val="0"/>
              </a:spcBef>
            </a:pPr>
            <a:r>
              <a:rPr lang="he-IL" sz="1800" dirty="0"/>
              <a:t>נעבור כעת להציג בפניכם תרחיש המדגים עבודה על תיק חקירה שדרכו תוצג מערכת </a:t>
            </a:r>
            <a:r>
              <a:rPr lang="en-US" sz="1800" dirty="0">
                <a:cs typeface="Arial" charset="0"/>
              </a:rPr>
              <a:t> WS</a:t>
            </a:r>
            <a:r>
              <a:rPr lang="he-IL" sz="1800" dirty="0"/>
              <a:t>ויומחש כיצד מסייעת המערכת לחוקר וליחידה בביצוע משימתם.</a:t>
            </a:r>
            <a:endParaRPr lang="en-US" sz="1800" dirty="0">
              <a:cs typeface="Arial" charset="0"/>
            </a:endParaRPr>
          </a:p>
          <a:p>
            <a:pPr marL="457200" marR="0" lvl="1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he-IL" sz="1800" dirty="0"/>
              <a:t>הדוגמא בה בחרנו יכולה להיות לקוחה מכל מקום ומכל זמן.</a:t>
            </a:r>
            <a:br>
              <a:rPr lang="en-US" sz="1800" dirty="0"/>
            </a:br>
            <a:br>
              <a:rPr lang="en-US" sz="1800" dirty="0"/>
            </a:br>
            <a:r>
              <a:rPr lang="he-IL" sz="1800" dirty="0"/>
              <a:t>בשל קוצר הזמן לא יוצגו כלל המהלכים החקירתיים אלא רק המרכזיים שבהם.</a:t>
            </a:r>
            <a:br>
              <a:rPr lang="he-IL" sz="1800" dirty="0"/>
            </a:br>
            <a:r>
              <a:rPr lang="he-IL" sz="1800" dirty="0">
                <a:latin typeface="Arial" charset="0"/>
              </a:rPr>
              <a:t>לצדי בפאנל יושבים הגברת חנה פדורוב מומחית הנדסת אנוש ומר יהודה עכו יועץ מומחה לרפאל בתחום המבצעי. השניים ישמחו לענות על כל שאלה שתרצו להציג במהלך המצגת.</a:t>
            </a:r>
            <a:br>
              <a:rPr lang="he-IL" sz="1800" dirty="0">
                <a:latin typeface="Arial" charset="0"/>
              </a:rPr>
            </a:br>
            <a:r>
              <a:rPr lang="he-IL" sz="1800" dirty="0">
                <a:latin typeface="Arial" charset="0"/>
              </a:rPr>
              <a:t>כדי שלא לפגוע יתר על המידה ברצף ההצגה ייתכן ונבקש מכם לרשום חלק מהשאלות ולהציגן בדיון שייערך מיד בתום המצגת או באחד הפורומים המשותפים המתוכננים להמשך הסדנה.</a:t>
            </a:r>
            <a:endParaRPr lang="en-US" sz="1800" dirty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he-IL" sz="1800" dirty="0">
                <a:latin typeface="Arial" charset="0"/>
              </a:rPr>
              <a:t>מאחלים לכולנו שיהיה זה פרק מחכים ומרחיב אופקים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ACE7F-26A3-4C59-B989-3EB1D5FE5E7A}" type="slidenum">
              <a:rPr lang="he-IL" smtClean="0">
                <a:solidFill>
                  <a:prstClr val="black"/>
                </a:solidFill>
              </a:rPr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8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ACE7F-26A3-4C59-B989-3EB1D5FE5E7A}" type="slidenum">
              <a:rPr lang="he-IL" smtClean="0">
                <a:solidFill>
                  <a:prstClr val="black"/>
                </a:solidFill>
              </a:rPr>
              <a:t>20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 userDrawn="1"/>
        </p:nvSpPr>
        <p:spPr>
          <a:xfrm>
            <a:off x="107" y="767752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-508" y="848576"/>
            <a:ext cx="58561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Main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Report_No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 userDrawn="1"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_Report_No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 userDrawn="1"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8C746-4478-4666-87CA-1340C342F7F5}"/>
              </a:ext>
            </a:extLst>
          </p:cNvPr>
          <p:cNvSpPr txBox="1"/>
          <p:nvPr userDrawn="1"/>
        </p:nvSpPr>
        <p:spPr>
          <a:xfrm>
            <a:off x="1656199" y="2213693"/>
            <a:ext cx="3932942" cy="142006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/>
            <a:r>
              <a:rPr lang="en-US" sz="800" b="1">
                <a:solidFill>
                  <a:prstClr val="black"/>
                </a:solidFill>
              </a:rPr>
              <a:t>Report will include:</a:t>
            </a:r>
            <a:endParaRPr lang="he-IL" sz="800" b="1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3F255-5DDB-481D-B66C-573D5A1F2684}"/>
              </a:ext>
            </a:extLst>
          </p:cNvPr>
          <p:cNvSpPr txBox="1"/>
          <p:nvPr userDrawn="1"/>
        </p:nvSpPr>
        <p:spPr>
          <a:xfrm>
            <a:off x="1656193" y="2377767"/>
            <a:ext cx="3418083" cy="2100575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marL="200025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Description of the case</a:t>
            </a:r>
          </a:p>
          <a:p>
            <a:pPr marL="200025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Intelligence Picture</a:t>
            </a:r>
          </a:p>
          <a:p>
            <a:pPr marL="200025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List of all the entities of the case and the following summaries: </a:t>
            </a:r>
          </a:p>
          <a:p>
            <a:pPr marL="333375" lvl="1" indent="-133350" algn="l" rtl="0">
              <a:lnSpc>
                <a:spcPct val="150000"/>
              </a:lnSpc>
              <a:buFont typeface="Wingdings 2" pitchFamily="18" charset="2"/>
              <a:buChar char=""/>
            </a:pPr>
            <a:r>
              <a:rPr lang="en-US" sz="800" dirty="0">
                <a:solidFill>
                  <a:prstClr val="black"/>
                </a:solidFill>
              </a:rPr>
              <a:t>Summary report of </a:t>
            </a:r>
            <a:r>
              <a:rPr lang="en-US" sz="800" b="1" dirty="0">
                <a:solidFill>
                  <a:prstClr val="black"/>
                </a:solidFill>
                <a:cs typeface="Arial" pitchFamily="34" charset="0"/>
              </a:rPr>
              <a:t>Alexis </a:t>
            </a:r>
            <a:r>
              <a:rPr lang="en-US" sz="800" b="1" dirty="0" err="1">
                <a:solidFill>
                  <a:prstClr val="black"/>
                </a:solidFill>
                <a:cs typeface="Arial" pitchFamily="34" charset="0"/>
              </a:rPr>
              <a:t>Pabla</a:t>
            </a:r>
            <a:r>
              <a:rPr lang="en-US" sz="8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cs typeface="Arial" pitchFamily="34" charset="0"/>
              </a:rPr>
              <a:t>in appendix 1</a:t>
            </a:r>
            <a:endParaRPr lang="en-US" sz="800" b="1" dirty="0">
              <a:solidFill>
                <a:prstClr val="black"/>
              </a:solidFill>
              <a:cs typeface="Arial" pitchFamily="34" charset="0"/>
            </a:endParaRPr>
          </a:p>
          <a:p>
            <a:pPr marL="200025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List of all the Knowledge Base items and the following images:</a:t>
            </a:r>
          </a:p>
          <a:p>
            <a:pPr marL="333375" lvl="1" indent="-133350" algn="l" rtl="0">
              <a:lnSpc>
                <a:spcPct val="150000"/>
              </a:lnSpc>
              <a:buFont typeface="Wingdings 2" pitchFamily="18" charset="2"/>
              <a:buChar char=""/>
            </a:pPr>
            <a:r>
              <a:rPr lang="en-US" sz="800" dirty="0">
                <a:solidFill>
                  <a:prstClr val="black"/>
                </a:solidFill>
              </a:rPr>
              <a:t>Smuggling Point at border</a:t>
            </a:r>
          </a:p>
          <a:p>
            <a:pPr marL="333375" lvl="1" indent="-133350" algn="l" rtl="0">
              <a:lnSpc>
                <a:spcPct val="150000"/>
              </a:lnSpc>
              <a:buFont typeface="Wingdings 2" pitchFamily="18" charset="2"/>
              <a:buChar char=""/>
            </a:pPr>
            <a:r>
              <a:rPr lang="en-US" sz="800" dirty="0">
                <a:solidFill>
                  <a:prstClr val="black"/>
                </a:solidFill>
                <a:cs typeface="Arial" pitchFamily="34" charset="0"/>
              </a:rPr>
              <a:t>Link Analysis of suspects</a:t>
            </a:r>
            <a:endParaRPr lang="en-US" sz="800" dirty="0">
              <a:solidFill>
                <a:prstClr val="black"/>
              </a:solidFill>
            </a:endParaRPr>
          </a:p>
          <a:p>
            <a:pPr marL="200025" lvl="1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The list of the case PIRS</a:t>
            </a:r>
          </a:p>
          <a:p>
            <a:pPr marL="200025" lvl="1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Exploration Board Picture</a:t>
            </a:r>
          </a:p>
          <a:p>
            <a:pPr marL="200025" lvl="1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Legal documents</a:t>
            </a:r>
          </a:p>
          <a:p>
            <a:pPr marL="200025" lvl="1" indent="-200025" algn="l" rtl="0"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800" dirty="0">
                <a:solidFill>
                  <a:prstClr val="black"/>
                </a:solidFill>
              </a:rPr>
              <a:t>List of reports </a:t>
            </a:r>
          </a:p>
        </p:txBody>
      </p:sp>
    </p:spTree>
    <p:extLst>
      <p:ext uri="{BB962C8B-B14F-4D97-AF65-F5344CB8AC3E}">
        <p14:creationId xmlns:p14="http://schemas.microsoft.com/office/powerpoint/2010/main" val="7512109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_Report_No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 userDrawn="1"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E1182-AA7B-4278-9149-F2F6BC4EF323}"/>
              </a:ext>
            </a:extLst>
          </p:cNvPr>
          <p:cNvSpPr txBox="1"/>
          <p:nvPr userDrawn="1"/>
        </p:nvSpPr>
        <p:spPr>
          <a:xfrm>
            <a:off x="1656193" y="2187267"/>
            <a:ext cx="4874147" cy="3070071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000" b="0" dirty="0">
                <a:solidFill>
                  <a:prstClr val="black"/>
                </a:solidFill>
              </a:rPr>
              <a:t>Your report will include the following sections: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Case description and notes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Case main details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Intelligence picture </a:t>
            </a:r>
            <a:r>
              <a:rPr lang="en-US" sz="800" dirty="0">
                <a:solidFill>
                  <a:prstClr val="black"/>
                </a:solidFill>
              </a:rPr>
              <a:t>(including insight and working assumptions)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Case related entities </a:t>
            </a:r>
            <a:r>
              <a:rPr lang="en-US" sz="800" dirty="0">
                <a:solidFill>
                  <a:prstClr val="black"/>
                </a:solidFill>
              </a:rPr>
              <a:t>(11/12 entities included)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Knowledge base </a:t>
            </a:r>
            <a:r>
              <a:rPr lang="en-US" sz="800" dirty="0">
                <a:solidFill>
                  <a:prstClr val="black"/>
                </a:solidFill>
              </a:rPr>
              <a:t>(25/113 items included)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Case PIRS </a:t>
            </a:r>
            <a:r>
              <a:rPr lang="en-US" sz="800" dirty="0">
                <a:solidFill>
                  <a:prstClr val="black"/>
                </a:solidFill>
              </a:rPr>
              <a:t>(10/10 PIRS included)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Exploration Board Picture </a:t>
            </a:r>
            <a:r>
              <a:rPr lang="en-US" sz="800" dirty="0">
                <a:solidFill>
                  <a:prstClr val="black"/>
                </a:solidFill>
              </a:rPr>
              <a:t>(including geo map and link analysis)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Legal documents</a:t>
            </a:r>
            <a:r>
              <a:rPr lang="en-US" sz="800" dirty="0">
                <a:solidFill>
                  <a:prstClr val="black"/>
                </a:solidFill>
              </a:rPr>
              <a:t> (20/20 legal documents included)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Reports list </a:t>
            </a:r>
            <a:r>
              <a:rPr lang="en-US" sz="800" dirty="0">
                <a:solidFill>
                  <a:prstClr val="black"/>
                </a:solidFill>
              </a:rPr>
              <a:t>(100/100 reports included) </a:t>
            </a:r>
          </a:p>
          <a:p>
            <a:pPr marL="228600" indent="-2286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prstClr val="black"/>
                </a:solidFill>
              </a:rPr>
              <a:t>Reports appendixes:</a:t>
            </a:r>
          </a:p>
          <a:p>
            <a:pPr marL="6286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b="0" dirty="0">
                <a:solidFill>
                  <a:prstClr val="black"/>
                </a:solidFill>
              </a:rPr>
              <a:t>Person - </a:t>
            </a:r>
            <a:r>
              <a:rPr lang="en-US" sz="800" b="0" dirty="0">
                <a:solidFill>
                  <a:prstClr val="black"/>
                </a:solidFill>
                <a:cs typeface="Arial" pitchFamily="34" charset="0"/>
              </a:rPr>
              <a:t>Alexis </a:t>
            </a:r>
            <a:r>
              <a:rPr lang="en-US" sz="800" b="0" dirty="0" err="1">
                <a:solidFill>
                  <a:prstClr val="black"/>
                </a:solidFill>
                <a:cs typeface="Arial" pitchFamily="34" charset="0"/>
              </a:rPr>
              <a:t>Pabla</a:t>
            </a:r>
            <a:r>
              <a:rPr lang="en-US" sz="800" b="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6286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b="0" dirty="0">
                <a:solidFill>
                  <a:prstClr val="black"/>
                </a:solidFill>
                <a:cs typeface="Arial" pitchFamily="34" charset="0"/>
              </a:rPr>
              <a:t>Organization – k3455</a:t>
            </a:r>
          </a:p>
          <a:p>
            <a:pPr marL="6286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b="0" dirty="0">
                <a:solidFill>
                  <a:prstClr val="black"/>
                </a:solidFill>
                <a:cs typeface="Arial" pitchFamily="34" charset="0"/>
              </a:rPr>
              <a:t>Image</a:t>
            </a:r>
            <a:r>
              <a:rPr lang="en-US" sz="800" b="1" dirty="0">
                <a:solidFill>
                  <a:prstClr val="black"/>
                </a:solidFill>
                <a:cs typeface="Arial" pitchFamily="34" charset="0"/>
              </a:rPr>
              <a:t> - </a:t>
            </a:r>
            <a:r>
              <a:rPr lang="en-US" sz="800" dirty="0">
                <a:solidFill>
                  <a:prstClr val="black"/>
                </a:solidFill>
              </a:rPr>
              <a:t>Smuggling Point at border</a:t>
            </a:r>
          </a:p>
          <a:p>
            <a:pPr marL="200025" lvl="1" indent="-200025" algn="l" rtl="0">
              <a:lnSpc>
                <a:spcPct val="150000"/>
              </a:lnSpc>
              <a:buFont typeface="Wingdings 2" pitchFamily="18" charset="2"/>
              <a:buChar char=""/>
            </a:pPr>
            <a:endParaRPr lang="en-US" sz="800" dirty="0">
              <a:solidFill>
                <a:prstClr val="black"/>
              </a:solidFill>
            </a:endParaRPr>
          </a:p>
          <a:p>
            <a:pPr marL="200025" lvl="1" indent="-200025" algn="l" rtl="0">
              <a:lnSpc>
                <a:spcPct val="150000"/>
              </a:lnSpc>
              <a:buFont typeface="Wingdings 2" pitchFamily="18" charset="2"/>
              <a:buChar char=""/>
            </a:pPr>
            <a:endParaRPr 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272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8">
            <a:extLst>
              <a:ext uri="{FF2B5EF4-FFF2-40B4-BE49-F238E27FC236}">
                <a16:creationId xmlns:a16="http://schemas.microsoft.com/office/drawing/2014/main" id="{E1F79FFB-A161-4A6B-9165-8D98EB1F1777}"/>
              </a:ext>
            </a:extLst>
          </p:cNvPr>
          <p:cNvSpPr/>
          <p:nvPr userDrawn="1"/>
        </p:nvSpPr>
        <p:spPr>
          <a:xfrm>
            <a:off x="6804660" y="2418990"/>
            <a:ext cx="45719" cy="845820"/>
          </a:xfrm>
          <a:prstGeom prst="roundRect">
            <a:avLst/>
          </a:prstGeom>
          <a:solidFill>
            <a:srgbClr val="BAC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D6A7A-D8C3-44ED-978B-2F4CBE983A64}"/>
              </a:ext>
            </a:extLst>
          </p:cNvPr>
          <p:cNvSpPr txBox="1"/>
          <p:nvPr userDrawn="1"/>
        </p:nvSpPr>
        <p:spPr>
          <a:xfrm>
            <a:off x="2585498" y="2540411"/>
            <a:ext cx="127279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>
                <a:solidFill>
                  <a:srgbClr val="4BACC6">
                    <a:lumMod val="50000"/>
                  </a:srgbClr>
                </a:solidFill>
              </a:rPr>
              <a:t>Entities</a:t>
            </a:r>
            <a:endParaRPr lang="he-IL" sz="900" dirty="0">
              <a:solidFill>
                <a:srgbClr val="4BACC6">
                  <a:lumMod val="50000"/>
                </a:srgbClr>
              </a:solidFill>
            </a:endParaRPr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561500EF-83B2-47CE-85F5-9ACF8C492762}"/>
              </a:ext>
            </a:extLst>
          </p:cNvPr>
          <p:cNvGrpSpPr/>
          <p:nvPr userDrawn="1"/>
        </p:nvGrpSpPr>
        <p:grpSpPr>
          <a:xfrm>
            <a:off x="5872861" y="2316282"/>
            <a:ext cx="1272798" cy="215444"/>
            <a:chOff x="2863458" y="893629"/>
            <a:chExt cx="1272798" cy="2154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0160E-EBF4-448F-8EF3-4F261F1EAB15}"/>
                </a:ext>
              </a:extLst>
            </p:cNvPr>
            <p:cNvSpPr txBox="1"/>
            <p:nvPr/>
          </p:nvSpPr>
          <p:spPr>
            <a:xfrm>
              <a:off x="2863458" y="893629"/>
              <a:ext cx="1272798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prstClr val="white">
                      <a:lumMod val="50000"/>
                    </a:prstClr>
                  </a:solidFill>
                </a:rPr>
                <a:t>Sort By: </a:t>
              </a:r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Relation</a:t>
              </a:r>
              <a:endParaRPr lang="he-IL" sz="8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4F1EDDF-DAB8-4BE0-9809-44A62050FAAC}"/>
                </a:ext>
              </a:extLst>
            </p:cNvPr>
            <p:cNvSpPr/>
            <p:nvPr/>
          </p:nvSpPr>
          <p:spPr>
            <a:xfrm rot="10800000">
              <a:off x="3677744" y="989993"/>
              <a:ext cx="72000" cy="36000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D56C60-E9E3-4012-8A96-248A8D8721D7}"/>
              </a:ext>
            </a:extLst>
          </p:cNvPr>
          <p:cNvCxnSpPr/>
          <p:nvPr userDrawn="1"/>
        </p:nvCxnSpPr>
        <p:spPr>
          <a:xfrm flipH="1">
            <a:off x="2463201" y="2241481"/>
            <a:ext cx="0" cy="26127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081A07-851B-4B25-8798-55C2A37B1717}"/>
              </a:ext>
            </a:extLst>
          </p:cNvPr>
          <p:cNvSpPr txBox="1"/>
          <p:nvPr userDrawn="1"/>
        </p:nvSpPr>
        <p:spPr>
          <a:xfrm>
            <a:off x="1587593" y="2292225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b="1">
                <a:solidFill>
                  <a:srgbClr val="4BACC6">
                    <a:lumMod val="50000"/>
                  </a:srgbClr>
                </a:solidFill>
              </a:rPr>
              <a:t>All (</a:t>
            </a:r>
            <a:r>
              <a:rPr lang="en-US" sz="800" b="1">
                <a:solidFill>
                  <a:prstClr val="black"/>
                </a:solidFill>
              </a:rPr>
              <a:t>12</a:t>
            </a:r>
            <a:r>
              <a:rPr lang="en-US" sz="800" b="1">
                <a:solidFill>
                  <a:srgbClr val="4BACC6">
                    <a:lumMod val="50000"/>
                  </a:srgbClr>
                </a:solidFill>
              </a:rPr>
              <a:t>)</a:t>
            </a:r>
            <a:endParaRPr lang="he-IL" sz="800" b="1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1668C-9ACC-4F01-A31F-99940B9AE8A0}"/>
              </a:ext>
            </a:extLst>
          </p:cNvPr>
          <p:cNvSpPr txBox="1"/>
          <p:nvPr userDrawn="1"/>
        </p:nvSpPr>
        <p:spPr>
          <a:xfrm>
            <a:off x="1602146" y="2505585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>
                <a:solidFill>
                  <a:srgbClr val="4BACC6">
                    <a:lumMod val="50000"/>
                  </a:srgbClr>
                </a:solidFill>
              </a:rPr>
              <a:t>Persons (</a:t>
            </a:r>
            <a:r>
              <a:rPr lang="en-US" sz="800" dirty="0">
                <a:solidFill>
                  <a:prstClr val="black"/>
                </a:solidFill>
              </a:rPr>
              <a:t>3</a:t>
            </a:r>
            <a:r>
              <a:rPr lang="en-US" sz="800" dirty="0">
                <a:solidFill>
                  <a:srgbClr val="4BACC6">
                    <a:lumMod val="50000"/>
                  </a:srgbClr>
                </a:solidFill>
              </a:rPr>
              <a:t>)</a:t>
            </a:r>
            <a:endParaRPr lang="he-IL" sz="8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3704D-22C2-4167-83BD-25FA8A4B2FB2}"/>
              </a:ext>
            </a:extLst>
          </p:cNvPr>
          <p:cNvSpPr txBox="1"/>
          <p:nvPr userDrawn="1"/>
        </p:nvSpPr>
        <p:spPr>
          <a:xfrm>
            <a:off x="1602146" y="2691513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>
                <a:solidFill>
                  <a:srgbClr val="4BACC6">
                    <a:lumMod val="50000"/>
                  </a:srgbClr>
                </a:solidFill>
              </a:rPr>
              <a:t>Orga</a:t>
            </a:r>
            <a:r>
              <a:rPr lang="en-US" sz="800" dirty="0">
                <a:solidFill>
                  <a:srgbClr val="215968"/>
                </a:solidFill>
              </a:rPr>
              <a:t>nizat</a:t>
            </a:r>
            <a:r>
              <a:rPr lang="en-US" sz="800" dirty="0">
                <a:solidFill>
                  <a:srgbClr val="4BACC6">
                    <a:lumMod val="50000"/>
                  </a:srgbClr>
                </a:solidFill>
              </a:rPr>
              <a:t>ions (0)</a:t>
            </a:r>
            <a:endParaRPr lang="he-IL" sz="8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D8079-D1D7-4CB5-AF2E-9B2F54FEE889}"/>
              </a:ext>
            </a:extLst>
          </p:cNvPr>
          <p:cNvSpPr txBox="1"/>
          <p:nvPr userDrawn="1"/>
        </p:nvSpPr>
        <p:spPr>
          <a:xfrm>
            <a:off x="1602146" y="2877441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Assets (</a:t>
            </a:r>
            <a:r>
              <a:rPr lang="en-US" sz="800">
                <a:solidFill>
                  <a:prstClr val="black"/>
                </a:solidFill>
              </a:rPr>
              <a:t>3</a:t>
            </a:r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F4E16-8A89-485D-8F4E-2100176370B3}"/>
              </a:ext>
            </a:extLst>
          </p:cNvPr>
          <p:cNvSpPr txBox="1"/>
          <p:nvPr userDrawn="1"/>
        </p:nvSpPr>
        <p:spPr>
          <a:xfrm>
            <a:off x="1602146" y="3063369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Vehicles(</a:t>
            </a:r>
            <a:r>
              <a:rPr lang="en-US" sz="800">
                <a:solidFill>
                  <a:prstClr val="black"/>
                </a:solidFill>
              </a:rPr>
              <a:t>3</a:t>
            </a:r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FF139-5CCE-4E5F-B4B8-63F4EF3C72C6}"/>
              </a:ext>
            </a:extLst>
          </p:cNvPr>
          <p:cNvSpPr txBox="1"/>
          <p:nvPr userDrawn="1"/>
        </p:nvSpPr>
        <p:spPr>
          <a:xfrm>
            <a:off x="1602146" y="3249297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Weapons (</a:t>
            </a:r>
            <a:r>
              <a:rPr lang="en-US" sz="800">
                <a:solidFill>
                  <a:prstClr val="black"/>
                </a:solidFill>
              </a:rPr>
              <a:t>0</a:t>
            </a:r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39DEA-7DC4-4528-8ECC-ECAC4367BB02}"/>
              </a:ext>
            </a:extLst>
          </p:cNvPr>
          <p:cNvSpPr txBox="1"/>
          <p:nvPr userDrawn="1"/>
        </p:nvSpPr>
        <p:spPr>
          <a:xfrm>
            <a:off x="1602146" y="3435225"/>
            <a:ext cx="10471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Phones (</a:t>
            </a:r>
            <a:r>
              <a:rPr lang="en-US" sz="800">
                <a:solidFill>
                  <a:prstClr val="black"/>
                </a:solidFill>
              </a:rPr>
              <a:t>3</a:t>
            </a:r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69047C36-CF13-4DD2-99FE-8C6F973A42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859397" y="4008522"/>
            <a:ext cx="801763" cy="448293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731EB1-D687-43E1-AB82-52E8E782F557}"/>
              </a:ext>
            </a:extLst>
          </p:cNvPr>
          <p:cNvSpPr txBox="1"/>
          <p:nvPr userDrawn="1"/>
        </p:nvSpPr>
        <p:spPr>
          <a:xfrm>
            <a:off x="3791189" y="3845362"/>
            <a:ext cx="106311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Name:</a:t>
            </a:r>
            <a:r>
              <a:rPr lang="en-US" sz="800">
                <a:solidFill>
                  <a:srgbClr val="0070C0"/>
                </a:solidFill>
              </a:rPr>
              <a:t> Axel Gonzales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50A5D-7EA6-4D80-88DF-15CD3A6B736D}"/>
              </a:ext>
            </a:extLst>
          </p:cNvPr>
          <p:cNvSpPr txBox="1"/>
          <p:nvPr userDrawn="1"/>
        </p:nvSpPr>
        <p:spPr>
          <a:xfrm>
            <a:off x="2504299" y="4165402"/>
            <a:ext cx="622286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PER74112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9" name="Picture 18" descr="D:\WS\JanDEmo\man41.jpg">
            <a:extLst>
              <a:ext uri="{FF2B5EF4-FFF2-40B4-BE49-F238E27FC236}">
                <a16:creationId xmlns:a16="http://schemas.microsoft.com/office/drawing/2014/main" id="{84A4A962-A03D-42CA-BDEE-22CE296441BE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2650182" y="3883591"/>
            <a:ext cx="307785" cy="326208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4B78662-464C-4B7A-85AB-33A20BB573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3753089" y="3377908"/>
            <a:ext cx="971039" cy="21907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86878C4B-1205-4E3D-95C1-6D84BA1AF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987288" y="2873142"/>
            <a:ext cx="801763" cy="448293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5C0D5C-0455-4439-AA02-D9CCDFAE00FE}"/>
              </a:ext>
            </a:extLst>
          </p:cNvPr>
          <p:cNvSpPr txBox="1"/>
          <p:nvPr userDrawn="1"/>
        </p:nvSpPr>
        <p:spPr>
          <a:xfrm>
            <a:off x="5892685" y="2786182"/>
            <a:ext cx="9092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Link type: </a:t>
            </a:r>
            <a:r>
              <a:rPr lang="en-US" sz="800" b="1">
                <a:solidFill>
                  <a:prstClr val="black">
                    <a:lumMod val="65000"/>
                    <a:lumOff val="35000"/>
                  </a:prstClr>
                </a:solidFill>
              </a:rPr>
              <a:t>INVO…</a:t>
            </a:r>
            <a:endParaRPr lang="he-IL" sz="8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3" name="Group 167">
            <a:extLst>
              <a:ext uri="{FF2B5EF4-FFF2-40B4-BE49-F238E27FC236}">
                <a16:creationId xmlns:a16="http://schemas.microsoft.com/office/drawing/2014/main" id="{6E465DED-B1A5-40E6-AFEA-55E919FDB44C}"/>
              </a:ext>
            </a:extLst>
          </p:cNvPr>
          <p:cNvGrpSpPr/>
          <p:nvPr userDrawn="1"/>
        </p:nvGrpSpPr>
        <p:grpSpPr>
          <a:xfrm>
            <a:off x="5892685" y="2984302"/>
            <a:ext cx="862275" cy="215444"/>
            <a:chOff x="6139091" y="1565781"/>
            <a:chExt cx="862275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E70E47-7DE0-4D99-AE96-DAE386AFD697}"/>
                </a:ext>
              </a:extLst>
            </p:cNvPr>
            <p:cNvSpPr txBox="1"/>
            <p:nvPr/>
          </p:nvSpPr>
          <p:spPr>
            <a:xfrm>
              <a:off x="6286107" y="1565781"/>
              <a:ext cx="715259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black"/>
                  </a:solidFill>
                </a:rPr>
                <a:t>Marked as …</a:t>
              </a:r>
              <a:endParaRPr lang="he-IL" sz="800">
                <a:solidFill>
                  <a:prstClr val="black"/>
                </a:solidFill>
              </a:endParaRPr>
            </a:p>
          </p:txBody>
        </p:sp>
        <p:pic>
          <p:nvPicPr>
            <p:cNvPr id="25" name="Picture 6" descr="\\Tilna05\human_factors_ar1\אייקונים\flat icons\png files_flat\folder17.png">
              <a:extLst>
                <a:ext uri="{FF2B5EF4-FFF2-40B4-BE49-F238E27FC236}">
                  <a16:creationId xmlns:a16="http://schemas.microsoft.com/office/drawing/2014/main" id="{7765103D-6098-49F1-9458-187FEDD3D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6139091" y="1593851"/>
              <a:ext cx="123820" cy="160337"/>
            </a:xfrm>
            <a:prstGeom prst="rect">
              <a:avLst/>
            </a:prstGeom>
            <a:noFill/>
          </p:spPr>
        </p:pic>
      </p:grpSp>
      <p:pic>
        <p:nvPicPr>
          <p:cNvPr id="26" name="Picture 2" descr="\\Tilna05\human_factors_ar1\אייקונים\flat icons\png files_flat\home19.png">
            <a:extLst>
              <a:ext uri="{FF2B5EF4-FFF2-40B4-BE49-F238E27FC236}">
                <a16:creationId xmlns:a16="http://schemas.microsoft.com/office/drawing/2014/main" id="{29F356C0-7DE6-460A-A46D-002EEC87A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705194" y="2810569"/>
            <a:ext cx="252738" cy="237674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77183-A1F5-47B6-A296-3319AC2D4813}"/>
              </a:ext>
            </a:extLst>
          </p:cNvPr>
          <p:cNvSpPr txBox="1"/>
          <p:nvPr userDrawn="1"/>
        </p:nvSpPr>
        <p:spPr>
          <a:xfrm>
            <a:off x="3791189" y="2736652"/>
            <a:ext cx="2381248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Address: </a:t>
            </a:r>
            <a:r>
              <a:rPr lang="en-US" sz="800" u="sng">
                <a:solidFill>
                  <a:srgbClr val="1F497D">
                    <a:lumMod val="60000"/>
                    <a:lumOff val="40000"/>
                  </a:srgbClr>
                </a:solidFill>
              </a:rPr>
              <a:t>San Antonio 45/3, Verde, Mexico City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974C2-286A-43A7-A6EE-00EA1943394E}"/>
              </a:ext>
            </a:extLst>
          </p:cNvPr>
          <p:cNvSpPr txBox="1"/>
          <p:nvPr userDrawn="1"/>
        </p:nvSpPr>
        <p:spPr>
          <a:xfrm>
            <a:off x="3791189" y="2945771"/>
            <a:ext cx="208326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Type: </a:t>
            </a:r>
            <a:r>
              <a:rPr lang="en-US" sz="800">
                <a:solidFill>
                  <a:prstClr val="black"/>
                </a:solidFill>
              </a:rPr>
              <a:t>Apartment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E0B58E-FBAB-4961-900E-26D14213E9FA}"/>
              </a:ext>
            </a:extLst>
          </p:cNvPr>
          <p:cNvSpPr txBox="1"/>
          <p:nvPr userDrawn="1"/>
        </p:nvSpPr>
        <p:spPr>
          <a:xfrm>
            <a:off x="2554178" y="3000493"/>
            <a:ext cx="61587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ASS74442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AC61D-443D-45E7-A9D4-39E11FA8EB32}"/>
              </a:ext>
            </a:extLst>
          </p:cNvPr>
          <p:cNvSpPr txBox="1"/>
          <p:nvPr userDrawn="1"/>
        </p:nvSpPr>
        <p:spPr>
          <a:xfrm>
            <a:off x="2520746" y="3501192"/>
            <a:ext cx="63511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VEH74442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1" name="Picture 3" descr="\\Tilna05\human_factors_ar1\אייקונים\flat icons\png files_flat\car82.png">
            <a:extLst>
              <a:ext uri="{FF2B5EF4-FFF2-40B4-BE49-F238E27FC236}">
                <a16:creationId xmlns:a16="http://schemas.microsoft.com/office/drawing/2014/main" id="{DE2C396A-3DBB-4C0A-AB7C-A4CE29E6D8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679201" y="3283544"/>
            <a:ext cx="288000" cy="288000"/>
          </a:xfrm>
          <a:prstGeom prst="rect">
            <a:avLst/>
          </a:prstGeom>
          <a:noFill/>
        </p:spPr>
      </p:pic>
      <p:grpSp>
        <p:nvGrpSpPr>
          <p:cNvPr id="32" name="Group 173">
            <a:extLst>
              <a:ext uri="{FF2B5EF4-FFF2-40B4-BE49-F238E27FC236}">
                <a16:creationId xmlns:a16="http://schemas.microsoft.com/office/drawing/2014/main" id="{BAB1B4CA-5F95-404D-8D8C-37A73AF0A4C8}"/>
              </a:ext>
            </a:extLst>
          </p:cNvPr>
          <p:cNvGrpSpPr/>
          <p:nvPr userDrawn="1"/>
        </p:nvGrpSpPr>
        <p:grpSpPr>
          <a:xfrm>
            <a:off x="5892685" y="3417372"/>
            <a:ext cx="835024" cy="215444"/>
            <a:chOff x="6139091" y="1565781"/>
            <a:chExt cx="835024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DA19F-4BF0-4751-8F66-8C38EDF88360}"/>
                </a:ext>
              </a:extLst>
            </p:cNvPr>
            <p:cNvSpPr txBox="1"/>
            <p:nvPr/>
          </p:nvSpPr>
          <p:spPr>
            <a:xfrm>
              <a:off x="6258856" y="1565781"/>
              <a:ext cx="715259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black"/>
                  </a:solidFill>
                </a:rPr>
                <a:t>Marked as …</a:t>
              </a:r>
              <a:endParaRPr lang="he-IL" sz="800">
                <a:solidFill>
                  <a:prstClr val="black"/>
                </a:solidFill>
              </a:endParaRPr>
            </a:p>
          </p:txBody>
        </p:sp>
        <p:pic>
          <p:nvPicPr>
            <p:cNvPr id="34" name="Picture 6" descr="\\Tilna05\human_factors_ar1\אייקונים\flat icons\png files_flat\folder17.png">
              <a:extLst>
                <a:ext uri="{FF2B5EF4-FFF2-40B4-BE49-F238E27FC236}">
                  <a16:creationId xmlns:a16="http://schemas.microsoft.com/office/drawing/2014/main" id="{4169A2CB-FAA3-4E59-9182-41EF9EBD3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6139091" y="1593851"/>
              <a:ext cx="123820" cy="160337"/>
            </a:xfrm>
            <a:prstGeom prst="rect">
              <a:avLst/>
            </a:prstGeom>
            <a:noFill/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40510D-59C6-4AD3-91C8-9F93FB135475}"/>
              </a:ext>
            </a:extLst>
          </p:cNvPr>
          <p:cNvSpPr txBox="1"/>
          <p:nvPr userDrawn="1"/>
        </p:nvSpPr>
        <p:spPr>
          <a:xfrm>
            <a:off x="5892685" y="3259892"/>
            <a:ext cx="91723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Link type: </a:t>
            </a:r>
            <a:r>
              <a:rPr lang="en-US" sz="800" b="1">
                <a:solidFill>
                  <a:prstClr val="black">
                    <a:lumMod val="65000"/>
                    <a:lumOff val="35000"/>
                  </a:prstClr>
                </a:solidFill>
              </a:rPr>
              <a:t>INVO…</a:t>
            </a:r>
            <a:endParaRPr lang="he-IL" sz="8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Group 188">
            <a:extLst>
              <a:ext uri="{FF2B5EF4-FFF2-40B4-BE49-F238E27FC236}">
                <a16:creationId xmlns:a16="http://schemas.microsoft.com/office/drawing/2014/main" id="{BAF2D9A6-7738-499C-9354-4FFD05C75988}"/>
              </a:ext>
            </a:extLst>
          </p:cNvPr>
          <p:cNvGrpSpPr/>
          <p:nvPr userDrawn="1"/>
        </p:nvGrpSpPr>
        <p:grpSpPr>
          <a:xfrm>
            <a:off x="3791189" y="3252272"/>
            <a:ext cx="1496527" cy="580773"/>
            <a:chOff x="3395514" y="1885821"/>
            <a:chExt cx="1496527" cy="580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857BC2-D637-4A2F-B7D4-EDF67A6D6DDB}"/>
                </a:ext>
              </a:extLst>
            </p:cNvPr>
            <p:cNvSpPr txBox="1"/>
            <p:nvPr/>
          </p:nvSpPr>
          <p:spPr>
            <a:xfrm>
              <a:off x="3406140" y="1885821"/>
              <a:ext cx="1045209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prstClr val="white">
                      <a:lumMod val="50000"/>
                    </a:prstClr>
                  </a:solidFill>
                </a:rPr>
                <a:t>LP: </a:t>
              </a:r>
              <a:r>
                <a:rPr lang="en-US" sz="800" u="sng" dirty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124577841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5C5F15-25B6-4998-8E8A-CDCBE0B08CF9}"/>
                </a:ext>
              </a:extLst>
            </p:cNvPr>
            <p:cNvSpPr txBox="1"/>
            <p:nvPr/>
          </p:nvSpPr>
          <p:spPr>
            <a:xfrm>
              <a:off x="3395514" y="2068270"/>
              <a:ext cx="134412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white">
                      <a:lumMod val="50000"/>
                    </a:prstClr>
                  </a:solidFill>
                </a:rPr>
                <a:t>Model:</a:t>
              </a:r>
              <a:r>
                <a:rPr lang="en-US" sz="800">
                  <a:solidFill>
                    <a:prstClr val="black"/>
                  </a:solidFill>
                </a:rPr>
                <a:t> Toyota Corolla 2010</a:t>
              </a:r>
            </a:p>
          </p:txBody>
        </p:sp>
        <p:grpSp>
          <p:nvGrpSpPr>
            <p:cNvPr id="39" name="Group 177">
              <a:extLst>
                <a:ext uri="{FF2B5EF4-FFF2-40B4-BE49-F238E27FC236}">
                  <a16:creationId xmlns:a16="http://schemas.microsoft.com/office/drawing/2014/main" id="{1B121171-B45F-483D-9CDA-DC2D4943BF87}"/>
                </a:ext>
              </a:extLst>
            </p:cNvPr>
            <p:cNvGrpSpPr/>
            <p:nvPr/>
          </p:nvGrpSpPr>
          <p:grpSpPr>
            <a:xfrm>
              <a:off x="3692255" y="2249748"/>
              <a:ext cx="1199786" cy="201706"/>
              <a:chOff x="5749655" y="3126048"/>
              <a:chExt cx="1199786" cy="20170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EF3DEA2-F14D-477F-9AFE-B90AB5A2C56F}"/>
                  </a:ext>
                </a:extLst>
              </p:cNvPr>
              <p:cNvSpPr/>
              <p:nvPr/>
            </p:nvSpPr>
            <p:spPr>
              <a:xfrm>
                <a:off x="5749655" y="3126048"/>
                <a:ext cx="1199786" cy="2017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 rtl="0"/>
                <a:r>
                  <a:rPr lang="en-US" sz="800">
                    <a:solidFill>
                      <a:prstClr val="black"/>
                    </a:solidFill>
                  </a:rPr>
                  <a:t>Red </a:t>
                </a:r>
                <a:endParaRPr lang="en-US" sz="8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9C4C92B-1A61-4275-BE90-BA8B1BB27449}"/>
                  </a:ext>
                </a:extLst>
              </p:cNvPr>
              <p:cNvSpPr/>
              <p:nvPr/>
            </p:nvSpPr>
            <p:spPr>
              <a:xfrm>
                <a:off x="6114359" y="3175667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0F8B9F-31A7-445D-BEB3-2752E75AA889}"/>
                </a:ext>
              </a:extLst>
            </p:cNvPr>
            <p:cNvSpPr txBox="1"/>
            <p:nvPr/>
          </p:nvSpPr>
          <p:spPr>
            <a:xfrm>
              <a:off x="3395514" y="2251150"/>
              <a:ext cx="134412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white">
                      <a:lumMod val="50000"/>
                    </a:prstClr>
                  </a:solidFill>
                </a:rPr>
                <a:t>Color:</a:t>
              </a:r>
              <a:endParaRPr lang="en-US" sz="800">
                <a:solidFill>
                  <a:prstClr val="black"/>
                </a:solidFill>
              </a:endParaRPr>
            </a:p>
          </p:txBody>
        </p:sp>
      </p:grpSp>
      <p:sp>
        <p:nvSpPr>
          <p:cNvPr id="43" name="TextBox 41">
            <a:extLst>
              <a:ext uri="{FF2B5EF4-FFF2-40B4-BE49-F238E27FC236}">
                <a16:creationId xmlns:a16="http://schemas.microsoft.com/office/drawing/2014/main" id="{FCB1DF07-7F7D-4846-AC09-A7DF1D312BDD}"/>
              </a:ext>
            </a:extLst>
          </p:cNvPr>
          <p:cNvSpPr txBox="1"/>
          <p:nvPr userDrawn="1"/>
        </p:nvSpPr>
        <p:spPr>
          <a:xfrm>
            <a:off x="3791189" y="4280972"/>
            <a:ext cx="208101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Address:</a:t>
            </a:r>
            <a:r>
              <a:rPr lang="en-US" sz="800">
                <a:solidFill>
                  <a:srgbClr val="0070C0"/>
                </a:solidFill>
              </a:rPr>
              <a:t> </a:t>
            </a:r>
            <a:r>
              <a:rPr lang="en-US" sz="800">
                <a:solidFill>
                  <a:prstClr val="black"/>
                </a:solidFill>
              </a:rPr>
              <a:t>Lopez 27, Santa Monica, Mexico city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750D23-64EF-4B0E-B037-909B9AF3ECDA}"/>
              </a:ext>
            </a:extLst>
          </p:cNvPr>
          <p:cNvSpPr txBox="1"/>
          <p:nvPr userDrawn="1"/>
        </p:nvSpPr>
        <p:spPr>
          <a:xfrm>
            <a:off x="3791189" y="4059992"/>
            <a:ext cx="106952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Age:</a:t>
            </a:r>
            <a:r>
              <a:rPr lang="en-US" sz="800">
                <a:solidFill>
                  <a:srgbClr val="0070C0"/>
                </a:solidFill>
              </a:rPr>
              <a:t> </a:t>
            </a:r>
            <a:r>
              <a:rPr lang="en-US" sz="800">
                <a:solidFill>
                  <a:prstClr val="black"/>
                </a:solidFill>
              </a:rPr>
              <a:t>52 (17/05/1964)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CF8D-07E1-42FD-8E41-D7C4B11606C3}"/>
              </a:ext>
            </a:extLst>
          </p:cNvPr>
          <p:cNvSpPr/>
          <p:nvPr userDrawn="1"/>
        </p:nvSpPr>
        <p:spPr>
          <a:xfrm>
            <a:off x="1567475" y="2580068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F28C43-2FF6-49AD-85D7-1FA5BF97F260}"/>
              </a:ext>
            </a:extLst>
          </p:cNvPr>
          <p:cNvSpPr/>
          <p:nvPr userDrawn="1"/>
        </p:nvSpPr>
        <p:spPr>
          <a:xfrm>
            <a:off x="1567475" y="2764273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C3E50A-89EE-4E56-B2DD-5021A51BFCD7}"/>
              </a:ext>
            </a:extLst>
          </p:cNvPr>
          <p:cNvSpPr/>
          <p:nvPr userDrawn="1"/>
        </p:nvSpPr>
        <p:spPr>
          <a:xfrm>
            <a:off x="1567475" y="2948478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AD480-0AD6-4A9A-B7DB-07FF2A2A988F}"/>
              </a:ext>
            </a:extLst>
          </p:cNvPr>
          <p:cNvSpPr/>
          <p:nvPr userDrawn="1"/>
        </p:nvSpPr>
        <p:spPr>
          <a:xfrm>
            <a:off x="1567475" y="3132683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9F1014-BA1B-4395-8A16-01FBEDAE5BBA}"/>
              </a:ext>
            </a:extLst>
          </p:cNvPr>
          <p:cNvSpPr/>
          <p:nvPr userDrawn="1"/>
        </p:nvSpPr>
        <p:spPr>
          <a:xfrm>
            <a:off x="1567475" y="3316888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3CF5F1-C492-45D1-937F-F89E7BC4F625}"/>
              </a:ext>
            </a:extLst>
          </p:cNvPr>
          <p:cNvSpPr/>
          <p:nvPr userDrawn="1"/>
        </p:nvSpPr>
        <p:spPr>
          <a:xfrm>
            <a:off x="1567475" y="3501091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77AEA8-208A-41BE-9DF1-C22DA4BEEF25}"/>
              </a:ext>
            </a:extLst>
          </p:cNvPr>
          <p:cNvSpPr/>
          <p:nvPr userDrawn="1"/>
        </p:nvSpPr>
        <p:spPr>
          <a:xfrm>
            <a:off x="1517571" y="2365445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56" name="Picture 55" descr="checkbox_INactive.png">
            <a:extLst>
              <a:ext uri="{FF2B5EF4-FFF2-40B4-BE49-F238E27FC236}">
                <a16:creationId xmlns:a16="http://schemas.microsoft.com/office/drawing/2014/main" id="{FF5D59C4-70C2-4EE8-9C89-93481CCF0D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17510" y="2360320"/>
            <a:ext cx="108000" cy="108000"/>
          </a:xfrm>
          <a:prstGeom prst="rect">
            <a:avLst/>
          </a:prstGeom>
        </p:spPr>
      </p:pic>
      <p:pic>
        <p:nvPicPr>
          <p:cNvPr id="57" name="Picture 56" descr="checkbox_INactive.png">
            <a:extLst>
              <a:ext uri="{FF2B5EF4-FFF2-40B4-BE49-F238E27FC236}">
                <a16:creationId xmlns:a16="http://schemas.microsoft.com/office/drawing/2014/main" id="{4FEDA587-2551-41EF-9D67-3666E45B9A1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9581" y="2577110"/>
            <a:ext cx="108000" cy="108000"/>
          </a:xfrm>
          <a:prstGeom prst="rect">
            <a:avLst/>
          </a:prstGeom>
        </p:spPr>
      </p:pic>
      <p:pic>
        <p:nvPicPr>
          <p:cNvPr id="58" name="Picture 57" descr="checkbox_INactive.png">
            <a:extLst>
              <a:ext uri="{FF2B5EF4-FFF2-40B4-BE49-F238E27FC236}">
                <a16:creationId xmlns:a16="http://schemas.microsoft.com/office/drawing/2014/main" id="{11501AA0-3CDF-4BC6-98FB-28AE7A6DDCD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1006" y="2755266"/>
            <a:ext cx="108000" cy="108000"/>
          </a:xfrm>
          <a:prstGeom prst="rect">
            <a:avLst/>
          </a:prstGeom>
        </p:spPr>
      </p:pic>
      <p:pic>
        <p:nvPicPr>
          <p:cNvPr id="59" name="Picture 58" descr="checkbox_INactive.png">
            <a:extLst>
              <a:ext uri="{FF2B5EF4-FFF2-40B4-BE49-F238E27FC236}">
                <a16:creationId xmlns:a16="http://schemas.microsoft.com/office/drawing/2014/main" id="{A0E0ADF5-AD09-4A41-950F-0D55F0848CB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5309" y="2939861"/>
            <a:ext cx="108000" cy="108000"/>
          </a:xfrm>
          <a:prstGeom prst="rect">
            <a:avLst/>
          </a:prstGeom>
        </p:spPr>
      </p:pic>
      <p:pic>
        <p:nvPicPr>
          <p:cNvPr id="60" name="Picture 59" descr="checkbox_INactive.png">
            <a:extLst>
              <a:ext uri="{FF2B5EF4-FFF2-40B4-BE49-F238E27FC236}">
                <a16:creationId xmlns:a16="http://schemas.microsoft.com/office/drawing/2014/main" id="{D42A9BEB-BE30-48C4-8B8C-88197E180CF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9612" y="3124456"/>
            <a:ext cx="108000" cy="108000"/>
          </a:xfrm>
          <a:prstGeom prst="rect">
            <a:avLst/>
          </a:prstGeom>
        </p:spPr>
      </p:pic>
      <p:pic>
        <p:nvPicPr>
          <p:cNvPr id="61" name="Picture 60" descr="checkbox_INactive.png">
            <a:extLst>
              <a:ext uri="{FF2B5EF4-FFF2-40B4-BE49-F238E27FC236}">
                <a16:creationId xmlns:a16="http://schemas.microsoft.com/office/drawing/2014/main" id="{9AE74B40-C19D-4693-A5B6-21DB40FE80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3915" y="3309051"/>
            <a:ext cx="108000" cy="108000"/>
          </a:xfrm>
          <a:prstGeom prst="rect">
            <a:avLst/>
          </a:prstGeom>
        </p:spPr>
      </p:pic>
      <p:pic>
        <p:nvPicPr>
          <p:cNvPr id="62" name="Picture 61" descr="checkbox_INactive.png">
            <a:extLst>
              <a:ext uri="{FF2B5EF4-FFF2-40B4-BE49-F238E27FC236}">
                <a16:creationId xmlns:a16="http://schemas.microsoft.com/office/drawing/2014/main" id="{97ECC028-D343-4465-9DF6-684EBC28953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5340" y="3493646"/>
            <a:ext cx="108000" cy="108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B824F66-36FA-42AB-BF1D-CF51A95F8729}"/>
              </a:ext>
            </a:extLst>
          </p:cNvPr>
          <p:cNvSpPr/>
          <p:nvPr userDrawn="1"/>
        </p:nvSpPr>
        <p:spPr>
          <a:xfrm>
            <a:off x="2515616" y="2920586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2A6160-8DD7-438F-9F52-9AB21D9A871B}"/>
              </a:ext>
            </a:extLst>
          </p:cNvPr>
          <p:cNvSpPr/>
          <p:nvPr userDrawn="1"/>
        </p:nvSpPr>
        <p:spPr>
          <a:xfrm>
            <a:off x="2515616" y="3396059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E7B8F1-F6DA-43BC-9D55-BD35ADE5A038}"/>
              </a:ext>
            </a:extLst>
          </p:cNvPr>
          <p:cNvSpPr/>
          <p:nvPr userDrawn="1"/>
        </p:nvSpPr>
        <p:spPr>
          <a:xfrm>
            <a:off x="2515616" y="2619340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D500F0-C218-4348-BA11-F49962C2837A}"/>
              </a:ext>
            </a:extLst>
          </p:cNvPr>
          <p:cNvSpPr/>
          <p:nvPr userDrawn="1"/>
        </p:nvSpPr>
        <p:spPr>
          <a:xfrm>
            <a:off x="2515616" y="4034193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67" name="Picture 66" descr="checkbox_INactive.png">
            <a:extLst>
              <a:ext uri="{FF2B5EF4-FFF2-40B4-BE49-F238E27FC236}">
                <a16:creationId xmlns:a16="http://schemas.microsoft.com/office/drawing/2014/main" id="{8871DE0F-1CE4-49DD-9F9C-92A4228A836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3450" y="2911969"/>
            <a:ext cx="108000" cy="108000"/>
          </a:xfrm>
          <a:prstGeom prst="rect">
            <a:avLst/>
          </a:prstGeom>
        </p:spPr>
      </p:pic>
      <p:pic>
        <p:nvPicPr>
          <p:cNvPr id="68" name="Picture 67" descr="checkbox_INactive.png">
            <a:extLst>
              <a:ext uri="{FF2B5EF4-FFF2-40B4-BE49-F238E27FC236}">
                <a16:creationId xmlns:a16="http://schemas.microsoft.com/office/drawing/2014/main" id="{81887EB3-5CCD-4BB2-AD0C-571F61D09F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7753" y="3387832"/>
            <a:ext cx="108000" cy="108000"/>
          </a:xfrm>
          <a:prstGeom prst="rect">
            <a:avLst/>
          </a:prstGeom>
        </p:spPr>
      </p:pic>
      <p:pic>
        <p:nvPicPr>
          <p:cNvPr id="69" name="Picture 68" descr="checkbox_INactive.png">
            <a:extLst>
              <a:ext uri="{FF2B5EF4-FFF2-40B4-BE49-F238E27FC236}">
                <a16:creationId xmlns:a16="http://schemas.microsoft.com/office/drawing/2014/main" id="{93B9A92F-D4C3-429E-B1B4-700DEFB47E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22056" y="2611503"/>
            <a:ext cx="108000" cy="108000"/>
          </a:xfrm>
          <a:prstGeom prst="rect">
            <a:avLst/>
          </a:prstGeom>
        </p:spPr>
      </p:pic>
      <p:pic>
        <p:nvPicPr>
          <p:cNvPr id="70" name="Picture 69" descr="checkbox_INactive.png">
            <a:extLst>
              <a:ext uri="{FF2B5EF4-FFF2-40B4-BE49-F238E27FC236}">
                <a16:creationId xmlns:a16="http://schemas.microsoft.com/office/drawing/2014/main" id="{8000B843-0B85-4A46-AFF8-48E28E3466C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3481" y="4026748"/>
            <a:ext cx="108000" cy="108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A3E1560-D6DD-40E9-A89B-54EF53C91ECF}"/>
              </a:ext>
            </a:extLst>
          </p:cNvPr>
          <p:cNvSpPr txBox="1"/>
          <p:nvPr userDrawn="1"/>
        </p:nvSpPr>
        <p:spPr>
          <a:xfrm>
            <a:off x="3427950" y="2543885"/>
            <a:ext cx="127279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>
                <a:solidFill>
                  <a:srgbClr val="4BACC6">
                    <a:lumMod val="50000"/>
                  </a:srgbClr>
                </a:solidFill>
              </a:rPr>
              <a:t>Include entity Report</a:t>
            </a:r>
            <a:endParaRPr lang="he-IL" sz="9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C3A0DBC-3EDB-4ACF-AF2A-5C729E68CFB8}"/>
              </a:ext>
            </a:extLst>
          </p:cNvPr>
          <p:cNvSpPr/>
          <p:nvPr userDrawn="1"/>
        </p:nvSpPr>
        <p:spPr>
          <a:xfrm>
            <a:off x="3402090" y="2924889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0BD527-F2CD-4624-A1C3-74F693C4C4F5}"/>
              </a:ext>
            </a:extLst>
          </p:cNvPr>
          <p:cNvSpPr/>
          <p:nvPr userDrawn="1"/>
        </p:nvSpPr>
        <p:spPr>
          <a:xfrm>
            <a:off x="3402090" y="3400362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FAC783-D94F-4235-A7AB-82BE328F493A}"/>
              </a:ext>
            </a:extLst>
          </p:cNvPr>
          <p:cNvSpPr/>
          <p:nvPr userDrawn="1"/>
        </p:nvSpPr>
        <p:spPr>
          <a:xfrm>
            <a:off x="3413532" y="2623643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430FCC-2E38-4BDA-83D9-E4317023499F}"/>
              </a:ext>
            </a:extLst>
          </p:cNvPr>
          <p:cNvCxnSpPr/>
          <p:nvPr userDrawn="1"/>
        </p:nvCxnSpPr>
        <p:spPr>
          <a:xfrm>
            <a:off x="1451034" y="3712141"/>
            <a:ext cx="9181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C7FE09-064D-4052-A060-AC537454133E}"/>
              </a:ext>
            </a:extLst>
          </p:cNvPr>
          <p:cNvCxnSpPr/>
          <p:nvPr userDrawn="1"/>
        </p:nvCxnSpPr>
        <p:spPr>
          <a:xfrm flipH="1">
            <a:off x="2471262" y="2747772"/>
            <a:ext cx="4278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987FD8-524E-467E-BCF6-21CDDD169874}"/>
              </a:ext>
            </a:extLst>
          </p:cNvPr>
          <p:cNvCxnSpPr/>
          <p:nvPr userDrawn="1"/>
        </p:nvCxnSpPr>
        <p:spPr>
          <a:xfrm flipH="1">
            <a:off x="2464912" y="3217672"/>
            <a:ext cx="4278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C4437E-28A5-44C9-B286-945A0A6BCB81}"/>
              </a:ext>
            </a:extLst>
          </p:cNvPr>
          <p:cNvCxnSpPr/>
          <p:nvPr userDrawn="1"/>
        </p:nvCxnSpPr>
        <p:spPr>
          <a:xfrm flipH="1">
            <a:off x="2490823" y="3818188"/>
            <a:ext cx="4278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E11923-0278-4F2D-B9BC-2E24908904EB}"/>
              </a:ext>
            </a:extLst>
          </p:cNvPr>
          <p:cNvCxnSpPr/>
          <p:nvPr userDrawn="1"/>
        </p:nvCxnSpPr>
        <p:spPr>
          <a:xfrm flipH="1">
            <a:off x="2477849" y="4509692"/>
            <a:ext cx="4278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199">
            <a:extLst>
              <a:ext uri="{FF2B5EF4-FFF2-40B4-BE49-F238E27FC236}">
                <a16:creationId xmlns:a16="http://schemas.microsoft.com/office/drawing/2014/main" id="{9CBF4F8E-6515-4819-B322-5D4DDC0C9CD7}"/>
              </a:ext>
            </a:extLst>
          </p:cNvPr>
          <p:cNvGrpSpPr/>
          <p:nvPr userDrawn="1"/>
        </p:nvGrpSpPr>
        <p:grpSpPr>
          <a:xfrm>
            <a:off x="5892685" y="4280972"/>
            <a:ext cx="809377" cy="215444"/>
            <a:chOff x="6139091" y="1565781"/>
            <a:chExt cx="809377" cy="2154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3DDFE0-7B40-43E5-A2E5-52A761C78129}"/>
                </a:ext>
              </a:extLst>
            </p:cNvPr>
            <p:cNvSpPr txBox="1"/>
            <p:nvPr/>
          </p:nvSpPr>
          <p:spPr>
            <a:xfrm>
              <a:off x="6233209" y="1565781"/>
              <a:ext cx="715259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black"/>
                  </a:solidFill>
                </a:rPr>
                <a:t>Marked as…</a:t>
              </a:r>
              <a:endParaRPr lang="he-IL" sz="800">
                <a:solidFill>
                  <a:prstClr val="black"/>
                </a:solidFill>
              </a:endParaRPr>
            </a:p>
          </p:txBody>
        </p:sp>
        <p:pic>
          <p:nvPicPr>
            <p:cNvPr id="87" name="Picture 6" descr="\\Tilna05\human_factors_ar1\אייקונים\flat icons\png files_flat\folder17.png">
              <a:extLst>
                <a:ext uri="{FF2B5EF4-FFF2-40B4-BE49-F238E27FC236}">
                  <a16:creationId xmlns:a16="http://schemas.microsoft.com/office/drawing/2014/main" id="{3700B17B-76DE-4F3B-A0E4-6C8DFE37C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6139091" y="1593851"/>
              <a:ext cx="123820" cy="160337"/>
            </a:xfrm>
            <a:prstGeom prst="rect">
              <a:avLst/>
            </a:prstGeom>
            <a:noFill/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74B538F-19DE-4E63-80B6-202B03CDFDCF}"/>
              </a:ext>
            </a:extLst>
          </p:cNvPr>
          <p:cNvSpPr txBox="1"/>
          <p:nvPr userDrawn="1"/>
        </p:nvSpPr>
        <p:spPr>
          <a:xfrm>
            <a:off x="5892685" y="4059992"/>
            <a:ext cx="102143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Link type: </a:t>
            </a:r>
            <a:r>
              <a:rPr lang="en-US" sz="800" b="1">
                <a:solidFill>
                  <a:prstClr val="black">
                    <a:lumMod val="65000"/>
                    <a:lumOff val="35000"/>
                  </a:prstClr>
                </a:solidFill>
              </a:rPr>
              <a:t>INVOLV…</a:t>
            </a:r>
            <a:endParaRPr lang="he-IL" sz="800" b="1">
              <a:solidFill>
                <a:srgbClr val="9BBB59">
                  <a:lumMod val="50000"/>
                </a:srgbClr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60B9289-5B2F-43F1-BBAE-3981F2614966}"/>
              </a:ext>
            </a:extLst>
          </p:cNvPr>
          <p:cNvGrpSpPr/>
          <p:nvPr userDrawn="1"/>
        </p:nvGrpSpPr>
        <p:grpSpPr>
          <a:xfrm>
            <a:off x="1588192" y="3769166"/>
            <a:ext cx="1088289" cy="773228"/>
            <a:chOff x="1713406" y="2657985"/>
            <a:chExt cx="1088289" cy="77322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71F0CAC-0921-49D5-81CC-8E94F5C3656E}"/>
                </a:ext>
              </a:extLst>
            </p:cNvPr>
            <p:cNvSpPr txBox="1"/>
            <p:nvPr userDrawn="1"/>
          </p:nvSpPr>
          <p:spPr>
            <a:xfrm>
              <a:off x="1754546" y="2657985"/>
              <a:ext cx="1047149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Suspect (</a:t>
              </a:r>
              <a:r>
                <a:rPr lang="en-US" sz="800" dirty="0">
                  <a:solidFill>
                    <a:prstClr val="black"/>
                  </a:solidFill>
                </a:rPr>
                <a:t>3</a:t>
              </a:r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)</a:t>
              </a:r>
              <a:endParaRPr lang="he-IL" sz="8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611155-7460-4ACE-836D-0DFF4416C847}"/>
                </a:ext>
              </a:extLst>
            </p:cNvPr>
            <p:cNvSpPr txBox="1"/>
            <p:nvPr userDrawn="1"/>
          </p:nvSpPr>
          <p:spPr>
            <a:xfrm>
              <a:off x="1754546" y="2843913"/>
              <a:ext cx="1047149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Involved (</a:t>
              </a:r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)</a:t>
              </a:r>
              <a:endParaRPr lang="he-IL" sz="8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25992B-B56D-4DD2-ABA6-CFF0ACD91464}"/>
                </a:ext>
              </a:extLst>
            </p:cNvPr>
            <p:cNvSpPr txBox="1"/>
            <p:nvPr userDrawn="1"/>
          </p:nvSpPr>
          <p:spPr>
            <a:xfrm>
              <a:off x="1754546" y="3029841"/>
              <a:ext cx="1047149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Witness (</a:t>
              </a:r>
              <a:r>
                <a:rPr lang="en-US" sz="800" dirty="0">
                  <a:solidFill>
                    <a:prstClr val="black"/>
                  </a:solidFill>
                </a:rPr>
                <a:t>0</a:t>
              </a:r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)</a:t>
              </a:r>
              <a:endParaRPr lang="he-IL" sz="8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BE4360A-7687-489F-B821-AC0CC5C15BFD}"/>
                </a:ext>
              </a:extLst>
            </p:cNvPr>
            <p:cNvSpPr txBox="1"/>
            <p:nvPr userDrawn="1"/>
          </p:nvSpPr>
          <p:spPr>
            <a:xfrm>
              <a:off x="1754546" y="3215769"/>
              <a:ext cx="1047149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Victim (</a:t>
              </a:r>
              <a:r>
                <a:rPr lang="en-US" sz="800" dirty="0">
                  <a:solidFill>
                    <a:prstClr val="black"/>
                  </a:solidFill>
                </a:rPr>
                <a:t>3</a:t>
              </a:r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)</a:t>
              </a:r>
              <a:endParaRPr lang="he-IL" sz="8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DCD1640-8A47-4899-8959-ADFB6314DEBA}"/>
                </a:ext>
              </a:extLst>
            </p:cNvPr>
            <p:cNvSpPr/>
            <p:nvPr userDrawn="1"/>
          </p:nvSpPr>
          <p:spPr>
            <a:xfrm>
              <a:off x="1719875" y="2732468"/>
              <a:ext cx="82800" cy="837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4D86EFC-122B-4804-B456-717B108AC8D6}"/>
                </a:ext>
              </a:extLst>
            </p:cNvPr>
            <p:cNvSpPr/>
            <p:nvPr userDrawn="1"/>
          </p:nvSpPr>
          <p:spPr>
            <a:xfrm>
              <a:off x="1719875" y="2916673"/>
              <a:ext cx="82800" cy="837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3E155AA-13F7-4B9B-ABD2-4707BF3361D0}"/>
                </a:ext>
              </a:extLst>
            </p:cNvPr>
            <p:cNvSpPr/>
            <p:nvPr userDrawn="1"/>
          </p:nvSpPr>
          <p:spPr>
            <a:xfrm>
              <a:off x="1719875" y="3100878"/>
              <a:ext cx="82800" cy="837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8A2BEAE-B3C9-4DC4-886C-C5D30CBD326A}"/>
                </a:ext>
              </a:extLst>
            </p:cNvPr>
            <p:cNvSpPr/>
            <p:nvPr userDrawn="1"/>
          </p:nvSpPr>
          <p:spPr>
            <a:xfrm>
              <a:off x="1719875" y="3285083"/>
              <a:ext cx="82800" cy="837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pic>
          <p:nvPicPr>
            <p:cNvPr id="99" name="Picture 98" descr="checkbox_INactive.png">
              <a:extLst>
                <a:ext uri="{FF2B5EF4-FFF2-40B4-BE49-F238E27FC236}">
                  <a16:creationId xmlns:a16="http://schemas.microsoft.com/office/drawing/2014/main" id="{4C914723-37A0-407C-86B5-6E84B265BC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1981" y="2729510"/>
              <a:ext cx="108000" cy="108000"/>
            </a:xfrm>
            <a:prstGeom prst="rect">
              <a:avLst/>
            </a:prstGeom>
          </p:spPr>
        </p:pic>
        <p:pic>
          <p:nvPicPr>
            <p:cNvPr id="100" name="Picture 99" descr="checkbox_INactive.png">
              <a:extLst>
                <a:ext uri="{FF2B5EF4-FFF2-40B4-BE49-F238E27FC236}">
                  <a16:creationId xmlns:a16="http://schemas.microsoft.com/office/drawing/2014/main" id="{6B207624-CCA4-44F2-8453-695FED848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13406" y="2907666"/>
              <a:ext cx="108000" cy="108000"/>
            </a:xfrm>
            <a:prstGeom prst="rect">
              <a:avLst/>
            </a:prstGeom>
          </p:spPr>
        </p:pic>
        <p:pic>
          <p:nvPicPr>
            <p:cNvPr id="101" name="Picture 100" descr="checkbox_INactive.png">
              <a:extLst>
                <a:ext uri="{FF2B5EF4-FFF2-40B4-BE49-F238E27FC236}">
                  <a16:creationId xmlns:a16="http://schemas.microsoft.com/office/drawing/2014/main" id="{A2C8B43C-8434-4552-B765-63BFAFDB5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17709" y="3092261"/>
              <a:ext cx="108000" cy="108000"/>
            </a:xfrm>
            <a:prstGeom prst="rect">
              <a:avLst/>
            </a:prstGeom>
          </p:spPr>
        </p:pic>
        <p:pic>
          <p:nvPicPr>
            <p:cNvPr id="102" name="Picture 101" descr="checkbox_INactive.png">
              <a:extLst>
                <a:ext uri="{FF2B5EF4-FFF2-40B4-BE49-F238E27FC236}">
                  <a16:creationId xmlns:a16="http://schemas.microsoft.com/office/drawing/2014/main" id="{27C69006-18B1-4327-9B00-7C171504DC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2012" y="3276856"/>
              <a:ext cx="108000" cy="108000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3090F5-0CBD-4525-9448-4C8FFDEBC566}"/>
              </a:ext>
            </a:extLst>
          </p:cNvPr>
          <p:cNvSpPr/>
          <p:nvPr userDrawn="1"/>
        </p:nvSpPr>
        <p:spPr>
          <a:xfrm>
            <a:off x="3409223" y="4066770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07217-00E2-42B4-B66F-0F478E7CCD5B}"/>
              </a:ext>
            </a:extLst>
          </p:cNvPr>
          <p:cNvSpPr/>
          <p:nvPr userDrawn="1"/>
        </p:nvSpPr>
        <p:spPr>
          <a:xfrm>
            <a:off x="1517510" y="3817905"/>
            <a:ext cx="807029" cy="72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4B87B3-1F9C-498C-9B04-C96A2E0DA204}"/>
              </a:ext>
            </a:extLst>
          </p:cNvPr>
          <p:cNvSpPr txBox="1"/>
          <p:nvPr userDrawn="1"/>
        </p:nvSpPr>
        <p:spPr>
          <a:xfrm>
            <a:off x="2457741" y="2228305"/>
            <a:ext cx="4874147" cy="255519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12/12 entities included</a:t>
            </a:r>
          </a:p>
        </p:txBody>
      </p:sp>
    </p:spTree>
    <p:extLst>
      <p:ext uri="{BB962C8B-B14F-4D97-AF65-F5344CB8AC3E}">
        <p14:creationId xmlns:p14="http://schemas.microsoft.com/office/powerpoint/2010/main" val="33176492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>
            <a:extLst>
              <a:ext uri="{FF2B5EF4-FFF2-40B4-BE49-F238E27FC236}">
                <a16:creationId xmlns:a16="http://schemas.microsoft.com/office/drawing/2014/main" id="{1C12462B-755D-47C4-BCE1-8AD5011E5866}"/>
              </a:ext>
            </a:extLst>
          </p:cNvPr>
          <p:cNvGrpSpPr/>
          <p:nvPr userDrawn="1"/>
        </p:nvGrpSpPr>
        <p:grpSpPr>
          <a:xfrm>
            <a:off x="1526380" y="2221160"/>
            <a:ext cx="5191510" cy="2571819"/>
            <a:chOff x="1526380" y="2160200"/>
            <a:chExt cx="5191510" cy="2571819"/>
          </a:xfrm>
        </p:grpSpPr>
        <p:grpSp>
          <p:nvGrpSpPr>
            <p:cNvPr id="4" name="Group 83">
              <a:extLst>
                <a:ext uri="{FF2B5EF4-FFF2-40B4-BE49-F238E27FC236}">
                  <a16:creationId xmlns:a16="http://schemas.microsoft.com/office/drawing/2014/main" id="{AB385324-CAE4-4729-ADD1-2D880EB49DD4}"/>
                </a:ext>
              </a:extLst>
            </p:cNvPr>
            <p:cNvGrpSpPr/>
            <p:nvPr/>
          </p:nvGrpSpPr>
          <p:grpSpPr>
            <a:xfrm>
              <a:off x="1526380" y="2160200"/>
              <a:ext cx="5191510" cy="2571819"/>
              <a:chOff x="1526381" y="2216000"/>
              <a:chExt cx="4700588" cy="257181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9C50A5-DF29-479E-B5DA-56D3E6F80AA8}"/>
                  </a:ext>
                </a:extLst>
              </p:cNvPr>
              <p:cNvSpPr/>
              <p:nvPr/>
            </p:nvSpPr>
            <p:spPr>
              <a:xfrm>
                <a:off x="1526381" y="2370264"/>
                <a:ext cx="4700588" cy="1052617"/>
              </a:xfrm>
              <a:prstGeom prst="rect">
                <a:avLst/>
              </a:prstGeom>
              <a:noFill/>
              <a:ln w="3175">
                <a:solidFill>
                  <a:srgbClr val="ACB8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 rtl="0"/>
                <a:endParaRPr lang="he-IL" sz="6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600165-F7EE-4490-ABE8-11AAF2494B15}"/>
                  </a:ext>
                </a:extLst>
              </p:cNvPr>
              <p:cNvSpPr txBox="1"/>
              <p:nvPr/>
            </p:nvSpPr>
            <p:spPr>
              <a:xfrm>
                <a:off x="1540762" y="2216000"/>
                <a:ext cx="134302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 kern="1200" dirty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*</a:t>
                </a:r>
                <a:r>
                  <a:rPr lang="en-US" sz="800" kern="120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 Report Description</a:t>
                </a:r>
                <a:endParaRPr lang="he-IL" sz="800" kern="1200" dirty="0">
                  <a:solidFill>
                    <a:srgbClr val="595959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82CD57-70A0-4D3B-A301-4D41D7E3E2E3}"/>
                  </a:ext>
                </a:extLst>
              </p:cNvPr>
              <p:cNvSpPr/>
              <p:nvPr/>
            </p:nvSpPr>
            <p:spPr>
              <a:xfrm>
                <a:off x="1526381" y="3809328"/>
                <a:ext cx="4700588" cy="978491"/>
              </a:xfrm>
              <a:prstGeom prst="rect">
                <a:avLst/>
              </a:prstGeom>
              <a:noFill/>
              <a:ln w="3175">
                <a:solidFill>
                  <a:srgbClr val="ACB8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 rtl="0"/>
                <a:endParaRPr lang="he-IL" sz="6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B315E7-5E4B-438E-BF80-9EDA95C16BED}"/>
                  </a:ext>
                </a:extLst>
              </p:cNvPr>
              <p:cNvSpPr txBox="1"/>
              <p:nvPr/>
            </p:nvSpPr>
            <p:spPr>
              <a:xfrm>
                <a:off x="1540762" y="3642143"/>
                <a:ext cx="134302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 dirty="0">
                    <a:solidFill>
                      <a:srgbClr val="595959"/>
                    </a:solidFill>
                  </a:rPr>
                  <a:t>   Notes</a:t>
                </a:r>
                <a:endParaRPr lang="he-IL" sz="800" dirty="0">
                  <a:solidFill>
                    <a:srgbClr val="213A59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6A59F9-2819-480C-9BF7-EE736BFD6E89}"/>
                </a:ext>
              </a:extLst>
            </p:cNvPr>
            <p:cNvSpPr txBox="1"/>
            <p:nvPr/>
          </p:nvSpPr>
          <p:spPr>
            <a:xfrm>
              <a:off x="1565275" y="2340603"/>
              <a:ext cx="5056751" cy="86177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prstClr val="black"/>
                  </a:solidFill>
                </a:rPr>
                <a:t>Following order OR1234567/4000, an investigation case Diamond are Forever case was opened,. The Case concentrates on investigating diamond smuggling.</a:t>
              </a:r>
            </a:p>
            <a:p>
              <a:pPr algn="l" rtl="0"/>
              <a:r>
                <a:rPr lang="en-US" sz="800" dirty="0">
                  <a:solidFill>
                    <a:prstClr val="black"/>
                  </a:solidFill>
                </a:rPr>
                <a:t>The lead in the case are two Gonzales brothers, suspected to be involved in the smuggling crime</a:t>
              </a:r>
            </a:p>
            <a:p>
              <a:pPr algn="l" rtl="0"/>
              <a:r>
                <a:rPr lang="en-US" sz="800" dirty="0">
                  <a:solidFill>
                    <a:prstClr val="black"/>
                  </a:solidFill>
                </a:rPr>
                <a:t>The following actions were executed:</a:t>
              </a:r>
            </a:p>
            <a:p>
              <a:pPr algn="l" rtl="0"/>
              <a:r>
                <a:rPr lang="en-US" sz="800" dirty="0">
                  <a:solidFill>
                    <a:prstClr val="black"/>
                  </a:solidFill>
                </a:rPr>
                <a:t>20 pairs of brothers were found. The  USA immigration identifies the brother that are involved in smuggling diamonds according to their pictures.</a:t>
              </a:r>
            </a:p>
            <a:p>
              <a:pPr algn="l" rtl="0"/>
              <a:endParaRPr lang="he-IL" sz="800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3B9CFB-BCC5-4366-9873-230961D43D05}"/>
                </a:ext>
              </a:extLst>
            </p:cNvPr>
            <p:cNvSpPr txBox="1"/>
            <p:nvPr/>
          </p:nvSpPr>
          <p:spPr>
            <a:xfrm>
              <a:off x="1565275" y="3802127"/>
              <a:ext cx="5019626" cy="12311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prstClr val="black"/>
                  </a:solidFill>
                </a:rPr>
                <a:t>Addition PIRs to locate the brother and track their actions were executed and awaiting results</a:t>
              </a:r>
              <a:endParaRPr lang="he-IL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C06167-A03E-4CD4-81B1-2352E26F896E}"/>
              </a:ext>
            </a:extLst>
          </p:cNvPr>
          <p:cNvSpPr txBox="1"/>
          <p:nvPr userDrawn="1"/>
        </p:nvSpPr>
        <p:spPr>
          <a:xfrm>
            <a:off x="1509206" y="1800464"/>
            <a:ext cx="5068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1">
            <a:spAutoFit/>
          </a:bodyPr>
          <a:lstStyle/>
          <a:p>
            <a:pPr algn="ctr"/>
            <a:r>
              <a:rPr lang="en-US" sz="800" dirty="0">
                <a:solidFill>
                  <a:srgbClr val="595959"/>
                </a:solidFill>
              </a:rPr>
              <a:t>Report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DC4F2-1226-4A09-9A96-EE4DE56E72B2}"/>
              </a:ext>
            </a:extLst>
          </p:cNvPr>
          <p:cNvSpPr txBox="1"/>
          <p:nvPr userDrawn="1"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14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Report_No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 userDrawn="1"/>
        </p:nvSpPr>
        <p:spPr>
          <a:xfrm>
            <a:off x="107" y="3087010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422400" y="1031631"/>
            <a:ext cx="5506433" cy="411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80132" y="835985"/>
            <a:ext cx="3427248" cy="1931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l"/>
            <a:endParaRPr lang="he-IL" sz="800">
              <a:solidFill>
                <a:prstClr val="black"/>
              </a:solidFill>
            </a:endParaRPr>
          </a:p>
        </p:txBody>
      </p:sp>
      <p:grpSp>
        <p:nvGrpSpPr>
          <p:cNvPr id="2" name="Group 48"/>
          <p:cNvGrpSpPr/>
          <p:nvPr userDrawn="1"/>
        </p:nvGrpSpPr>
        <p:grpSpPr>
          <a:xfrm>
            <a:off x="2280132" y="1109011"/>
            <a:ext cx="1319916" cy="194400"/>
            <a:chOff x="2194450" y="1129086"/>
            <a:chExt cx="1319916" cy="194400"/>
          </a:xfrm>
        </p:grpSpPr>
        <p:sp>
          <p:nvSpPr>
            <p:cNvPr id="10" name="Rectangle 9"/>
            <p:cNvSpPr/>
            <p:nvPr/>
          </p:nvSpPr>
          <p:spPr>
            <a:xfrm>
              <a:off x="2194450" y="1129086"/>
              <a:ext cx="1319916" cy="194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80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3339437" y="1192696"/>
              <a:ext cx="103367" cy="874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49"/>
          <p:cNvGrpSpPr/>
          <p:nvPr userDrawn="1"/>
        </p:nvGrpSpPr>
        <p:grpSpPr>
          <a:xfrm>
            <a:off x="4716023" y="1109011"/>
            <a:ext cx="981407" cy="194400"/>
            <a:chOff x="2327909" y="1129085"/>
            <a:chExt cx="981407" cy="194400"/>
          </a:xfrm>
        </p:grpSpPr>
        <p:sp>
          <p:nvSpPr>
            <p:cNvPr id="13" name="Rectangle 12"/>
            <p:cNvSpPr/>
            <p:nvPr/>
          </p:nvSpPr>
          <p:spPr>
            <a:xfrm>
              <a:off x="2327909" y="1129085"/>
              <a:ext cx="981407" cy="194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3134388" y="1192696"/>
              <a:ext cx="103367" cy="874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8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547671" y="855593"/>
            <a:ext cx="911966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/>
            <a:r>
              <a:rPr lang="en-US" sz="800">
                <a:solidFill>
                  <a:srgbClr val="595959"/>
                </a:solidFill>
              </a:rPr>
              <a:t>Report Name</a:t>
            </a:r>
            <a:endParaRPr lang="he-IL" sz="80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47671" y="1109011"/>
            <a:ext cx="933450" cy="19440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/>
            <a:r>
              <a:rPr lang="en-US" sz="800">
                <a:solidFill>
                  <a:srgbClr val="595959"/>
                </a:solidFill>
              </a:rPr>
              <a:t>Report Type</a:t>
            </a:r>
            <a:endParaRPr lang="he-IL" sz="800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899296" y="1109011"/>
            <a:ext cx="1115883" cy="1944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srgbClr val="595959"/>
                </a:solidFill>
              </a:rPr>
              <a:t>Report Format</a:t>
            </a:r>
            <a:endParaRPr lang="he-IL" sz="800">
              <a:solidFill>
                <a:srgbClr val="595959"/>
              </a:solidFill>
            </a:endParaRPr>
          </a:p>
        </p:txBody>
      </p:sp>
      <p:grpSp>
        <p:nvGrpSpPr>
          <p:cNvPr id="5" name="Group 37"/>
          <p:cNvGrpSpPr/>
          <p:nvPr userDrawn="1"/>
        </p:nvGrpSpPr>
        <p:grpSpPr>
          <a:xfrm>
            <a:off x="4749816" y="1150546"/>
            <a:ext cx="711185" cy="135000"/>
            <a:chOff x="4749816" y="1048951"/>
            <a:chExt cx="711185" cy="135000"/>
          </a:xfrm>
        </p:grpSpPr>
        <p:pic>
          <p:nvPicPr>
            <p:cNvPr id="39" name="Picture 38" descr="wor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9816" y="1048951"/>
              <a:ext cx="135000" cy="1350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938013" y="1053950"/>
              <a:ext cx="522988" cy="12715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800">
                  <a:solidFill>
                    <a:srgbClr val="595959"/>
                  </a:solidFill>
                </a:rPr>
                <a:t>Word</a:t>
              </a:r>
              <a:endParaRPr lang="he-IL" sz="800">
                <a:solidFill>
                  <a:srgbClr val="213A59"/>
                </a:solidFill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2242868" y="1106107"/>
            <a:ext cx="952837" cy="192360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Full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-508" y="3139407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Reports 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Group 97"/>
          <p:cNvGrpSpPr/>
          <p:nvPr userDrawn="1"/>
        </p:nvGrpSpPr>
        <p:grpSpPr>
          <a:xfrm>
            <a:off x="5398396" y="4875799"/>
            <a:ext cx="1357054" cy="216000"/>
            <a:chOff x="7650036" y="4875799"/>
            <a:chExt cx="1357054" cy="216000"/>
          </a:xfrm>
        </p:grpSpPr>
        <p:sp>
          <p:nvSpPr>
            <p:cNvPr id="99" name="Rounded Rectangle 98"/>
            <p:cNvSpPr/>
            <p:nvPr/>
          </p:nvSpPr>
          <p:spPr>
            <a:xfrm>
              <a:off x="7650036" y="4875799"/>
              <a:ext cx="657473" cy="216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0"/>
            <a:lstStyle/>
            <a:p>
              <a:pPr algn="ctr" rtl="0"/>
              <a:r>
                <a:rPr lang="en-US" sz="700" b="1">
                  <a:solidFill>
                    <a:prstClr val="white"/>
                  </a:solidFill>
                  <a:cs typeface="Calibri" pitchFamily="34" charset="0"/>
                </a:rPr>
                <a:t>Generate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349617" y="4875799"/>
              <a:ext cx="657473" cy="2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0"/>
            <a:lstStyle/>
            <a:p>
              <a:pPr algn="ctr" rtl="0"/>
              <a:r>
                <a:rPr lang="en-US" sz="700" b="1">
                  <a:solidFill>
                    <a:schemeClr val="accent1">
                      <a:lumMod val="50000"/>
                    </a:schemeClr>
                  </a:solidFill>
                  <a:cs typeface="Calibri" pitchFamily="34" charset="0"/>
                </a:rPr>
                <a:t>Cancel</a:t>
              </a:r>
            </a:p>
          </p:txBody>
        </p:sp>
      </p:grpSp>
      <p:sp>
        <p:nvSpPr>
          <p:cNvPr id="46" name="TextBox 45"/>
          <p:cNvSpPr txBox="1"/>
          <p:nvPr userDrawn="1"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arch _ no filter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L&amp;F_search_screen_NoLeftPanel4Alo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3" descr="C:\Users\oferu\Desktop\Wisdom\Investigation_case_General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0" y="265"/>
            <a:ext cx="9143491" cy="60933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284324" y="336393"/>
            <a:ext cx="1548172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700">
                <a:solidFill>
                  <a:srgbClr val="84D8EC"/>
                </a:solidFill>
                <a:latin typeface="Arial" pitchFamily="34" charset="0"/>
                <a:cs typeface="Arial" pitchFamily="34" charset="0"/>
              </a:rPr>
              <a:t>J. Carlos - Analyst</a:t>
            </a:r>
            <a:endParaRPr lang="he-IL" sz="700">
              <a:solidFill>
                <a:srgbClr val="84D8EC"/>
              </a:solidFill>
              <a:latin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8384821" y="735546"/>
            <a:ext cx="447675" cy="2000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8815048" y="860419"/>
            <a:ext cx="142012" cy="1440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id="2" name="Group 12"/>
          <p:cNvGrpSpPr/>
          <p:nvPr userDrawn="1"/>
        </p:nvGrpSpPr>
        <p:grpSpPr>
          <a:xfrm>
            <a:off x="979718" y="-11014"/>
            <a:ext cx="1120000" cy="153888"/>
            <a:chOff x="979718" y="-11014"/>
            <a:chExt cx="1120000" cy="153888"/>
          </a:xfrm>
        </p:grpSpPr>
        <p:pic>
          <p:nvPicPr>
            <p:cNvPr id="14" name="Picture 1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>
            <a:xfrm>
              <a:off x="979718" y="-5114"/>
              <a:ext cx="1120000" cy="12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>
            <a:xfrm>
              <a:off x="1043608" y="15468"/>
              <a:ext cx="612068" cy="105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6" name="Picture 3" descr="D:\WS\ICONS\search_folder.png"/>
            <p:cNvPicPr>
              <a:picLocks noChangeAspect="1" noChangeArrowheads="1"/>
            </p:cNvPicPr>
            <p:nvPr userDrawn="1"/>
          </p:nvPicPr>
          <p:blipFill>
            <a:blip r:embed="rId8"/>
            <a:srcRect/>
            <a:stretch>
              <a:fillRect/>
            </a:stretch>
          </p:blipFill>
          <p:spPr>
            <a:xfrm>
              <a:off x="1043608" y="12874"/>
              <a:ext cx="108012" cy="108012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074850" y="-11014"/>
              <a:ext cx="684076" cy="1538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Blue Sky</a:t>
              </a:r>
              <a:endParaRPr lang="he-IL" sz="40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11"/>
          <p:cNvGrpSpPr/>
          <p:nvPr userDrawn="1"/>
        </p:nvGrpSpPr>
        <p:grpSpPr>
          <a:xfrm>
            <a:off x="1893416" y="-11014"/>
            <a:ext cx="1120000" cy="153888"/>
            <a:chOff x="979718" y="-11014"/>
            <a:chExt cx="1120000" cy="153888"/>
          </a:xfrm>
        </p:grpSpPr>
        <p:grpSp>
          <p:nvGrpSpPr>
            <p:cNvPr id="4" name="Group 6"/>
            <p:cNvGrpSpPr/>
            <p:nvPr userDrawn="1"/>
          </p:nvGrpSpPr>
          <p:grpSpPr>
            <a:xfrm>
              <a:off x="979718" y="-11014"/>
              <a:ext cx="1120000" cy="153888"/>
              <a:chOff x="979718" y="-11014"/>
              <a:chExt cx="1120000" cy="153888"/>
            </a:xfrm>
          </p:grpSpPr>
          <p:pic>
            <p:nvPicPr>
              <p:cNvPr id="8" name="Picture 1"/>
              <p:cNvPicPr>
                <a:picLocks noChangeAspect="1" noChangeArrowheads="1"/>
              </p:cNvPicPr>
              <p:nvPr userDrawn="1"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979718" y="-5114"/>
                <a:ext cx="1120000" cy="12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 userDrawn="1"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1043608" y="15468"/>
                <a:ext cx="612068" cy="1054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id="11" name="TextBox 10"/>
              <p:cNvSpPr txBox="1"/>
              <p:nvPr userDrawn="1"/>
            </p:nvSpPr>
            <p:spPr>
              <a:xfrm>
                <a:off x="1074850" y="-11014"/>
                <a:ext cx="684076" cy="15388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4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Search</a:t>
                </a:r>
                <a:endParaRPr lang="he-IL" sz="40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  <p:pic>
          <p:nvPicPr>
            <p:cNvPr id="12290" name="Picture 2" descr="\\Tilna05\human_factors_ar1\אייקונים\flat icons\png files_flat\search8.png"/>
            <p:cNvPicPr>
              <a:picLocks noChangeAspect="1" noChangeArrowheads="1"/>
            </p:cNvPicPr>
            <p:nvPr userDrawn="1"/>
          </p:nvPicPr>
          <p:blipFill>
            <a:blip r:embed="rId9"/>
            <a:srcRect/>
            <a:stretch>
              <a:fillRect/>
            </a:stretch>
          </p:blipFill>
          <p:spPr>
            <a:xfrm flipH="1">
              <a:off x="1056439" y="7858"/>
              <a:ext cx="83403" cy="108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0566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arch _ no filter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L&amp;F_search_screen_NoLeftPanel4Al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3" descr="C:\Users\oferu\Desktop\Wisdom\Investigation_case_General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5"/>
            <a:ext cx="9143491" cy="60933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284324" y="336393"/>
            <a:ext cx="1548172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700">
                <a:solidFill>
                  <a:srgbClr val="84D8EC"/>
                </a:solidFill>
                <a:latin typeface="Arial" pitchFamily="34" charset="0"/>
                <a:cs typeface="Arial" pitchFamily="34" charset="0"/>
              </a:rPr>
              <a:t>J. Carlos - Analyst</a:t>
            </a:r>
            <a:endParaRPr lang="he-IL" sz="700">
              <a:solidFill>
                <a:srgbClr val="84D8EC"/>
              </a:solidFill>
              <a:latin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4821" y="735546"/>
            <a:ext cx="447675" cy="2000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15048" y="860419"/>
            <a:ext cx="142012" cy="1440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id="2" name="Group 12"/>
          <p:cNvGrpSpPr/>
          <p:nvPr userDrawn="1"/>
        </p:nvGrpSpPr>
        <p:grpSpPr>
          <a:xfrm>
            <a:off x="979718" y="-11014"/>
            <a:ext cx="1120000" cy="153888"/>
            <a:chOff x="979718" y="-11014"/>
            <a:chExt cx="1120000" cy="153888"/>
          </a:xfrm>
        </p:grpSpPr>
        <p:pic>
          <p:nvPicPr>
            <p:cNvPr id="14" name="Picture 1"/>
            <p:cNvPicPr>
              <a:picLocks noChangeAspect="1" noChangeArrowheads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79718" y="-5114"/>
              <a:ext cx="1120000" cy="12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043608" y="15468"/>
              <a:ext cx="612068" cy="1054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6" name="Picture 3" descr="D:\WS\ICONS\search_folder.png"/>
            <p:cNvPicPr>
              <a:picLocks noChangeAspect="1" noChangeArrowheads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043608" y="12874"/>
              <a:ext cx="108012" cy="108012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074850" y="-11014"/>
              <a:ext cx="684076" cy="1538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Blue Sky</a:t>
              </a:r>
              <a:endParaRPr lang="he-IL" sz="40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11"/>
          <p:cNvGrpSpPr/>
          <p:nvPr userDrawn="1"/>
        </p:nvGrpSpPr>
        <p:grpSpPr>
          <a:xfrm>
            <a:off x="1893416" y="-11014"/>
            <a:ext cx="1120000" cy="153888"/>
            <a:chOff x="979718" y="-11014"/>
            <a:chExt cx="1120000" cy="153888"/>
          </a:xfrm>
        </p:grpSpPr>
        <p:grpSp>
          <p:nvGrpSpPr>
            <p:cNvPr id="4" name="Group 6"/>
            <p:cNvGrpSpPr/>
            <p:nvPr userDrawn="1"/>
          </p:nvGrpSpPr>
          <p:grpSpPr>
            <a:xfrm>
              <a:off x="979718" y="-11014"/>
              <a:ext cx="1120000" cy="153888"/>
              <a:chOff x="979718" y="-11014"/>
              <a:chExt cx="1120000" cy="153888"/>
            </a:xfrm>
          </p:grpSpPr>
          <p:pic>
            <p:nvPicPr>
              <p:cNvPr id="8" name="Picture 1"/>
              <p:cNvPicPr>
                <a:picLocks noChangeAspect="1" noChangeArrowheads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979718" y="-5114"/>
                <a:ext cx="1120000" cy="12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 userDrawn="1"/>
            </p:nvPicPr>
            <p:blipFill>
              <a:blip r:embed="rId7"/>
              <a:stretch>
                <a:fillRect/>
              </a:stretch>
            </p:blipFill>
            <p:spPr>
              <a:xfrm>
                <a:off x="1043608" y="15468"/>
                <a:ext cx="612068" cy="1054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id="11" name="TextBox 10"/>
              <p:cNvSpPr txBox="1"/>
              <p:nvPr userDrawn="1"/>
            </p:nvSpPr>
            <p:spPr>
              <a:xfrm>
                <a:off x="1074850" y="-11014"/>
                <a:ext cx="684076" cy="15388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4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Search</a:t>
                </a:r>
                <a:endParaRPr lang="he-IL" sz="40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  <p:pic>
          <p:nvPicPr>
            <p:cNvPr id="12290" name="Picture 2" descr="\\Tilna05\human_factors_ar1\אייקונים\flat icons\png files_flat\search8.png"/>
            <p:cNvPicPr>
              <a:picLocks noChangeAspect="1" noChangeArrowheads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 flipH="1">
              <a:off x="1056439" y="7858"/>
              <a:ext cx="83403" cy="108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ities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 userDrawn="1"/>
        </p:nvSpPr>
        <p:spPr>
          <a:xfrm>
            <a:off x="107" y="1106392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508" y="1198731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Entities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01"/>
          <p:cNvGrpSpPr/>
          <p:nvPr userDrawn="1"/>
        </p:nvGrpSpPr>
        <p:grpSpPr>
          <a:xfrm>
            <a:off x="1908175" y="-19509"/>
            <a:ext cx="122400" cy="144000"/>
            <a:chOff x="3827463" y="2433638"/>
            <a:chExt cx="1016000" cy="1016000"/>
          </a:xfrm>
        </p:grpSpPr>
        <p:pic>
          <p:nvPicPr>
            <p:cNvPr id="5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6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 userDrawn="1"/>
        </p:nvSpPr>
        <p:spPr>
          <a:xfrm>
            <a:off x="1931265" y="-31750"/>
            <a:ext cx="758541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>
                <a:solidFill>
                  <a:prstClr val="black"/>
                </a:solidFill>
              </a:rPr>
              <a:t>Diamonds Forever</a:t>
            </a:r>
            <a:endParaRPr lang="he-IL" sz="6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Bas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 userDrawn="1"/>
        </p:nvSpPr>
        <p:spPr>
          <a:xfrm>
            <a:off x="107" y="1433744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08" y="1511758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>
              <a:defRPr/>
            </a:pPr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Knowledge Base 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l" rtl="0"/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01"/>
          <p:cNvGrpSpPr/>
          <p:nvPr userDrawn="1"/>
        </p:nvGrpSpPr>
        <p:grpSpPr>
          <a:xfrm>
            <a:off x="1908175" y="-19509"/>
            <a:ext cx="122400" cy="144000"/>
            <a:chOff x="3827463" y="2433638"/>
            <a:chExt cx="1016000" cy="1016000"/>
          </a:xfrm>
        </p:grpSpPr>
        <p:pic>
          <p:nvPicPr>
            <p:cNvPr id="5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6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 userDrawn="1"/>
        </p:nvSpPr>
        <p:spPr>
          <a:xfrm>
            <a:off x="1931265" y="-31750"/>
            <a:ext cx="758541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>
                <a:solidFill>
                  <a:prstClr val="black"/>
                </a:solidFill>
              </a:rPr>
              <a:t>Diamonds Forever</a:t>
            </a:r>
            <a:endParaRPr lang="he-IL" sz="6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 userDrawn="1"/>
        </p:nvSpPr>
        <p:spPr>
          <a:xfrm>
            <a:off x="107" y="2455308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508" y="2517163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Legal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01"/>
          <p:cNvGrpSpPr/>
          <p:nvPr userDrawn="1"/>
        </p:nvGrpSpPr>
        <p:grpSpPr>
          <a:xfrm>
            <a:off x="1908175" y="-19509"/>
            <a:ext cx="122400" cy="144000"/>
            <a:chOff x="3827463" y="2433638"/>
            <a:chExt cx="1016000" cy="1016000"/>
          </a:xfrm>
        </p:grpSpPr>
        <p:pic>
          <p:nvPicPr>
            <p:cNvPr id="5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6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 userDrawn="1"/>
        </p:nvSpPr>
        <p:spPr>
          <a:xfrm>
            <a:off x="1931265" y="-31750"/>
            <a:ext cx="758541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>
                <a:solidFill>
                  <a:prstClr val="black"/>
                </a:solidFill>
              </a:rPr>
              <a:t>Diamonds Forever</a:t>
            </a:r>
            <a:endParaRPr lang="he-IL" sz="6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 userDrawn="1"/>
        </p:nvSpPr>
        <p:spPr>
          <a:xfrm>
            <a:off x="107" y="2762620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2837015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Case Log</a:t>
            </a:r>
            <a:endParaRPr lang="he-IL" sz="7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01"/>
          <p:cNvGrpSpPr/>
          <p:nvPr userDrawn="1"/>
        </p:nvGrpSpPr>
        <p:grpSpPr>
          <a:xfrm>
            <a:off x="1908175" y="-19509"/>
            <a:ext cx="122400" cy="144000"/>
            <a:chOff x="3827463" y="2433638"/>
            <a:chExt cx="1016000" cy="1016000"/>
          </a:xfrm>
        </p:grpSpPr>
        <p:pic>
          <p:nvPicPr>
            <p:cNvPr id="5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6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 userDrawn="1"/>
        </p:nvSpPr>
        <p:spPr>
          <a:xfrm>
            <a:off x="1931265" y="-31750"/>
            <a:ext cx="758541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>
                <a:solidFill>
                  <a:prstClr val="black"/>
                </a:solidFill>
              </a:rPr>
              <a:t>Diamonds Forever</a:t>
            </a:r>
            <a:endParaRPr lang="he-IL" sz="6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Report_al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 userDrawn="1"/>
        </p:nvSpPr>
        <p:spPr>
          <a:xfrm>
            <a:off x="1422400" y="1035245"/>
            <a:ext cx="7721600" cy="410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125" name="Group 124"/>
          <p:cNvGrpSpPr/>
          <p:nvPr userDrawn="1"/>
        </p:nvGrpSpPr>
        <p:grpSpPr>
          <a:xfrm>
            <a:off x="-508" y="3102970"/>
            <a:ext cx="1462419" cy="327377"/>
            <a:chOff x="-508" y="3121300"/>
            <a:chExt cx="1462419" cy="327377"/>
          </a:xfrm>
        </p:grpSpPr>
        <p:sp>
          <p:nvSpPr>
            <p:cNvPr id="167" name="Rectangle 166"/>
            <p:cNvSpPr/>
            <p:nvPr userDrawn="1"/>
          </p:nvSpPr>
          <p:spPr>
            <a:xfrm>
              <a:off x="107" y="3121300"/>
              <a:ext cx="1461804" cy="32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89" name="TextBox 188"/>
            <p:cNvSpPr txBox="1"/>
            <p:nvPr userDrawn="1"/>
          </p:nvSpPr>
          <p:spPr>
            <a:xfrm>
              <a:off x="-508" y="3181317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9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Reports </a:t>
              </a:r>
              <a:endParaRPr lang="he-IL" sz="900" b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190" name="Picture 7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417320" y="4799536"/>
            <a:ext cx="7726679" cy="342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91" name="Rectangle 190"/>
          <p:cNvSpPr/>
          <p:nvPr userDrawn="1"/>
        </p:nvSpPr>
        <p:spPr>
          <a:xfrm>
            <a:off x="4835348" y="434816"/>
            <a:ext cx="4308652" cy="321112"/>
          </a:xfrm>
          <a:prstGeom prst="rect">
            <a:avLst/>
          </a:prstGeom>
          <a:solidFill>
            <a:srgbClr val="9E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192" name="Group 79"/>
          <p:cNvGrpSpPr/>
          <p:nvPr userDrawn="1"/>
        </p:nvGrpSpPr>
        <p:grpSpPr>
          <a:xfrm>
            <a:off x="8664987" y="567275"/>
            <a:ext cx="108000" cy="67724"/>
            <a:chOff x="7196667" y="-821267"/>
            <a:chExt cx="143933" cy="67724"/>
          </a:xfrm>
        </p:grpSpPr>
        <p:cxnSp>
          <p:nvCxnSpPr>
            <p:cNvPr id="193" name="Straight Connector 192"/>
            <p:cNvCxnSpPr/>
            <p:nvPr userDrawn="1"/>
          </p:nvCxnSpPr>
          <p:spPr>
            <a:xfrm>
              <a:off x="7196667" y="-821267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7196667" y="-787405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196667" y="-753543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83"/>
          <p:cNvGrpSpPr/>
          <p:nvPr userDrawn="1"/>
        </p:nvGrpSpPr>
        <p:grpSpPr>
          <a:xfrm>
            <a:off x="8452189" y="551473"/>
            <a:ext cx="108000" cy="87795"/>
            <a:chOff x="5985939" y="551473"/>
            <a:chExt cx="108000" cy="87795"/>
          </a:xfrm>
        </p:grpSpPr>
        <p:sp>
          <p:nvSpPr>
            <p:cNvPr id="197" name="Rectangle 196"/>
            <p:cNvSpPr/>
            <p:nvPr userDrawn="1"/>
          </p:nvSpPr>
          <p:spPr>
            <a:xfrm>
              <a:off x="5985939" y="567268"/>
              <a:ext cx="108000" cy="72000"/>
            </a:xfrm>
            <a:prstGeom prst="rect">
              <a:avLst/>
            </a:prstGeom>
            <a:solidFill>
              <a:srgbClr val="9EACB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98" name="Rectangle 197"/>
            <p:cNvSpPr/>
            <p:nvPr userDrawn="1"/>
          </p:nvSpPr>
          <p:spPr>
            <a:xfrm>
              <a:off x="6005637" y="551473"/>
              <a:ext cx="46800" cy="36000"/>
            </a:xfrm>
            <a:prstGeom prst="rect">
              <a:avLst/>
            </a:prstGeom>
            <a:solidFill>
              <a:srgbClr val="9EACB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99" name="Rectangle 198"/>
            <p:cNvSpPr/>
            <p:nvPr userDrawn="1"/>
          </p:nvSpPr>
          <p:spPr>
            <a:xfrm>
              <a:off x="6003698" y="573808"/>
              <a:ext cx="64800" cy="54491"/>
            </a:xfrm>
            <a:prstGeom prst="rect">
              <a:avLst/>
            </a:prstGeom>
            <a:solidFill>
              <a:srgbClr val="9EACB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00" name="Group 88"/>
          <p:cNvGrpSpPr/>
          <p:nvPr userDrawn="1"/>
        </p:nvGrpSpPr>
        <p:grpSpPr>
          <a:xfrm>
            <a:off x="8208482" y="564795"/>
            <a:ext cx="110135" cy="83578"/>
            <a:chOff x="5742232" y="564795"/>
            <a:chExt cx="110135" cy="83578"/>
          </a:xfrm>
        </p:grpSpPr>
        <p:grpSp>
          <p:nvGrpSpPr>
            <p:cNvPr id="201" name="Group 148"/>
            <p:cNvGrpSpPr/>
            <p:nvPr userDrawn="1"/>
          </p:nvGrpSpPr>
          <p:grpSpPr>
            <a:xfrm>
              <a:off x="5742232" y="564795"/>
              <a:ext cx="107074" cy="83578"/>
              <a:chOff x="5696714" y="585485"/>
              <a:chExt cx="107074" cy="83578"/>
            </a:xfrm>
          </p:grpSpPr>
          <p:sp>
            <p:nvSpPr>
              <p:cNvPr id="203" name="Rectangle 202"/>
              <p:cNvSpPr/>
              <p:nvPr userDrawn="1"/>
            </p:nvSpPr>
            <p:spPr>
              <a:xfrm rot="-2700000">
                <a:off x="5731788" y="585485"/>
                <a:ext cx="72000" cy="36000"/>
              </a:xfrm>
              <a:prstGeom prst="rect">
                <a:avLst/>
              </a:prstGeom>
              <a:solidFill>
                <a:srgbClr val="9EACB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Isosceles Triangle 203"/>
              <p:cNvSpPr/>
              <p:nvPr userDrawn="1"/>
            </p:nvSpPr>
            <p:spPr>
              <a:xfrm rot="13500000" flipH="1">
                <a:off x="5701574" y="628203"/>
                <a:ext cx="36000" cy="45719"/>
              </a:xfrm>
              <a:prstGeom prst="triangle">
                <a:avLst/>
              </a:prstGeom>
              <a:solidFill>
                <a:srgbClr val="9EACB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02" name="Straight Connector 201"/>
            <p:cNvCxnSpPr/>
            <p:nvPr userDrawn="1"/>
          </p:nvCxnSpPr>
          <p:spPr>
            <a:xfrm rot="2700000" flipH="1" flipV="1">
              <a:off x="5816367" y="544269"/>
              <a:ext cx="0" cy="72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346"/>
          <p:cNvGrpSpPr/>
          <p:nvPr userDrawn="1"/>
        </p:nvGrpSpPr>
        <p:grpSpPr>
          <a:xfrm>
            <a:off x="6142460" y="839628"/>
            <a:ext cx="761122" cy="215444"/>
            <a:chOff x="3847798" y="906106"/>
            <a:chExt cx="761122" cy="215444"/>
          </a:xfrm>
        </p:grpSpPr>
        <p:sp>
          <p:nvSpPr>
            <p:cNvPr id="206" name="TextBox 205"/>
            <p:cNvSpPr txBox="1"/>
            <p:nvPr userDrawn="1"/>
          </p:nvSpPr>
          <p:spPr>
            <a:xfrm>
              <a:off x="3925720" y="906106"/>
              <a:ext cx="68320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New Report</a:t>
              </a:r>
              <a:endParaRPr lang="he-IL" sz="800">
                <a:solidFill>
                  <a:srgbClr val="1F497D">
                    <a:lumMod val="60000"/>
                    <a:lumOff val="40000"/>
                  </a:srgbClr>
                </a:solidFill>
              </a:endParaRPr>
            </a:p>
          </p:txBody>
        </p:sp>
        <p:grpSp>
          <p:nvGrpSpPr>
            <p:cNvPr id="207" name="Group 345"/>
            <p:cNvGrpSpPr/>
            <p:nvPr userDrawn="1"/>
          </p:nvGrpSpPr>
          <p:grpSpPr>
            <a:xfrm>
              <a:off x="3847798" y="906282"/>
              <a:ext cx="143999" cy="180000"/>
              <a:chOff x="9165936" y="1083734"/>
              <a:chExt cx="194718" cy="221645"/>
            </a:xfrm>
          </p:grpSpPr>
          <p:pic>
            <p:nvPicPr>
              <p:cNvPr id="208" name="Picture 207" descr="Start.png"/>
              <p:cNvPicPr>
                <a:picLocks noChangeAspect="1"/>
              </p:cNvPicPr>
              <p:nvPr userDrawn="1"/>
            </p:nvPicPr>
            <p:blipFill>
              <a:blip r:embed="rId3">
                <a:lum bright="20000"/>
              </a:blip>
              <a:stretch>
                <a:fillRect/>
              </a:stretch>
            </p:blipFill>
            <p:spPr>
              <a:xfrm>
                <a:off x="9165936" y="1083734"/>
                <a:ext cx="142274" cy="142273"/>
              </a:xfrm>
              <a:prstGeom prst="rect">
                <a:avLst/>
              </a:prstGeom>
            </p:spPr>
          </p:pic>
          <p:pic>
            <p:nvPicPr>
              <p:cNvPr id="209" name="Picture 208" descr="export.png"/>
              <p:cNvPicPr>
                <a:picLocks noChangeAspect="1"/>
              </p:cNvPicPr>
              <p:nvPr userDrawn="1"/>
            </p:nvPicPr>
            <p:blipFill>
              <a:blip r:embed="rId4">
                <a:lum bright="20000"/>
              </a:blip>
              <a:stretch>
                <a:fillRect/>
              </a:stretch>
            </p:blipFill>
            <p:spPr>
              <a:xfrm>
                <a:off x="9216721" y="1134276"/>
                <a:ext cx="143933" cy="171103"/>
              </a:xfrm>
              <a:prstGeom prst="rect">
                <a:avLst/>
              </a:prstGeom>
            </p:spPr>
          </p:pic>
        </p:grpSp>
      </p:grpSp>
      <p:sp>
        <p:nvSpPr>
          <p:cNvPr id="212" name="Rectangle 211"/>
          <p:cNvSpPr/>
          <p:nvPr userDrawn="1"/>
        </p:nvSpPr>
        <p:spPr>
          <a:xfrm>
            <a:off x="6935346" y="436318"/>
            <a:ext cx="2214434" cy="304680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213" name="TextBox 212"/>
          <p:cNvSpPr txBox="1"/>
          <p:nvPr userDrawn="1"/>
        </p:nvSpPr>
        <p:spPr>
          <a:xfrm>
            <a:off x="7190837" y="533974"/>
            <a:ext cx="36067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1">
            <a:spAutoFit/>
          </a:bodyPr>
          <a:lstStyle/>
          <a:p>
            <a:r>
              <a:rPr lang="en-US" sz="900" u="sng">
                <a:solidFill>
                  <a:prstClr val="white"/>
                </a:solidFill>
              </a:rPr>
              <a:t>Insights</a:t>
            </a:r>
            <a:endParaRPr lang="he-IL" sz="900" u="sng">
              <a:solidFill>
                <a:prstClr val="white"/>
              </a:solidFill>
            </a:endParaRPr>
          </a:p>
        </p:txBody>
      </p:sp>
      <p:sp>
        <p:nvSpPr>
          <p:cNvPr id="214" name="Rectangle 213"/>
          <p:cNvSpPr/>
          <p:nvPr userDrawn="1"/>
        </p:nvSpPr>
        <p:spPr>
          <a:xfrm>
            <a:off x="6941061" y="748216"/>
            <a:ext cx="2214434" cy="304680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215" name="TextBox 214"/>
          <p:cNvSpPr txBox="1"/>
          <p:nvPr userDrawn="1"/>
        </p:nvSpPr>
        <p:spPr>
          <a:xfrm>
            <a:off x="7219412" y="831182"/>
            <a:ext cx="102912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1">
            <a:spAutoFit/>
          </a:bodyPr>
          <a:lstStyle/>
          <a:p>
            <a:r>
              <a:rPr lang="en-US" sz="900" u="sng">
                <a:solidFill>
                  <a:prstClr val="white"/>
                </a:solidFill>
              </a:rPr>
              <a:t>Working Assumptions</a:t>
            </a:r>
            <a:endParaRPr lang="he-IL" sz="900" u="sng">
              <a:solidFill>
                <a:prstClr val="white"/>
              </a:solidFill>
            </a:endParaRPr>
          </a:p>
        </p:txBody>
      </p:sp>
      <p:pic>
        <p:nvPicPr>
          <p:cNvPr id="216" name="Picture 3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6977439" y="483825"/>
            <a:ext cx="229500" cy="2160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17" name="Picture 4"/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6998565" y="785544"/>
            <a:ext cx="196944" cy="216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218" name="Rectangle 217"/>
          <p:cNvSpPr/>
          <p:nvPr userDrawn="1"/>
        </p:nvSpPr>
        <p:spPr>
          <a:xfrm>
            <a:off x="6941061" y="1053637"/>
            <a:ext cx="2214434" cy="304680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219" name="TextBox 218"/>
          <p:cNvSpPr txBox="1"/>
          <p:nvPr userDrawn="1"/>
        </p:nvSpPr>
        <p:spPr>
          <a:xfrm>
            <a:off x="7219412" y="1141418"/>
            <a:ext cx="142033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900" u="sng">
                <a:solidFill>
                  <a:prstClr val="white"/>
                </a:solidFill>
              </a:rPr>
              <a:t> Information Gaps</a:t>
            </a:r>
            <a:endParaRPr lang="he-IL" sz="900" u="sng">
              <a:solidFill>
                <a:prstClr val="white"/>
              </a:solidFill>
            </a:endParaRPr>
          </a:p>
        </p:txBody>
      </p:sp>
      <p:pic>
        <p:nvPicPr>
          <p:cNvPr id="220" name="Picture 5"/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970689" y="1135587"/>
            <a:ext cx="236250" cy="216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221" name="Rectangle 220"/>
          <p:cNvSpPr/>
          <p:nvPr userDrawn="1"/>
        </p:nvSpPr>
        <p:spPr>
          <a:xfrm>
            <a:off x="6941061" y="1345565"/>
            <a:ext cx="2214434" cy="3794125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222" name="Straight Connector 221"/>
          <p:cNvCxnSpPr/>
          <p:nvPr userDrawn="1"/>
        </p:nvCxnSpPr>
        <p:spPr>
          <a:xfrm flipV="1">
            <a:off x="6939439" y="751046"/>
            <a:ext cx="221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 userDrawn="1"/>
        </p:nvCxnSpPr>
        <p:spPr>
          <a:xfrm flipV="1">
            <a:off x="6939439" y="1064418"/>
            <a:ext cx="221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 userDrawn="1"/>
        </p:nvCxnSpPr>
        <p:spPr>
          <a:xfrm flipV="1">
            <a:off x="6939439" y="1394618"/>
            <a:ext cx="221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 userDrawn="1"/>
        </p:nvSpPr>
        <p:spPr>
          <a:xfrm>
            <a:off x="3108831" y="1288987"/>
            <a:ext cx="122790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Name12.07.2016   18:45</a:t>
            </a:r>
          </a:p>
        </p:txBody>
      </p:sp>
      <p:sp>
        <p:nvSpPr>
          <p:cNvPr id="226" name="TextBox 225"/>
          <p:cNvSpPr txBox="1"/>
          <p:nvPr userDrawn="1"/>
        </p:nvSpPr>
        <p:spPr>
          <a:xfrm>
            <a:off x="6042392" y="1288987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 userDrawn="1"/>
        </p:nvSpPr>
        <p:spPr>
          <a:xfrm>
            <a:off x="2675280" y="1288987"/>
            <a:ext cx="362280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RE55444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28" name="TextBox 227"/>
          <p:cNvSpPr txBox="1"/>
          <p:nvPr userDrawn="1"/>
        </p:nvSpPr>
        <p:spPr>
          <a:xfrm>
            <a:off x="6042392" y="1504638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 userDrawn="1"/>
        </p:nvSpPr>
        <p:spPr>
          <a:xfrm>
            <a:off x="4503636" y="1504638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0" name="TextBox 229"/>
          <p:cNvSpPr txBox="1"/>
          <p:nvPr userDrawn="1"/>
        </p:nvSpPr>
        <p:spPr>
          <a:xfrm>
            <a:off x="6042392" y="1720289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1" name="TextBox 230"/>
          <p:cNvSpPr txBox="1"/>
          <p:nvPr userDrawn="1"/>
        </p:nvSpPr>
        <p:spPr>
          <a:xfrm>
            <a:off x="4503636" y="1720289"/>
            <a:ext cx="54502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C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2" name="TextBox 231"/>
          <p:cNvSpPr txBox="1"/>
          <p:nvPr userDrawn="1"/>
        </p:nvSpPr>
        <p:spPr>
          <a:xfrm>
            <a:off x="6042392" y="1935940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 userDrawn="1"/>
        </p:nvSpPr>
        <p:spPr>
          <a:xfrm>
            <a:off x="4503636" y="1935940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 userDrawn="1"/>
        </p:nvSpPr>
        <p:spPr>
          <a:xfrm>
            <a:off x="6042392" y="2151591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 userDrawn="1"/>
        </p:nvSpPr>
        <p:spPr>
          <a:xfrm>
            <a:off x="4503636" y="2151591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 userDrawn="1"/>
        </p:nvSpPr>
        <p:spPr>
          <a:xfrm>
            <a:off x="6042392" y="2367242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7" name="TextBox 236"/>
          <p:cNvSpPr txBox="1"/>
          <p:nvPr userDrawn="1"/>
        </p:nvSpPr>
        <p:spPr>
          <a:xfrm>
            <a:off x="4503636" y="2367242"/>
            <a:ext cx="54502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C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8" name="TextBox 237"/>
          <p:cNvSpPr txBox="1"/>
          <p:nvPr userDrawn="1"/>
        </p:nvSpPr>
        <p:spPr>
          <a:xfrm>
            <a:off x="6042392" y="2582893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9" name="TextBox 238"/>
          <p:cNvSpPr txBox="1"/>
          <p:nvPr userDrawn="1"/>
        </p:nvSpPr>
        <p:spPr>
          <a:xfrm>
            <a:off x="4503636" y="2582893"/>
            <a:ext cx="49693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E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0" name="TextBox 239"/>
          <p:cNvSpPr txBox="1"/>
          <p:nvPr userDrawn="1"/>
        </p:nvSpPr>
        <p:spPr>
          <a:xfrm>
            <a:off x="6042392" y="2798544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 userDrawn="1"/>
        </p:nvSpPr>
        <p:spPr>
          <a:xfrm>
            <a:off x="4503636" y="2798544"/>
            <a:ext cx="49693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E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4981575" y="1288987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3" name="TextBox 242"/>
          <p:cNvSpPr txBox="1"/>
          <p:nvPr userDrawn="1"/>
        </p:nvSpPr>
        <p:spPr>
          <a:xfrm>
            <a:off x="4981575" y="1504638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4" name="TextBox 243"/>
          <p:cNvSpPr txBox="1"/>
          <p:nvPr userDrawn="1"/>
        </p:nvSpPr>
        <p:spPr>
          <a:xfrm>
            <a:off x="4981575" y="1720289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5" name="TextBox 244"/>
          <p:cNvSpPr txBox="1"/>
          <p:nvPr userDrawn="1"/>
        </p:nvSpPr>
        <p:spPr>
          <a:xfrm>
            <a:off x="4981575" y="1935940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6" name="TextBox 245"/>
          <p:cNvSpPr txBox="1"/>
          <p:nvPr userDrawn="1"/>
        </p:nvSpPr>
        <p:spPr>
          <a:xfrm>
            <a:off x="4981575" y="2151591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7" name="TextBox 246"/>
          <p:cNvSpPr txBox="1"/>
          <p:nvPr userDrawn="1"/>
        </p:nvSpPr>
        <p:spPr>
          <a:xfrm>
            <a:off x="4981575" y="2367242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8" name="TextBox 247"/>
          <p:cNvSpPr txBox="1"/>
          <p:nvPr userDrawn="1"/>
        </p:nvSpPr>
        <p:spPr>
          <a:xfrm>
            <a:off x="4981575" y="2582893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9" name="TextBox 248"/>
          <p:cNvSpPr txBox="1"/>
          <p:nvPr userDrawn="1"/>
        </p:nvSpPr>
        <p:spPr>
          <a:xfrm>
            <a:off x="4981575" y="2798544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50" name="Rectangle 249"/>
          <p:cNvSpPr/>
          <p:nvPr userDrawn="1"/>
        </p:nvSpPr>
        <p:spPr>
          <a:xfrm>
            <a:off x="2606040" y="1054978"/>
            <a:ext cx="4309250" cy="166647"/>
          </a:xfrm>
          <a:prstGeom prst="rect">
            <a:avLst/>
          </a:prstGeom>
          <a:solidFill>
            <a:srgbClr val="E8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rtl="0"/>
            <a:endParaRPr lang="he-IL" sz="800">
              <a:solidFill>
                <a:prstClr val="white"/>
              </a:solidFill>
            </a:endParaRPr>
          </a:p>
        </p:txBody>
      </p:sp>
      <p:sp>
        <p:nvSpPr>
          <p:cNvPr id="251" name="TextBox 250"/>
          <p:cNvSpPr txBox="1"/>
          <p:nvPr userDrawn="1"/>
        </p:nvSpPr>
        <p:spPr>
          <a:xfrm>
            <a:off x="4328861" y="1036959"/>
            <a:ext cx="45239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Type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2" name="Isosceles Triangle 251"/>
          <p:cNvSpPr/>
          <p:nvPr userDrawn="1"/>
        </p:nvSpPr>
        <p:spPr>
          <a:xfrm rot="10800000">
            <a:off x="3433604" y="1121748"/>
            <a:ext cx="76092" cy="7040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rtl="0"/>
            <a:endParaRPr lang="he-IL" sz="800">
              <a:solidFill>
                <a:prstClr val="white"/>
              </a:solidFill>
            </a:endParaRPr>
          </a:p>
        </p:txBody>
      </p:sp>
      <p:sp>
        <p:nvSpPr>
          <p:cNvPr id="253" name="TextBox 252"/>
          <p:cNvSpPr txBox="1"/>
          <p:nvPr userDrawn="1"/>
        </p:nvSpPr>
        <p:spPr>
          <a:xfrm>
            <a:off x="3036439" y="1036959"/>
            <a:ext cx="9001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Name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4" name="TextBox 253"/>
          <p:cNvSpPr txBox="1"/>
          <p:nvPr userDrawn="1"/>
        </p:nvSpPr>
        <p:spPr>
          <a:xfrm>
            <a:off x="4778996" y="1036959"/>
            <a:ext cx="485593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Format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5" name="TextBox 254"/>
          <p:cNvSpPr txBox="1"/>
          <p:nvPr userDrawn="1"/>
        </p:nvSpPr>
        <p:spPr>
          <a:xfrm>
            <a:off x="2617091" y="1036959"/>
            <a:ext cx="9001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ID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6" name="TextBox 255"/>
          <p:cNvSpPr txBox="1"/>
          <p:nvPr userDrawn="1"/>
        </p:nvSpPr>
        <p:spPr>
          <a:xfrm>
            <a:off x="5096133" y="1036959"/>
            <a:ext cx="71971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Created on</a:t>
            </a:r>
          </a:p>
        </p:txBody>
      </p:sp>
      <p:sp>
        <p:nvSpPr>
          <p:cNvPr id="257" name="TextBox 256"/>
          <p:cNvSpPr txBox="1"/>
          <p:nvPr userDrawn="1"/>
        </p:nvSpPr>
        <p:spPr>
          <a:xfrm>
            <a:off x="4592945" y="1036959"/>
            <a:ext cx="35052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err="1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Ver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58" name="Group 127"/>
          <p:cNvGrpSpPr/>
          <p:nvPr userDrawn="1"/>
        </p:nvGrpSpPr>
        <p:grpSpPr>
          <a:xfrm>
            <a:off x="2600325" y="1429919"/>
            <a:ext cx="4294504" cy="1527976"/>
            <a:chOff x="1464878" y="1598506"/>
            <a:chExt cx="6336000" cy="1527976"/>
          </a:xfrm>
        </p:grpSpPr>
        <p:cxnSp>
          <p:nvCxnSpPr>
            <p:cNvPr id="259" name="Straight Connector 258"/>
            <p:cNvCxnSpPr/>
            <p:nvPr userDrawn="1"/>
          </p:nvCxnSpPr>
          <p:spPr>
            <a:xfrm>
              <a:off x="1464878" y="1598506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1464878" y="1827674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1464878" y="2056842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1464878" y="2270770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1464878" y="2484698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1464878" y="2698626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1464878" y="2912554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1464878" y="3126482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7" name="Picture 266" descr="PDF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951655" y="1252403"/>
            <a:ext cx="140903" cy="144000"/>
          </a:xfrm>
          <a:prstGeom prst="rect">
            <a:avLst/>
          </a:prstGeom>
        </p:spPr>
      </p:pic>
      <p:pic>
        <p:nvPicPr>
          <p:cNvPr id="268" name="Picture 267" descr="PDF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958968" y="1926125"/>
            <a:ext cx="140903" cy="144000"/>
          </a:xfrm>
          <a:prstGeom prst="rect">
            <a:avLst/>
          </a:prstGeom>
        </p:spPr>
      </p:pic>
      <p:pic>
        <p:nvPicPr>
          <p:cNvPr id="269" name="Picture 268" descr="word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955871" y="1720289"/>
            <a:ext cx="144000" cy="144000"/>
          </a:xfrm>
          <a:prstGeom prst="rect">
            <a:avLst/>
          </a:prstGeom>
        </p:spPr>
      </p:pic>
      <p:pic>
        <p:nvPicPr>
          <p:cNvPr id="270" name="Picture 269" descr="PPT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51655" y="1478980"/>
            <a:ext cx="153931" cy="144000"/>
          </a:xfrm>
          <a:prstGeom prst="rect">
            <a:avLst/>
          </a:prstGeom>
        </p:spPr>
      </p:pic>
      <p:pic>
        <p:nvPicPr>
          <p:cNvPr id="271" name="Picture 270" descr="PPT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58968" y="2367242"/>
            <a:ext cx="153931" cy="144000"/>
          </a:xfrm>
          <a:prstGeom prst="rect">
            <a:avLst/>
          </a:prstGeom>
        </p:spPr>
      </p:pic>
      <p:pic>
        <p:nvPicPr>
          <p:cNvPr id="272" name="Picture 271" descr="word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955871" y="2151591"/>
            <a:ext cx="144000" cy="144000"/>
          </a:xfrm>
          <a:prstGeom prst="rect">
            <a:avLst/>
          </a:prstGeom>
        </p:spPr>
      </p:pic>
      <p:pic>
        <p:nvPicPr>
          <p:cNvPr id="273" name="Picture 272" descr="PDF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958968" y="2564290"/>
            <a:ext cx="140903" cy="144000"/>
          </a:xfrm>
          <a:prstGeom prst="rect">
            <a:avLst/>
          </a:prstGeom>
        </p:spPr>
      </p:pic>
      <p:pic>
        <p:nvPicPr>
          <p:cNvPr id="274" name="Picture 273" descr="word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955871" y="2783406"/>
            <a:ext cx="144000" cy="144000"/>
          </a:xfrm>
          <a:prstGeom prst="rect">
            <a:avLst/>
          </a:prstGeom>
        </p:spPr>
      </p:pic>
      <p:sp>
        <p:nvSpPr>
          <p:cNvPr id="275" name="TextBox 274"/>
          <p:cNvSpPr txBox="1"/>
          <p:nvPr userDrawn="1"/>
        </p:nvSpPr>
        <p:spPr>
          <a:xfrm>
            <a:off x="4770348" y="1288987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3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76" name="TextBox 275"/>
          <p:cNvSpPr txBox="1"/>
          <p:nvPr userDrawn="1"/>
        </p:nvSpPr>
        <p:spPr>
          <a:xfrm>
            <a:off x="4770348" y="1504638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77" name="TextBox 276"/>
          <p:cNvSpPr txBox="1"/>
          <p:nvPr userDrawn="1"/>
        </p:nvSpPr>
        <p:spPr>
          <a:xfrm>
            <a:off x="4770348" y="1720289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78" name="TextBox 277"/>
          <p:cNvSpPr txBox="1"/>
          <p:nvPr userDrawn="1"/>
        </p:nvSpPr>
        <p:spPr>
          <a:xfrm>
            <a:off x="4770348" y="1935940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770348" y="2151591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0" name="TextBox 279"/>
          <p:cNvSpPr txBox="1"/>
          <p:nvPr userDrawn="1"/>
        </p:nvSpPr>
        <p:spPr>
          <a:xfrm>
            <a:off x="4770348" y="2367242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7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4770348" y="2582893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2" name="TextBox 281"/>
          <p:cNvSpPr txBox="1"/>
          <p:nvPr userDrawn="1"/>
        </p:nvSpPr>
        <p:spPr>
          <a:xfrm>
            <a:off x="4770348" y="2798544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675280" y="1482253"/>
            <a:ext cx="362280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RE53111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4" name="TextBox 283"/>
          <p:cNvSpPr txBox="1"/>
          <p:nvPr userDrawn="1"/>
        </p:nvSpPr>
        <p:spPr>
          <a:xfrm>
            <a:off x="2675280" y="1716497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RE53222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2675280" y="1935627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RE53245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6" name="TextBox 285"/>
          <p:cNvSpPr txBox="1"/>
          <p:nvPr userDrawn="1"/>
        </p:nvSpPr>
        <p:spPr>
          <a:xfrm>
            <a:off x="2675280" y="2147200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RE53088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2675280" y="2358773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RE12212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8" name="TextBox 287"/>
          <p:cNvSpPr txBox="1"/>
          <p:nvPr userDrawn="1"/>
        </p:nvSpPr>
        <p:spPr>
          <a:xfrm>
            <a:off x="2675280" y="2577903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RE55554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9" name="TextBox 288"/>
          <p:cNvSpPr txBox="1"/>
          <p:nvPr userDrawn="1"/>
        </p:nvSpPr>
        <p:spPr>
          <a:xfrm>
            <a:off x="2675280" y="2774362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RE58888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90" name="TextBox 289"/>
          <p:cNvSpPr txBox="1"/>
          <p:nvPr userDrawn="1"/>
        </p:nvSpPr>
        <p:spPr>
          <a:xfrm>
            <a:off x="3108831" y="1494094"/>
            <a:ext cx="122790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291" name="TextBox 290"/>
          <p:cNvSpPr txBox="1"/>
          <p:nvPr userDrawn="1"/>
        </p:nvSpPr>
        <p:spPr>
          <a:xfrm>
            <a:off x="3108831" y="1727799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Name12.07.2016   18:45</a:t>
            </a:r>
          </a:p>
        </p:txBody>
      </p:sp>
      <p:sp>
        <p:nvSpPr>
          <p:cNvPr id="292" name="TextBox 291"/>
          <p:cNvSpPr txBox="1"/>
          <p:nvPr userDrawn="1"/>
        </p:nvSpPr>
        <p:spPr>
          <a:xfrm>
            <a:off x="3108831" y="1932906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293" name="TextBox 292"/>
          <p:cNvSpPr txBox="1"/>
          <p:nvPr userDrawn="1"/>
        </p:nvSpPr>
        <p:spPr>
          <a:xfrm>
            <a:off x="3108831" y="2152121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Name12.07.2016   18:45</a:t>
            </a:r>
          </a:p>
        </p:txBody>
      </p:sp>
      <p:sp>
        <p:nvSpPr>
          <p:cNvPr id="294" name="TextBox 293"/>
          <p:cNvSpPr txBox="1"/>
          <p:nvPr userDrawn="1"/>
        </p:nvSpPr>
        <p:spPr>
          <a:xfrm>
            <a:off x="3108831" y="2357228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296" name="TextBox 295"/>
          <p:cNvSpPr txBox="1"/>
          <p:nvPr userDrawn="1"/>
        </p:nvSpPr>
        <p:spPr>
          <a:xfrm>
            <a:off x="3108831" y="2569241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3108831" y="2774362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298" name="TextBox 297"/>
          <p:cNvSpPr txBox="1"/>
          <p:nvPr userDrawn="1"/>
        </p:nvSpPr>
        <p:spPr>
          <a:xfrm>
            <a:off x="5975186" y="1036010"/>
            <a:ext cx="71971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Created by</a:t>
            </a:r>
          </a:p>
        </p:txBody>
      </p:sp>
      <p:pic>
        <p:nvPicPr>
          <p:cNvPr id="299" name="Picture 3"/>
          <p:cNvPicPr>
            <a:picLocks noChangeAspect="1" noChangeArrowheads="1"/>
          </p:cNvPicPr>
          <p:nvPr userDrawn="1"/>
        </p:nvPicPr>
        <p:blipFill>
          <a:blip r:embed="rId11"/>
          <a:srcRect l="62068"/>
          <a:stretch>
            <a:fillRect/>
          </a:stretch>
        </p:blipFill>
        <p:spPr bwMode="auto">
          <a:xfrm>
            <a:off x="6824295" y="2051598"/>
            <a:ext cx="97630" cy="751271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300" name="Straight Connector 299"/>
          <p:cNvCxnSpPr/>
          <p:nvPr userDrawn="1"/>
        </p:nvCxnSpPr>
        <p:spPr>
          <a:xfrm flipH="1">
            <a:off x="2598420" y="1020045"/>
            <a:ext cx="0" cy="37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 userDrawn="1"/>
        </p:nvSpPr>
        <p:spPr>
          <a:xfrm>
            <a:off x="1485216" y="1044860"/>
            <a:ext cx="10922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Full (4)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302" name="TextBox 301"/>
          <p:cNvSpPr txBox="1"/>
          <p:nvPr userDrawn="1"/>
        </p:nvSpPr>
        <p:spPr>
          <a:xfrm>
            <a:off x="1485216" y="1219115"/>
            <a:ext cx="10922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Executive (2)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1485216" y="1393370"/>
            <a:ext cx="109224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4BACC6">
                    <a:lumMod val="50000"/>
                  </a:srgbClr>
                </a:solidFill>
              </a:rPr>
              <a:t>Custom (2)</a:t>
            </a:r>
            <a:endParaRPr lang="he-IL" sz="800">
              <a:solidFill>
                <a:srgbClr val="4BACC6">
                  <a:lumMod val="50000"/>
                </a:srgbClr>
              </a:solidFill>
            </a:endParaRPr>
          </a:p>
        </p:txBody>
      </p:sp>
      <p:cxnSp>
        <p:nvCxnSpPr>
          <p:cNvPr id="304" name="Straight Connector 303"/>
          <p:cNvCxnSpPr/>
          <p:nvPr userDrawn="1"/>
        </p:nvCxnSpPr>
        <p:spPr>
          <a:xfrm>
            <a:off x="1453520" y="1622280"/>
            <a:ext cx="11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 userDrawn="1"/>
        </p:nvSpPr>
        <p:spPr>
          <a:xfrm>
            <a:off x="1485216" y="1602852"/>
            <a:ext cx="12046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rgbClr val="1888BA"/>
                </a:solidFill>
              </a:rPr>
              <a:t>+ Add Label</a:t>
            </a:r>
            <a:endParaRPr lang="he-IL" sz="800">
              <a:solidFill>
                <a:srgbClr val="1888BA"/>
              </a:solidFill>
            </a:endParaRPr>
          </a:p>
        </p:txBody>
      </p:sp>
      <p:grpSp>
        <p:nvGrpSpPr>
          <p:cNvPr id="306" name="Group 138"/>
          <p:cNvGrpSpPr/>
          <p:nvPr userDrawn="1"/>
        </p:nvGrpSpPr>
        <p:grpSpPr>
          <a:xfrm>
            <a:off x="2492910" y="1686567"/>
            <a:ext cx="72000" cy="54000"/>
            <a:chOff x="4825421" y="1603595"/>
            <a:chExt cx="72000" cy="54000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4825421" y="1603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825421" y="1630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825421" y="1657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TextBox 309"/>
          <p:cNvSpPr txBox="1"/>
          <p:nvPr userDrawn="1"/>
        </p:nvSpPr>
        <p:spPr>
          <a:xfrm>
            <a:off x="1430511" y="870605"/>
            <a:ext cx="107341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b="1">
                <a:solidFill>
                  <a:srgbClr val="4BACC6">
                    <a:lumMod val="50000"/>
                  </a:srgbClr>
                </a:solidFill>
              </a:rPr>
              <a:t>All (8)</a:t>
            </a:r>
            <a:endParaRPr lang="he-IL" sz="800" b="1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312" name="TextBox 311"/>
          <p:cNvSpPr txBox="1"/>
          <p:nvPr userDrawn="1"/>
        </p:nvSpPr>
        <p:spPr>
          <a:xfrm>
            <a:off x="4503636" y="1288987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 userDrawn="1"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_Report_al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22400" y="762000"/>
            <a:ext cx="7721600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41161" y="2326145"/>
            <a:ext cx="885922" cy="118123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88" name="Picture 7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417320" y="4799536"/>
            <a:ext cx="7726679" cy="342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8" name="Rectangle 77"/>
          <p:cNvSpPr/>
          <p:nvPr userDrawn="1"/>
        </p:nvSpPr>
        <p:spPr>
          <a:xfrm>
            <a:off x="6057899" y="438912"/>
            <a:ext cx="2669133" cy="41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 userDrawn="1"/>
        </p:nvSpPr>
        <p:spPr>
          <a:xfrm>
            <a:off x="5741894" y="440531"/>
            <a:ext cx="3402106" cy="321112"/>
          </a:xfrm>
          <a:prstGeom prst="rect">
            <a:avLst/>
          </a:prstGeom>
          <a:solidFill>
            <a:srgbClr val="9E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107" y="1106392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-508" y="1198731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Entities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52"/>
          <p:cNvGrpSpPr/>
          <p:nvPr userDrawn="1"/>
        </p:nvGrpSpPr>
        <p:grpSpPr>
          <a:xfrm>
            <a:off x="8864021" y="567275"/>
            <a:ext cx="108000" cy="67724"/>
            <a:chOff x="7196667" y="-821267"/>
            <a:chExt cx="143933" cy="67724"/>
          </a:xfrm>
        </p:grpSpPr>
        <p:cxnSp>
          <p:nvCxnSpPr>
            <p:cNvPr id="57" name="Straight Connector 56"/>
            <p:cNvCxnSpPr/>
            <p:nvPr userDrawn="1"/>
          </p:nvCxnSpPr>
          <p:spPr>
            <a:xfrm>
              <a:off x="7196667" y="-821267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196667" y="-787405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196667" y="-753543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5"/>
          <p:cNvGrpSpPr/>
          <p:nvPr userDrawn="1"/>
        </p:nvGrpSpPr>
        <p:grpSpPr>
          <a:xfrm>
            <a:off x="8655016" y="571670"/>
            <a:ext cx="110135" cy="83578"/>
            <a:chOff x="5742232" y="564795"/>
            <a:chExt cx="110135" cy="83578"/>
          </a:xfrm>
        </p:grpSpPr>
        <p:grpSp>
          <p:nvGrpSpPr>
            <p:cNvPr id="5" name="Group 148"/>
            <p:cNvGrpSpPr/>
            <p:nvPr userDrawn="1"/>
          </p:nvGrpSpPr>
          <p:grpSpPr>
            <a:xfrm>
              <a:off x="5742232" y="564795"/>
              <a:ext cx="107074" cy="83578"/>
              <a:chOff x="5696714" y="585485"/>
              <a:chExt cx="107074" cy="83578"/>
            </a:xfrm>
          </p:grpSpPr>
          <p:sp>
            <p:nvSpPr>
              <p:cNvPr id="69" name="Rectangle 68"/>
              <p:cNvSpPr/>
              <p:nvPr userDrawn="1"/>
            </p:nvSpPr>
            <p:spPr>
              <a:xfrm rot="-2700000">
                <a:off x="5731788" y="585485"/>
                <a:ext cx="72000" cy="36000"/>
              </a:xfrm>
              <a:prstGeom prst="rect">
                <a:avLst/>
              </a:prstGeom>
              <a:solidFill>
                <a:srgbClr val="9EACB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Isosceles Triangle 69"/>
              <p:cNvSpPr/>
              <p:nvPr userDrawn="1"/>
            </p:nvSpPr>
            <p:spPr>
              <a:xfrm rot="13500000" flipH="1">
                <a:off x="5701574" y="628203"/>
                <a:ext cx="36000" cy="45719"/>
              </a:xfrm>
              <a:prstGeom prst="triangle">
                <a:avLst/>
              </a:prstGeom>
              <a:solidFill>
                <a:srgbClr val="9EACB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8" name="Straight Connector 67"/>
            <p:cNvCxnSpPr/>
            <p:nvPr userDrawn="1"/>
          </p:nvCxnSpPr>
          <p:spPr>
            <a:xfrm rot="2700000" flipH="1" flipV="1">
              <a:off x="5816367" y="544269"/>
              <a:ext cx="0" cy="72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01"/>
          <p:cNvGrpSpPr/>
          <p:nvPr userDrawn="1"/>
        </p:nvGrpSpPr>
        <p:grpSpPr>
          <a:xfrm>
            <a:off x="1908175" y="-19509"/>
            <a:ext cx="122400" cy="144000"/>
            <a:chOff x="3827463" y="2433638"/>
            <a:chExt cx="1016000" cy="1016000"/>
          </a:xfrm>
        </p:grpSpPr>
        <p:pic>
          <p:nvPicPr>
            <p:cNvPr id="19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20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1931265" y="-31750"/>
            <a:ext cx="758541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>
                <a:solidFill>
                  <a:prstClr val="black"/>
                </a:solidFill>
              </a:rPr>
              <a:t>Diamonds Forever</a:t>
            </a:r>
            <a:endParaRPr lang="he-IL" sz="6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se_Report_al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22400" y="762000"/>
            <a:ext cx="7721600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41161" y="2326145"/>
            <a:ext cx="885922" cy="118123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88" name="Picture 7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417320" y="4799536"/>
            <a:ext cx="7726679" cy="342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8" name="Rectangle 77"/>
          <p:cNvSpPr/>
          <p:nvPr userDrawn="1"/>
        </p:nvSpPr>
        <p:spPr>
          <a:xfrm>
            <a:off x="4835348" y="438912"/>
            <a:ext cx="3891685" cy="41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 userDrawn="1"/>
        </p:nvSpPr>
        <p:spPr>
          <a:xfrm>
            <a:off x="4835348" y="440531"/>
            <a:ext cx="4308652" cy="321112"/>
          </a:xfrm>
          <a:prstGeom prst="rect">
            <a:avLst/>
          </a:prstGeom>
          <a:solidFill>
            <a:srgbClr val="9E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2" name="Group 52"/>
          <p:cNvGrpSpPr/>
          <p:nvPr userDrawn="1"/>
        </p:nvGrpSpPr>
        <p:grpSpPr>
          <a:xfrm>
            <a:off x="8864021" y="567275"/>
            <a:ext cx="108000" cy="67724"/>
            <a:chOff x="7196667" y="-821267"/>
            <a:chExt cx="143933" cy="67724"/>
          </a:xfrm>
        </p:grpSpPr>
        <p:cxnSp>
          <p:nvCxnSpPr>
            <p:cNvPr id="57" name="Straight Connector 56"/>
            <p:cNvCxnSpPr/>
            <p:nvPr userDrawn="1"/>
          </p:nvCxnSpPr>
          <p:spPr>
            <a:xfrm>
              <a:off x="7196667" y="-821267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196667" y="-787405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196667" y="-753543"/>
              <a:ext cx="143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5"/>
          <p:cNvGrpSpPr/>
          <p:nvPr userDrawn="1"/>
        </p:nvGrpSpPr>
        <p:grpSpPr>
          <a:xfrm>
            <a:off x="8655016" y="571670"/>
            <a:ext cx="110135" cy="83578"/>
            <a:chOff x="5742232" y="564795"/>
            <a:chExt cx="110135" cy="83578"/>
          </a:xfrm>
        </p:grpSpPr>
        <p:grpSp>
          <p:nvGrpSpPr>
            <p:cNvPr id="5" name="Group 148"/>
            <p:cNvGrpSpPr/>
            <p:nvPr userDrawn="1"/>
          </p:nvGrpSpPr>
          <p:grpSpPr>
            <a:xfrm>
              <a:off x="5742232" y="564795"/>
              <a:ext cx="107074" cy="83578"/>
              <a:chOff x="5696714" y="585485"/>
              <a:chExt cx="107074" cy="83578"/>
            </a:xfrm>
          </p:grpSpPr>
          <p:sp>
            <p:nvSpPr>
              <p:cNvPr id="69" name="Rectangle 68"/>
              <p:cNvSpPr/>
              <p:nvPr userDrawn="1"/>
            </p:nvSpPr>
            <p:spPr>
              <a:xfrm rot="-2700000">
                <a:off x="5731788" y="585485"/>
                <a:ext cx="72000" cy="36000"/>
              </a:xfrm>
              <a:prstGeom prst="rect">
                <a:avLst/>
              </a:prstGeom>
              <a:solidFill>
                <a:srgbClr val="9EACB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Isosceles Triangle 69"/>
              <p:cNvSpPr/>
              <p:nvPr userDrawn="1"/>
            </p:nvSpPr>
            <p:spPr>
              <a:xfrm rot="13500000" flipH="1">
                <a:off x="5701574" y="628203"/>
                <a:ext cx="36000" cy="45719"/>
              </a:xfrm>
              <a:prstGeom prst="triangle">
                <a:avLst/>
              </a:prstGeom>
              <a:solidFill>
                <a:srgbClr val="9EACB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8" name="Straight Connector 67"/>
            <p:cNvCxnSpPr/>
            <p:nvPr userDrawn="1"/>
          </p:nvCxnSpPr>
          <p:spPr>
            <a:xfrm rot="2700000" flipH="1" flipV="1">
              <a:off x="5816367" y="544269"/>
              <a:ext cx="0" cy="72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>
            <a:off x="107" y="1778028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508" y="1875585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800" b="1">
                <a:solidFill>
                  <a:prstClr val="black">
                    <a:lumMod val="65000"/>
                    <a:lumOff val="35000"/>
                  </a:prstClr>
                </a:solidFill>
              </a:rPr>
              <a:t>PIRs </a:t>
            </a:r>
            <a:endParaRPr lang="he-IL" sz="8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se_Report_al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22400" y="762000"/>
            <a:ext cx="7721600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88" name="Picture 7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417320" y="4799536"/>
            <a:ext cx="7726679" cy="342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8" name="Rectangle 77"/>
          <p:cNvSpPr/>
          <p:nvPr userDrawn="1"/>
        </p:nvSpPr>
        <p:spPr>
          <a:xfrm>
            <a:off x="4835348" y="438912"/>
            <a:ext cx="3891685" cy="41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 userDrawn="1"/>
        </p:nvSpPr>
        <p:spPr>
          <a:xfrm>
            <a:off x="4835348" y="440531"/>
            <a:ext cx="4308652" cy="321112"/>
          </a:xfrm>
          <a:prstGeom prst="rect">
            <a:avLst/>
          </a:prstGeom>
          <a:solidFill>
            <a:srgbClr val="9E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26166" y="567275"/>
            <a:ext cx="317005" cy="87973"/>
            <a:chOff x="7026241" y="567275"/>
            <a:chExt cx="317005" cy="87973"/>
          </a:xfrm>
        </p:grpSpPr>
        <p:grpSp>
          <p:nvGrpSpPr>
            <p:cNvPr id="2" name="Group 52"/>
            <p:cNvGrpSpPr/>
            <p:nvPr userDrawn="1"/>
          </p:nvGrpSpPr>
          <p:grpSpPr>
            <a:xfrm>
              <a:off x="7235246" y="567275"/>
              <a:ext cx="108000" cy="67724"/>
              <a:chOff x="7196667" y="-821267"/>
              <a:chExt cx="143933" cy="67724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7196667" y="-821267"/>
                <a:ext cx="143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196667" y="-787405"/>
                <a:ext cx="143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196667" y="-753543"/>
                <a:ext cx="143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65"/>
            <p:cNvGrpSpPr/>
            <p:nvPr userDrawn="1"/>
          </p:nvGrpSpPr>
          <p:grpSpPr>
            <a:xfrm>
              <a:off x="7026241" y="571670"/>
              <a:ext cx="110135" cy="83578"/>
              <a:chOff x="5742232" y="564795"/>
              <a:chExt cx="110135" cy="83578"/>
            </a:xfrm>
          </p:grpSpPr>
          <p:grpSp>
            <p:nvGrpSpPr>
              <p:cNvPr id="5" name="Group 148"/>
              <p:cNvGrpSpPr/>
              <p:nvPr userDrawn="1"/>
            </p:nvGrpSpPr>
            <p:grpSpPr>
              <a:xfrm>
                <a:off x="5742232" y="564795"/>
                <a:ext cx="107074" cy="83578"/>
                <a:chOff x="5696714" y="585485"/>
                <a:chExt cx="107074" cy="83578"/>
              </a:xfrm>
            </p:grpSpPr>
            <p:sp>
              <p:nvSpPr>
                <p:cNvPr id="69" name="Rectangle 68"/>
                <p:cNvSpPr/>
                <p:nvPr userDrawn="1"/>
              </p:nvSpPr>
              <p:spPr>
                <a:xfrm rot="-2700000">
                  <a:off x="5731788" y="585485"/>
                  <a:ext cx="72000" cy="36000"/>
                </a:xfrm>
                <a:prstGeom prst="rect">
                  <a:avLst/>
                </a:prstGeom>
                <a:solidFill>
                  <a:srgbClr val="9EACBA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Isosceles Triangle 69"/>
                <p:cNvSpPr/>
                <p:nvPr userDrawn="1"/>
              </p:nvSpPr>
              <p:spPr>
                <a:xfrm rot="13500000" flipH="1">
                  <a:off x="5701574" y="628203"/>
                  <a:ext cx="36000" cy="45719"/>
                </a:xfrm>
                <a:prstGeom prst="triangle">
                  <a:avLst/>
                </a:prstGeom>
                <a:solidFill>
                  <a:srgbClr val="9EACBA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68" name="Straight Connector 67"/>
              <p:cNvCxnSpPr/>
              <p:nvPr userDrawn="1"/>
            </p:nvCxnSpPr>
            <p:spPr>
              <a:xfrm rot="2700000" flipH="1" flipV="1">
                <a:off x="5816367" y="544269"/>
                <a:ext cx="0" cy="7200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 userDrawn="1"/>
        </p:nvSpPr>
        <p:spPr>
          <a:xfrm>
            <a:off x="107" y="3457500"/>
            <a:ext cx="1461804" cy="32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508" y="3517517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Search</a:t>
            </a:r>
            <a:endParaRPr lang="he-IL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2" name="Picture 21" descr="\\Tilna05\human_factors_ar1\אייקונים\flat icons\png files_flat\search8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tretch>
            <a:fillRect/>
          </a:stretch>
        </p:blipFill>
        <p:spPr bwMode="auto">
          <a:xfrm flipH="1">
            <a:off x="423862" y="3567111"/>
            <a:ext cx="91333" cy="118269"/>
          </a:xfrm>
          <a:prstGeom prst="rect">
            <a:avLst/>
          </a:prstGeom>
          <a:noFill/>
        </p:spPr>
      </p:pic>
      <p:grpSp>
        <p:nvGrpSpPr>
          <p:cNvPr id="37" name="Group 36"/>
          <p:cNvGrpSpPr/>
          <p:nvPr userDrawn="1"/>
        </p:nvGrpSpPr>
        <p:grpSpPr>
          <a:xfrm>
            <a:off x="6681410" y="447818"/>
            <a:ext cx="2464068" cy="4698925"/>
            <a:chOff x="6681410" y="447818"/>
            <a:chExt cx="2464068" cy="4698925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931044" y="447818"/>
              <a:ext cx="2214434" cy="304680"/>
            </a:xfrm>
            <a:prstGeom prst="rect">
              <a:avLst/>
            </a:prstGeom>
            <a:solidFill>
              <a:srgbClr val="7B9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930934" y="753966"/>
              <a:ext cx="2214434" cy="304680"/>
            </a:xfrm>
            <a:prstGeom prst="rect">
              <a:avLst/>
            </a:prstGeom>
            <a:solidFill>
              <a:srgbClr val="7B9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930934" y="1065067"/>
              <a:ext cx="2214434" cy="304680"/>
            </a:xfrm>
            <a:prstGeom prst="rect">
              <a:avLst/>
            </a:prstGeom>
            <a:solidFill>
              <a:srgbClr val="7B9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prstClr val="white"/>
                </a:solidFill>
              </a:endParaRPr>
            </a:p>
          </p:txBody>
        </p:sp>
        <p:pic>
          <p:nvPicPr>
            <p:cNvPr id="26" name="Picture 3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6681410" y="2166393"/>
              <a:ext cx="257384" cy="751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7167977" y="533974"/>
              <a:ext cx="360676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900" u="sng">
                  <a:solidFill>
                    <a:prstClr val="white"/>
                  </a:solidFill>
                </a:rPr>
                <a:t>Insights</a:t>
              </a:r>
              <a:endParaRPr lang="he-IL" sz="900" u="sng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167977" y="842612"/>
              <a:ext cx="1029128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900" u="sng">
                  <a:solidFill>
                    <a:prstClr val="white"/>
                  </a:solidFill>
                </a:rPr>
                <a:t>Working Assumptions</a:t>
              </a:r>
              <a:endParaRPr lang="he-IL" sz="900" u="sng">
                <a:solidFill>
                  <a:prstClr val="white"/>
                </a:solidFill>
              </a:endParaRPr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5"/>
            <a:stretch>
              <a:fillRect/>
            </a:stretch>
          </p:blipFill>
          <p:spPr bwMode="auto">
            <a:xfrm>
              <a:off x="6935890" y="483825"/>
              <a:ext cx="2295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30" name="Picture 4"/>
            <p:cNvPicPr>
              <a:picLocks noChangeAspect="1" noChangeArrowheads="1"/>
            </p:cNvPicPr>
            <p:nvPr userDrawn="1"/>
          </p:nvPicPr>
          <p:blipFill>
            <a:blip r:embed="rId6"/>
            <a:stretch>
              <a:fillRect/>
            </a:stretch>
          </p:blipFill>
          <p:spPr bwMode="auto">
            <a:xfrm>
              <a:off x="6952168" y="796974"/>
              <a:ext cx="196944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31" name="TextBox 30"/>
            <p:cNvSpPr txBox="1"/>
            <p:nvPr userDrawn="1"/>
          </p:nvSpPr>
          <p:spPr>
            <a:xfrm>
              <a:off x="7167977" y="1152848"/>
              <a:ext cx="1420338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900" u="sng">
                  <a:solidFill>
                    <a:prstClr val="white"/>
                  </a:solidFill>
                </a:rPr>
                <a:t> Information Gaps</a:t>
              </a:r>
              <a:endParaRPr lang="he-IL" sz="900" u="sng">
                <a:solidFill>
                  <a:prstClr val="white"/>
                </a:solidFill>
              </a:endParaRPr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 userDrawn="1"/>
          </p:nvPicPr>
          <p:blipFill>
            <a:blip r:embed="rId7"/>
            <a:stretch>
              <a:fillRect/>
            </a:stretch>
          </p:blipFill>
          <p:spPr bwMode="auto">
            <a:xfrm>
              <a:off x="6932515" y="1108917"/>
              <a:ext cx="23625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6930934" y="1352618"/>
              <a:ext cx="2214434" cy="3794125"/>
            </a:xfrm>
            <a:prstGeom prst="rect">
              <a:avLst/>
            </a:prstGeom>
            <a:solidFill>
              <a:srgbClr val="7B9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/>
            <p:nvPr userDrawn="1"/>
          </p:nvCxnSpPr>
          <p:spPr>
            <a:xfrm flipV="1">
              <a:off x="6931368" y="768051"/>
              <a:ext cx="2214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6931368" y="1054893"/>
              <a:ext cx="2214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6931368" y="1383258"/>
              <a:ext cx="2214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76.png"/><Relationship Id="rId3" Type="http://schemas.openxmlformats.org/officeDocument/2006/relationships/tags" Target="../tags/tag2.xml"/><Relationship Id="rId21" Type="http://schemas.openxmlformats.org/officeDocument/2006/relationships/image" Target="../media/image60.png"/><Relationship Id="rId34" Type="http://schemas.openxmlformats.org/officeDocument/2006/relationships/image" Target="../media/image71.png"/><Relationship Id="rId42" Type="http://schemas.openxmlformats.org/officeDocument/2006/relationships/image" Target="../media/image79.png"/><Relationship Id="rId7" Type="http://schemas.openxmlformats.org/officeDocument/2006/relationships/tags" Target="../tags/tag6.xml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chart" Target="../charts/chart2.xml"/><Relationship Id="rId38" Type="http://schemas.openxmlformats.org/officeDocument/2006/relationships/image" Target="../media/image75.png"/><Relationship Id="rId2" Type="http://schemas.openxmlformats.org/officeDocument/2006/relationships/theme" Target="../theme/theme3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5.xml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chart" Target="../charts/chart1.xml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5" Type="http://schemas.openxmlformats.org/officeDocument/2006/relationships/tags" Target="../tags/tag4.xml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3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tags" Target="../tags/tag3.xml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0" y="-1069"/>
            <a:ext cx="9144000" cy="114479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35" name="Picture 2"/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0" y="106681"/>
            <a:ext cx="9144000" cy="3361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46" name="Rectangle 45"/>
          <p:cNvSpPr/>
          <p:nvPr userDrawn="1"/>
        </p:nvSpPr>
        <p:spPr>
          <a:xfrm>
            <a:off x="-749" y="132193"/>
            <a:ext cx="1387381" cy="303498"/>
          </a:xfrm>
          <a:prstGeom prst="rect">
            <a:avLst/>
          </a:prstGeom>
          <a:solidFill>
            <a:srgbClr val="39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47" name="Picture 46" descr="Mexico_Federal_Police_Shiel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121" y="149691"/>
            <a:ext cx="245839" cy="240682"/>
          </a:xfrm>
          <a:prstGeom prst="rect">
            <a:avLst/>
          </a:prstGeom>
        </p:spPr>
      </p:pic>
      <p:sp>
        <p:nvSpPr>
          <p:cNvPr id="49" name="TextBox 48"/>
          <p:cNvSpPr txBox="1"/>
          <p:nvPr userDrawn="1"/>
        </p:nvSpPr>
        <p:spPr>
          <a:xfrm>
            <a:off x="221866" y="154675"/>
            <a:ext cx="10530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>
                <a:solidFill>
                  <a:prstClr val="white">
                    <a:lumMod val="85000"/>
                  </a:prstClr>
                </a:solidFill>
              </a:rPr>
              <a:t>Federal Police</a:t>
            </a:r>
            <a:endParaRPr lang="he-IL" sz="120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1223628" y="133406"/>
            <a:ext cx="2016224" cy="309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80" name="Rectangle 79"/>
          <p:cNvSpPr/>
          <p:nvPr userDrawn="1"/>
        </p:nvSpPr>
        <p:spPr>
          <a:xfrm>
            <a:off x="0" y="441612"/>
            <a:ext cx="9144104" cy="324000"/>
          </a:xfrm>
          <a:prstGeom prst="rect">
            <a:avLst/>
          </a:prstGeom>
          <a:solidFill>
            <a:srgbClr val="9E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1433302" y="4885301"/>
            <a:ext cx="771069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 userDrawn="1"/>
        </p:nvCxnSpPr>
        <p:spPr>
          <a:xfrm>
            <a:off x="2468970" y="346656"/>
            <a:ext cx="3636404" cy="0"/>
          </a:xfrm>
          <a:prstGeom prst="line">
            <a:avLst/>
          </a:prstGeom>
          <a:ln w="3175">
            <a:solidFill>
              <a:srgbClr val="566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3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6641096" y="2166393"/>
            <a:ext cx="257384" cy="75127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45" name="Rectangle 144"/>
          <p:cNvSpPr/>
          <p:nvPr userDrawn="1"/>
        </p:nvSpPr>
        <p:spPr>
          <a:xfrm>
            <a:off x="7993380" y="182880"/>
            <a:ext cx="609600" cy="160020"/>
          </a:xfrm>
          <a:prstGeom prst="rect">
            <a:avLst/>
          </a:prstGeom>
          <a:solidFill>
            <a:srgbClr val="39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 userDrawn="1"/>
        </p:nvSpPr>
        <p:spPr>
          <a:xfrm>
            <a:off x="7924770" y="171808"/>
            <a:ext cx="76335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/>
                </a:solidFill>
              </a:rPr>
              <a:t>Jorge Campos</a:t>
            </a:r>
          </a:p>
        </p:txBody>
      </p:sp>
      <p:sp>
        <p:nvSpPr>
          <p:cNvPr id="138" name="Rectangle 137"/>
          <p:cNvSpPr/>
          <p:nvPr userDrawn="1"/>
        </p:nvSpPr>
        <p:spPr>
          <a:xfrm>
            <a:off x="6430489" y="213753"/>
            <a:ext cx="279070" cy="106881"/>
          </a:xfrm>
          <a:prstGeom prst="rect">
            <a:avLst/>
          </a:prstGeom>
          <a:solidFill>
            <a:srgbClr val="223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39" name="TextBox 138"/>
          <p:cNvSpPr txBox="1"/>
          <p:nvPr userDrawn="1"/>
        </p:nvSpPr>
        <p:spPr>
          <a:xfrm>
            <a:off x="6367835" y="169819"/>
            <a:ext cx="32252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/>
                </a:solidFill>
              </a:rPr>
              <a:t>WS</a:t>
            </a:r>
          </a:p>
        </p:txBody>
      </p:sp>
      <p:grpSp>
        <p:nvGrpSpPr>
          <p:cNvPr id="10" name="Group 101"/>
          <p:cNvGrpSpPr/>
          <p:nvPr userDrawn="1"/>
        </p:nvGrpSpPr>
        <p:grpSpPr>
          <a:xfrm>
            <a:off x="0" y="365760"/>
            <a:ext cx="396000" cy="432000"/>
            <a:chOff x="3827463" y="2433638"/>
            <a:chExt cx="1016000" cy="1016000"/>
          </a:xfrm>
        </p:grpSpPr>
        <p:pic>
          <p:nvPicPr>
            <p:cNvPr id="1026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1027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1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grpSp>
        <p:nvGrpSpPr>
          <p:cNvPr id="179" name="Group 178"/>
          <p:cNvGrpSpPr/>
          <p:nvPr userDrawn="1"/>
        </p:nvGrpSpPr>
        <p:grpSpPr>
          <a:xfrm>
            <a:off x="-508" y="753168"/>
            <a:ext cx="1433030" cy="4390331"/>
            <a:chOff x="-508" y="1029393"/>
            <a:chExt cx="1433030" cy="4390331"/>
          </a:xfrm>
        </p:grpSpPr>
        <p:pic>
          <p:nvPicPr>
            <p:cNvPr id="103" name="Picture 2"/>
            <p:cNvPicPr>
              <a:picLocks noChangeAspect="1" noChangeArrowheads="1"/>
            </p:cNvPicPr>
            <p:nvPr userDrawn="1"/>
          </p:nvPicPr>
          <p:blipFill>
            <a:blip r:embed="rId18"/>
            <a:stretch>
              <a:fillRect/>
            </a:stretch>
          </p:blipFill>
          <p:spPr bwMode="auto">
            <a:xfrm>
              <a:off x="936" y="1029393"/>
              <a:ext cx="1429538" cy="4390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05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113105" y="1452735"/>
              <a:ext cx="824511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06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107504" y="1807625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07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96302" y="2779733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08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90701" y="3396951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12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85100" y="3121108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13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113105" y="2420080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14" name="Picture 3"/>
            <p:cNvPicPr>
              <a:picLocks noChangeAspect="1" noChangeArrowheads="1"/>
            </p:cNvPicPr>
            <p:nvPr userDrawn="1"/>
          </p:nvPicPr>
          <p:blipFill>
            <a:blip r:embed="rId19"/>
            <a:stretch>
              <a:fillRect/>
            </a:stretch>
          </p:blipFill>
          <p:spPr bwMode="auto">
            <a:xfrm>
              <a:off x="113105" y="1100121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115" name="TextBox 114"/>
            <p:cNvSpPr txBox="1"/>
            <p:nvPr userDrawn="1"/>
          </p:nvSpPr>
          <p:spPr>
            <a:xfrm>
              <a:off x="-508" y="1106471"/>
              <a:ext cx="58561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Main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6" name="TextBox 115"/>
            <p:cNvSpPr txBox="1"/>
            <p:nvPr userDrawn="1"/>
          </p:nvSpPr>
          <p:spPr>
            <a:xfrm>
              <a:off x="-508" y="1439636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Entities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9" name="TextBox 118"/>
            <p:cNvSpPr txBox="1"/>
            <p:nvPr userDrawn="1"/>
          </p:nvSpPr>
          <p:spPr>
            <a:xfrm>
              <a:off x="-508" y="1777651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>
                <a:defRPr/>
              </a:pPr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Knowledge Base 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1" name="TextBox 120"/>
            <p:cNvSpPr txBox="1"/>
            <p:nvPr userDrawn="1"/>
          </p:nvSpPr>
          <p:spPr>
            <a:xfrm>
              <a:off x="-508" y="2109728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PIRs 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2" name="TextBox 121"/>
            <p:cNvSpPr txBox="1"/>
            <p:nvPr userDrawn="1"/>
          </p:nvSpPr>
          <p:spPr>
            <a:xfrm>
              <a:off x="-508" y="2775058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Legal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4" name="TextBox 123"/>
            <p:cNvSpPr txBox="1"/>
            <p:nvPr userDrawn="1"/>
          </p:nvSpPr>
          <p:spPr>
            <a:xfrm>
              <a:off x="-508" y="3107135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Case Log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5" name="TextBox 124"/>
            <p:cNvSpPr txBox="1"/>
            <p:nvPr userDrawn="1"/>
          </p:nvSpPr>
          <p:spPr>
            <a:xfrm>
              <a:off x="-508" y="2437043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Exploration Board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127" name="Straight Connector 126"/>
            <p:cNvCxnSpPr/>
            <p:nvPr userDrawn="1"/>
          </p:nvCxnSpPr>
          <p:spPr>
            <a:xfrm>
              <a:off x="0" y="2364805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0" y="2699681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0" y="3034557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0" y="3369433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0" y="2029929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0" y="1695053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0" y="1360177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5656" y="3704309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 userDrawn="1"/>
          </p:nvSpPr>
          <p:spPr>
            <a:xfrm>
              <a:off x="-508" y="3439212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Reports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141" name="Straight Connector 140"/>
            <p:cNvCxnSpPr/>
            <p:nvPr userDrawn="1"/>
          </p:nvCxnSpPr>
          <p:spPr>
            <a:xfrm>
              <a:off x="5656" y="4031969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 userDrawn="1"/>
          </p:nvSpPr>
          <p:spPr>
            <a:xfrm>
              <a:off x="-508" y="3766872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Search 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43" name="Picture 142" descr="\\Tilna05\human_factors_ar1\אייקונים\flat icons\png files_flat\search8.png"/>
            <p:cNvPicPr>
              <a:picLocks noChangeAspect="1" noChangeArrowheads="1"/>
            </p:cNvPicPr>
            <p:nvPr userDrawn="1"/>
          </p:nvPicPr>
          <p:blipFill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20000"/>
            </a:blip>
            <a:stretch>
              <a:fillRect/>
            </a:stretch>
          </p:blipFill>
          <p:spPr bwMode="auto">
            <a:xfrm flipH="1">
              <a:off x="423862" y="3825006"/>
              <a:ext cx="91333" cy="118269"/>
            </a:xfrm>
            <a:prstGeom prst="rect">
              <a:avLst/>
            </a:prstGeom>
            <a:noFill/>
          </p:spPr>
        </p:pic>
      </p:grpSp>
      <p:grpSp>
        <p:nvGrpSpPr>
          <p:cNvPr id="96" name="Group 16"/>
          <p:cNvGrpSpPr/>
          <p:nvPr userDrawn="1"/>
        </p:nvGrpSpPr>
        <p:grpSpPr>
          <a:xfrm>
            <a:off x="321746" y="433393"/>
            <a:ext cx="1066318" cy="353943"/>
            <a:chOff x="91629" y="364813"/>
            <a:chExt cx="1066318" cy="353943"/>
          </a:xfrm>
        </p:grpSpPr>
        <p:pic>
          <p:nvPicPr>
            <p:cNvPr id="97" name="Picture 3"/>
            <p:cNvPicPr>
              <a:picLocks noChangeAspect="1" noChangeArrowheads="1"/>
            </p:cNvPicPr>
            <p:nvPr userDrawn="1"/>
          </p:nvPicPr>
          <p:blipFill>
            <a:blip r:embed="rId21"/>
            <a:stretch>
              <a:fillRect/>
            </a:stretch>
          </p:blipFill>
          <p:spPr bwMode="auto">
            <a:xfrm>
              <a:off x="91629" y="372403"/>
              <a:ext cx="503548" cy="255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98" name="TextBox 97"/>
            <p:cNvSpPr txBox="1"/>
            <p:nvPr userDrawn="1"/>
          </p:nvSpPr>
          <p:spPr>
            <a:xfrm>
              <a:off x="91629" y="364813"/>
              <a:ext cx="1066318" cy="35394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900" b="1">
                  <a:solidFill>
                    <a:prstClr val="white"/>
                  </a:solidFill>
                </a:rPr>
                <a:t>Diamonds Forever</a:t>
              </a:r>
            </a:p>
            <a:p>
              <a:pPr algn="l" rtl="0"/>
              <a:r>
                <a:rPr lang="en-US" sz="800">
                  <a:solidFill>
                    <a:prstClr val="white"/>
                  </a:solidFill>
                </a:rPr>
                <a:t>ID  7654321</a:t>
              </a:r>
              <a:endParaRPr lang="he-IL" sz="80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Group 101"/>
          <p:cNvGrpSpPr/>
          <p:nvPr userDrawn="1"/>
        </p:nvGrpSpPr>
        <p:grpSpPr>
          <a:xfrm>
            <a:off x="0" y="365760"/>
            <a:ext cx="396000" cy="432000"/>
            <a:chOff x="3827463" y="2433638"/>
            <a:chExt cx="1016000" cy="1016000"/>
          </a:xfrm>
        </p:grpSpPr>
        <p:pic>
          <p:nvPicPr>
            <p:cNvPr id="158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159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1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grpSp>
        <p:nvGrpSpPr>
          <p:cNvPr id="3" name="Group 139"/>
          <p:cNvGrpSpPr/>
          <p:nvPr userDrawn="1"/>
        </p:nvGrpSpPr>
        <p:grpSpPr>
          <a:xfrm>
            <a:off x="6912486" y="453652"/>
            <a:ext cx="2231588" cy="4702136"/>
            <a:chOff x="6912486" y="447714"/>
            <a:chExt cx="2231588" cy="4702136"/>
          </a:xfrm>
        </p:grpSpPr>
        <p:pic>
          <p:nvPicPr>
            <p:cNvPr id="104" name="Picture 3"/>
            <p:cNvPicPr>
              <a:picLocks noChangeAspect="1" noChangeArrowheads="1"/>
            </p:cNvPicPr>
            <p:nvPr userDrawn="1"/>
          </p:nvPicPr>
          <p:blipFill>
            <a:blip r:embed="rId22"/>
            <a:stretch>
              <a:fillRect/>
            </a:stretch>
          </p:blipFill>
          <p:spPr bwMode="auto">
            <a:xfrm>
              <a:off x="8843300" y="2476960"/>
              <a:ext cx="300774" cy="75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49" name="Rectangle 248"/>
            <p:cNvSpPr/>
            <p:nvPr userDrawn="1"/>
          </p:nvSpPr>
          <p:spPr>
            <a:xfrm>
              <a:off x="6912486" y="447714"/>
              <a:ext cx="2214434" cy="470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296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prstClr val="white"/>
                  </a:solidFill>
                </a:rPr>
                <a:t>2</a:t>
              </a:r>
              <a:endParaRPr lang="he-IL">
                <a:solidFill>
                  <a:prstClr val="white"/>
                </a:solidFill>
              </a:endParaRPr>
            </a:p>
          </p:txBody>
        </p:sp>
        <p:grpSp>
          <p:nvGrpSpPr>
            <p:cNvPr id="4" name="Group 236"/>
            <p:cNvGrpSpPr/>
            <p:nvPr userDrawn="1"/>
          </p:nvGrpSpPr>
          <p:grpSpPr>
            <a:xfrm>
              <a:off x="6912486" y="453240"/>
              <a:ext cx="2214434" cy="304680"/>
              <a:chOff x="6926236" y="759372"/>
              <a:chExt cx="2214434" cy="306598"/>
            </a:xfrm>
          </p:grpSpPr>
          <p:sp>
            <p:nvSpPr>
              <p:cNvPr id="259" name="Rectangle 258"/>
              <p:cNvSpPr/>
              <p:nvPr userDrawn="1"/>
            </p:nvSpPr>
            <p:spPr>
              <a:xfrm>
                <a:off x="6926236" y="759372"/>
                <a:ext cx="2214434" cy="306598"/>
              </a:xfrm>
              <a:prstGeom prst="rect">
                <a:avLst/>
              </a:prstGeom>
              <a:solidFill>
                <a:srgbClr val="7B9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TextBox 260"/>
              <p:cNvSpPr txBox="1"/>
              <p:nvPr userDrawn="1"/>
            </p:nvSpPr>
            <p:spPr>
              <a:xfrm>
                <a:off x="7136488" y="834639"/>
                <a:ext cx="360676" cy="139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900">
                    <a:solidFill>
                      <a:prstClr val="white"/>
                    </a:solidFill>
                  </a:rPr>
                  <a:t>Insights</a:t>
                </a:r>
                <a:endParaRPr lang="he-IL" sz="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Group 237"/>
            <p:cNvGrpSpPr/>
            <p:nvPr userDrawn="1"/>
          </p:nvGrpSpPr>
          <p:grpSpPr>
            <a:xfrm>
              <a:off x="6912486" y="1574483"/>
              <a:ext cx="2214434" cy="304680"/>
              <a:chOff x="6926236" y="1887674"/>
              <a:chExt cx="2214434" cy="306598"/>
            </a:xfrm>
          </p:grpSpPr>
          <p:sp>
            <p:nvSpPr>
              <p:cNvPr id="256" name="Rectangle 255"/>
              <p:cNvSpPr/>
              <p:nvPr userDrawn="1"/>
            </p:nvSpPr>
            <p:spPr>
              <a:xfrm>
                <a:off x="6926236" y="1887674"/>
                <a:ext cx="2214434" cy="306598"/>
              </a:xfrm>
              <a:prstGeom prst="rect">
                <a:avLst/>
              </a:prstGeom>
              <a:solidFill>
                <a:srgbClr val="7B9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 userDrawn="1"/>
            </p:nvSpPr>
            <p:spPr>
              <a:xfrm>
                <a:off x="7136488" y="1971162"/>
                <a:ext cx="1029128" cy="139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900">
                    <a:solidFill>
                      <a:prstClr val="white"/>
                    </a:solidFill>
                  </a:rPr>
                  <a:t>Working Assumptions</a:t>
                </a:r>
                <a:endParaRPr lang="he-IL" sz="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238"/>
            <p:cNvGrpSpPr/>
            <p:nvPr userDrawn="1"/>
          </p:nvGrpSpPr>
          <p:grpSpPr>
            <a:xfrm>
              <a:off x="6912486" y="3273415"/>
              <a:ext cx="2214434" cy="304680"/>
              <a:chOff x="6926236" y="3597300"/>
              <a:chExt cx="2214434" cy="306598"/>
            </a:xfrm>
          </p:grpSpPr>
          <p:sp>
            <p:nvSpPr>
              <p:cNvPr id="253" name="Rectangle 252"/>
              <p:cNvSpPr/>
              <p:nvPr userDrawn="1"/>
            </p:nvSpPr>
            <p:spPr>
              <a:xfrm>
                <a:off x="6926236" y="3597300"/>
                <a:ext cx="2214434" cy="306598"/>
              </a:xfrm>
              <a:prstGeom prst="rect">
                <a:avLst/>
              </a:prstGeom>
              <a:solidFill>
                <a:srgbClr val="7B9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 userDrawn="1"/>
            </p:nvSpPr>
            <p:spPr>
              <a:xfrm>
                <a:off x="7136488" y="3685634"/>
                <a:ext cx="1420338" cy="139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900">
                    <a:solidFill>
                      <a:prstClr val="white"/>
                    </a:solidFill>
                  </a:rPr>
                  <a:t> Information Gaps</a:t>
                </a:r>
                <a:endParaRPr lang="he-IL" sz="9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075" name="Picture 3"/>
            <p:cNvPicPr>
              <a:picLocks noChangeAspect="1" noChangeArrowheads="1"/>
            </p:cNvPicPr>
            <p:nvPr userDrawn="1"/>
          </p:nvPicPr>
          <p:blipFill>
            <a:blip r:embed="rId23"/>
            <a:stretch>
              <a:fillRect/>
            </a:stretch>
          </p:blipFill>
          <p:spPr bwMode="auto">
            <a:xfrm>
              <a:off x="6938304" y="513602"/>
              <a:ext cx="170000" cy="16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 userDrawn="1"/>
          </p:nvPicPr>
          <p:blipFill>
            <a:blip r:embed="rId24"/>
            <a:stretch>
              <a:fillRect/>
            </a:stretch>
          </p:blipFill>
          <p:spPr bwMode="auto">
            <a:xfrm>
              <a:off x="6938304" y="1642764"/>
              <a:ext cx="155000" cy="17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5"/>
            <a:stretch>
              <a:fillRect/>
            </a:stretch>
          </p:blipFill>
          <p:spPr bwMode="auto">
            <a:xfrm>
              <a:off x="6938304" y="3348218"/>
              <a:ext cx="175000" cy="16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120" name="TextBox 119"/>
            <p:cNvSpPr txBox="1"/>
            <p:nvPr userDrawn="1"/>
          </p:nvSpPr>
          <p:spPr>
            <a:xfrm>
              <a:off x="6952493" y="2479076"/>
              <a:ext cx="2120007" cy="169277"/>
            </a:xfrm>
            <a:prstGeom prst="rect">
              <a:avLst/>
            </a:prstGeom>
            <a:noFill/>
          </p:spPr>
          <p:txBody>
            <a:bodyPr wrap="none" rtlCol="1" anchor="ctr">
              <a:noAutofit/>
            </a:bodyPr>
            <a:lstStyle/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23" name="Picture 122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7545" y="2882106"/>
              <a:ext cx="1866900" cy="150019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 userDrawn="1"/>
          </p:nvSpPr>
          <p:spPr>
            <a:xfrm>
              <a:off x="6952493" y="2683805"/>
              <a:ext cx="2120007" cy="169277"/>
            </a:xfrm>
            <a:prstGeom prst="rect">
              <a:avLst/>
            </a:prstGeom>
            <a:noFill/>
          </p:spPr>
          <p:txBody>
            <a:bodyPr wrap="none" rtlCol="1" anchor="ctr">
              <a:noAutofit/>
            </a:bodyPr>
            <a:lstStyle/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8" name="TextBox 127"/>
            <p:cNvSpPr txBox="1"/>
            <p:nvPr userDrawn="1"/>
          </p:nvSpPr>
          <p:spPr>
            <a:xfrm>
              <a:off x="6952493" y="3103108"/>
              <a:ext cx="2120007" cy="169277"/>
            </a:xfrm>
            <a:prstGeom prst="rect">
              <a:avLst/>
            </a:prstGeom>
            <a:noFill/>
          </p:spPr>
          <p:txBody>
            <a:bodyPr wrap="none" rtlCol="1" anchor="ctr">
              <a:noAutofit/>
            </a:bodyPr>
            <a:lstStyle/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46" name="TextBox 145"/>
            <p:cNvSpPr txBox="1"/>
            <p:nvPr userDrawn="1"/>
          </p:nvSpPr>
          <p:spPr>
            <a:xfrm>
              <a:off x="6952493" y="4423336"/>
              <a:ext cx="2120007" cy="169277"/>
            </a:xfrm>
            <a:prstGeom prst="rect">
              <a:avLst/>
            </a:prstGeom>
            <a:noFill/>
          </p:spPr>
          <p:txBody>
            <a:bodyPr wrap="none" rtlCol="1" anchor="ctr">
              <a:noAutofit/>
            </a:bodyPr>
            <a:lstStyle/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4" name="TextBox 153"/>
            <p:cNvSpPr txBox="1"/>
            <p:nvPr userDrawn="1"/>
          </p:nvSpPr>
          <p:spPr>
            <a:xfrm>
              <a:off x="6952493" y="4609033"/>
              <a:ext cx="2120007" cy="169277"/>
            </a:xfrm>
            <a:prstGeom prst="rect">
              <a:avLst/>
            </a:prstGeom>
            <a:noFill/>
          </p:spPr>
          <p:txBody>
            <a:bodyPr wrap="none" rtlCol="1" anchor="ctr">
              <a:noAutofit/>
            </a:bodyPr>
            <a:lstStyle/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56" name="Picture 155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19913" y="5097780"/>
              <a:ext cx="2224087" cy="45719"/>
            </a:xfrm>
            <a:prstGeom prst="rect">
              <a:avLst/>
            </a:prstGeom>
          </p:spPr>
        </p:pic>
      </p:grpSp>
      <p:cxnSp>
        <p:nvCxnSpPr>
          <p:cNvPr id="184" name="Straight Connector 183"/>
          <p:cNvCxnSpPr/>
          <p:nvPr userDrawn="1"/>
        </p:nvCxnSpPr>
        <p:spPr>
          <a:xfrm>
            <a:off x="2468970" y="346656"/>
            <a:ext cx="3636404" cy="0"/>
          </a:xfrm>
          <a:prstGeom prst="line">
            <a:avLst/>
          </a:prstGeom>
          <a:ln w="3175">
            <a:solidFill>
              <a:srgbClr val="566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3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1439652" y="606649"/>
            <a:ext cx="503548" cy="127566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04" name="Picture 3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2689266" y="446178"/>
            <a:ext cx="396044" cy="28803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05" name="Picture 3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2005190" y="471582"/>
            <a:ext cx="540060" cy="127566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206" name="Straight Connector 205"/>
          <p:cNvCxnSpPr/>
          <p:nvPr userDrawn="1"/>
        </p:nvCxnSpPr>
        <p:spPr>
          <a:xfrm>
            <a:off x="2468970" y="346656"/>
            <a:ext cx="3636404" cy="0"/>
          </a:xfrm>
          <a:prstGeom prst="line">
            <a:avLst/>
          </a:prstGeom>
          <a:ln w="3175">
            <a:solidFill>
              <a:srgbClr val="566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 userDrawn="1"/>
        </p:nvCxnSpPr>
        <p:spPr>
          <a:xfrm flipH="1">
            <a:off x="1428100" y="445960"/>
            <a:ext cx="0" cy="299155"/>
          </a:xfrm>
          <a:prstGeom prst="line">
            <a:avLst/>
          </a:prstGeom>
          <a:ln w="3175"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6" r:id="rId2"/>
    <p:sldLayoutId id="2147484207" r:id="rId3"/>
    <p:sldLayoutId id="2147484214" r:id="rId4"/>
    <p:sldLayoutId id="2147484215" r:id="rId5"/>
    <p:sldLayoutId id="2147484218" r:id="rId6"/>
    <p:sldLayoutId id="2147484219" r:id="rId7"/>
    <p:sldLayoutId id="2147484220" r:id="rId8"/>
    <p:sldLayoutId id="2147484221" r:id="rId9"/>
  </p:sldLayoutIdLst>
  <p:transition/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9"/>
          <a:stretch>
            <a:fillRect/>
          </a:stretch>
        </p:blipFill>
        <p:spPr bwMode="auto">
          <a:xfrm>
            <a:off x="0" y="-1069"/>
            <a:ext cx="9144000" cy="114479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35" name="Picture 2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0" y="106681"/>
            <a:ext cx="9144000" cy="3361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46" name="Rectangle 45"/>
          <p:cNvSpPr/>
          <p:nvPr userDrawn="1"/>
        </p:nvSpPr>
        <p:spPr>
          <a:xfrm>
            <a:off x="-749" y="132193"/>
            <a:ext cx="1387381" cy="303498"/>
          </a:xfrm>
          <a:prstGeom prst="rect">
            <a:avLst/>
          </a:prstGeom>
          <a:solidFill>
            <a:srgbClr val="39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47" name="Picture 46" descr="Mexico_Federal_Police_Shield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1121" y="149691"/>
            <a:ext cx="245839" cy="240682"/>
          </a:xfrm>
          <a:prstGeom prst="rect">
            <a:avLst/>
          </a:prstGeom>
        </p:spPr>
      </p:pic>
      <p:sp>
        <p:nvSpPr>
          <p:cNvPr id="49" name="TextBox 48"/>
          <p:cNvSpPr txBox="1"/>
          <p:nvPr userDrawn="1"/>
        </p:nvSpPr>
        <p:spPr>
          <a:xfrm>
            <a:off x="221866" y="154675"/>
            <a:ext cx="10530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>
                <a:solidFill>
                  <a:prstClr val="white">
                    <a:lumMod val="85000"/>
                  </a:prstClr>
                </a:solidFill>
              </a:rPr>
              <a:t>Federal Police</a:t>
            </a:r>
            <a:endParaRPr lang="he-IL" sz="120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223628" y="133406"/>
            <a:ext cx="2016224" cy="309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80" name="Rectangle 79"/>
          <p:cNvSpPr/>
          <p:nvPr userDrawn="1"/>
        </p:nvSpPr>
        <p:spPr>
          <a:xfrm>
            <a:off x="0" y="441612"/>
            <a:ext cx="9144104" cy="324000"/>
          </a:xfrm>
          <a:prstGeom prst="rect">
            <a:avLst/>
          </a:prstGeom>
          <a:solidFill>
            <a:srgbClr val="9E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1433302" y="4885301"/>
            <a:ext cx="771069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 userDrawn="1"/>
        </p:nvCxnSpPr>
        <p:spPr>
          <a:xfrm>
            <a:off x="2468970" y="346656"/>
            <a:ext cx="3636404" cy="0"/>
          </a:xfrm>
          <a:prstGeom prst="line">
            <a:avLst/>
          </a:prstGeom>
          <a:ln w="3175">
            <a:solidFill>
              <a:srgbClr val="566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 userDrawn="1"/>
        </p:nvSpPr>
        <p:spPr>
          <a:xfrm>
            <a:off x="7993380" y="182880"/>
            <a:ext cx="609600" cy="160020"/>
          </a:xfrm>
          <a:prstGeom prst="rect">
            <a:avLst/>
          </a:prstGeom>
          <a:solidFill>
            <a:srgbClr val="39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 userDrawn="1"/>
        </p:nvSpPr>
        <p:spPr>
          <a:xfrm>
            <a:off x="7924770" y="171808"/>
            <a:ext cx="76335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/>
                </a:solidFill>
              </a:rPr>
              <a:t>Jorge Campos</a:t>
            </a:r>
          </a:p>
        </p:txBody>
      </p:sp>
      <p:sp>
        <p:nvSpPr>
          <p:cNvPr id="138" name="Rectangle 137"/>
          <p:cNvSpPr/>
          <p:nvPr userDrawn="1"/>
        </p:nvSpPr>
        <p:spPr>
          <a:xfrm>
            <a:off x="6430489" y="213753"/>
            <a:ext cx="279070" cy="106881"/>
          </a:xfrm>
          <a:prstGeom prst="rect">
            <a:avLst/>
          </a:prstGeom>
          <a:solidFill>
            <a:srgbClr val="223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39" name="TextBox 138"/>
          <p:cNvSpPr txBox="1"/>
          <p:nvPr userDrawn="1"/>
        </p:nvSpPr>
        <p:spPr>
          <a:xfrm>
            <a:off x="6367835" y="169819"/>
            <a:ext cx="32252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/>
                </a:solidFill>
              </a:rPr>
              <a:t>WS</a:t>
            </a:r>
          </a:p>
        </p:txBody>
      </p:sp>
      <p:cxnSp>
        <p:nvCxnSpPr>
          <p:cNvPr id="89" name="Straight Connector 88"/>
          <p:cNvCxnSpPr/>
          <p:nvPr userDrawn="1"/>
        </p:nvCxnSpPr>
        <p:spPr>
          <a:xfrm>
            <a:off x="2468970" y="346656"/>
            <a:ext cx="3636404" cy="0"/>
          </a:xfrm>
          <a:prstGeom prst="line">
            <a:avLst/>
          </a:prstGeom>
          <a:ln w="3175">
            <a:solidFill>
              <a:srgbClr val="566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6"/>
          <p:cNvGrpSpPr/>
          <p:nvPr userDrawn="1"/>
        </p:nvGrpSpPr>
        <p:grpSpPr>
          <a:xfrm>
            <a:off x="321746" y="433393"/>
            <a:ext cx="1066318" cy="353943"/>
            <a:chOff x="91629" y="364813"/>
            <a:chExt cx="1066318" cy="353943"/>
          </a:xfrm>
        </p:grpSpPr>
        <p:pic>
          <p:nvPicPr>
            <p:cNvPr id="103" name="Picture 3"/>
            <p:cNvPicPr>
              <a:picLocks noChangeAspect="1" noChangeArrowheads="1"/>
            </p:cNvPicPr>
            <p:nvPr userDrawn="1"/>
          </p:nvPicPr>
          <p:blipFill>
            <a:blip r:embed="rId13"/>
            <a:stretch>
              <a:fillRect/>
            </a:stretch>
          </p:blipFill>
          <p:spPr bwMode="auto">
            <a:xfrm>
              <a:off x="91629" y="372403"/>
              <a:ext cx="503548" cy="2551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104" name="TextBox 103"/>
            <p:cNvSpPr txBox="1"/>
            <p:nvPr userDrawn="1"/>
          </p:nvSpPr>
          <p:spPr>
            <a:xfrm>
              <a:off x="91629" y="364813"/>
              <a:ext cx="1066318" cy="35394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900" b="1">
                  <a:solidFill>
                    <a:prstClr val="white"/>
                  </a:solidFill>
                </a:rPr>
                <a:t>Diamonds Forever</a:t>
              </a:r>
            </a:p>
            <a:p>
              <a:pPr algn="l" rtl="0"/>
              <a:r>
                <a:rPr lang="en-US" sz="800">
                  <a:solidFill>
                    <a:prstClr val="white"/>
                  </a:solidFill>
                </a:rPr>
                <a:t>ID  7654321</a:t>
              </a:r>
              <a:endParaRPr lang="he-IL" sz="80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Group 101"/>
          <p:cNvGrpSpPr/>
          <p:nvPr userDrawn="1"/>
        </p:nvGrpSpPr>
        <p:grpSpPr>
          <a:xfrm>
            <a:off x="0" y="365760"/>
            <a:ext cx="396000" cy="432000"/>
            <a:chOff x="3827463" y="2433638"/>
            <a:chExt cx="1016000" cy="1016000"/>
          </a:xfrm>
        </p:grpSpPr>
        <p:pic>
          <p:nvPicPr>
            <p:cNvPr id="121" name="Picture 2" descr="\\Tilna05\human_factors_ar1\אייקונים\flat icons\png files_flat\folder79.png"/>
            <p:cNvPicPr>
              <a:picLocks noChangeAspect="1" noChangeArrowheads="1"/>
            </p:cNvPicPr>
            <p:nvPr userDrawn="1"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3827463" y="2433638"/>
              <a:ext cx="1016000" cy="1016000"/>
            </a:xfrm>
            <a:prstGeom prst="rect">
              <a:avLst/>
            </a:prstGeom>
            <a:noFill/>
          </p:spPr>
        </p:pic>
        <p:pic>
          <p:nvPicPr>
            <p:cNvPr id="122" name="Picture 3" descr="\\Tilna05\human_factors_ar1\אייקונים\flat icons\png files_flat\shield47.png"/>
            <p:cNvPicPr>
              <a:picLocks noChangeAspect="1" noChangeArrowheads="1"/>
            </p:cNvPicPr>
            <p:nvPr userDrawn="1"/>
          </p:nvPicPr>
          <p:blipFill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4237116" y="2927953"/>
              <a:ext cx="254000" cy="254000"/>
            </a:xfrm>
            <a:prstGeom prst="rect">
              <a:avLst/>
            </a:prstGeom>
            <a:noFill/>
          </p:spPr>
        </p:pic>
      </p:grpSp>
      <p:grpSp>
        <p:nvGrpSpPr>
          <p:cNvPr id="153" name="Group 152"/>
          <p:cNvGrpSpPr/>
          <p:nvPr userDrawn="1"/>
        </p:nvGrpSpPr>
        <p:grpSpPr>
          <a:xfrm>
            <a:off x="-508" y="753168"/>
            <a:ext cx="1433030" cy="4390331"/>
            <a:chOff x="-508" y="1029393"/>
            <a:chExt cx="1433030" cy="4390331"/>
          </a:xfrm>
        </p:grpSpPr>
        <p:pic>
          <p:nvPicPr>
            <p:cNvPr id="154" name="Picture 2"/>
            <p:cNvPicPr>
              <a:picLocks noChangeAspect="1" noChangeArrowheads="1"/>
            </p:cNvPicPr>
            <p:nvPr userDrawn="1"/>
          </p:nvPicPr>
          <p:blipFill>
            <a:blip r:embed="rId16"/>
            <a:stretch>
              <a:fillRect/>
            </a:stretch>
          </p:blipFill>
          <p:spPr bwMode="auto">
            <a:xfrm>
              <a:off x="936" y="1029393"/>
              <a:ext cx="1429538" cy="4390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5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113105" y="1452735"/>
              <a:ext cx="824511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6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107504" y="1807625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7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96302" y="2779733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8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90701" y="3396951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59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85100" y="3121108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60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113105" y="2420080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161" name="Picture 3"/>
            <p:cNvPicPr>
              <a:picLocks noChangeAspect="1" noChangeArrowheads="1"/>
            </p:cNvPicPr>
            <p:nvPr userDrawn="1"/>
          </p:nvPicPr>
          <p:blipFill>
            <a:blip r:embed="rId17"/>
            <a:stretch>
              <a:fillRect/>
            </a:stretch>
          </p:blipFill>
          <p:spPr bwMode="auto">
            <a:xfrm>
              <a:off x="113105" y="1100121"/>
              <a:ext cx="714375" cy="1565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162" name="TextBox 161"/>
            <p:cNvSpPr txBox="1"/>
            <p:nvPr userDrawn="1"/>
          </p:nvSpPr>
          <p:spPr>
            <a:xfrm>
              <a:off x="-508" y="1106471"/>
              <a:ext cx="58561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Main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3" name="TextBox 162"/>
            <p:cNvSpPr txBox="1"/>
            <p:nvPr userDrawn="1"/>
          </p:nvSpPr>
          <p:spPr>
            <a:xfrm>
              <a:off x="-508" y="1439636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Entities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4" name="TextBox 163"/>
            <p:cNvSpPr txBox="1"/>
            <p:nvPr userDrawn="1"/>
          </p:nvSpPr>
          <p:spPr>
            <a:xfrm>
              <a:off x="-508" y="1777651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>
                <a:defRPr/>
              </a:pPr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Knowledge Base 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5" name="TextBox 164"/>
            <p:cNvSpPr txBox="1"/>
            <p:nvPr userDrawn="1"/>
          </p:nvSpPr>
          <p:spPr>
            <a:xfrm>
              <a:off x="-508" y="2109728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PIRs 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6" name="TextBox 165"/>
            <p:cNvSpPr txBox="1"/>
            <p:nvPr userDrawn="1"/>
          </p:nvSpPr>
          <p:spPr>
            <a:xfrm>
              <a:off x="-508" y="2775058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Legal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7" name="TextBox 166"/>
            <p:cNvSpPr txBox="1"/>
            <p:nvPr userDrawn="1"/>
          </p:nvSpPr>
          <p:spPr>
            <a:xfrm>
              <a:off x="-508" y="3107135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Case Log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8" name="TextBox 167"/>
            <p:cNvSpPr txBox="1"/>
            <p:nvPr userDrawn="1"/>
          </p:nvSpPr>
          <p:spPr>
            <a:xfrm>
              <a:off x="-508" y="2437043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Exploration Board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169" name="Straight Connector 168"/>
            <p:cNvCxnSpPr/>
            <p:nvPr userDrawn="1"/>
          </p:nvCxnSpPr>
          <p:spPr>
            <a:xfrm>
              <a:off x="0" y="2364805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0" y="2699681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0" y="3034557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0" y="3369433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0" y="2029929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0" y="1695053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1360177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5656" y="3704309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 userDrawn="1"/>
          </p:nvSpPr>
          <p:spPr>
            <a:xfrm>
              <a:off x="-508" y="3439212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Reports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187" name="Straight Connector 186"/>
            <p:cNvCxnSpPr/>
            <p:nvPr userDrawn="1"/>
          </p:nvCxnSpPr>
          <p:spPr>
            <a:xfrm>
              <a:off x="5656" y="4031969"/>
              <a:ext cx="1426866" cy="0"/>
            </a:xfrm>
            <a:prstGeom prst="line">
              <a:avLst/>
            </a:prstGeom>
            <a:ln w="6350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 userDrawn="1"/>
          </p:nvSpPr>
          <p:spPr>
            <a:xfrm>
              <a:off x="-508" y="3766872"/>
              <a:ext cx="699229" cy="169277"/>
            </a:xfrm>
            <a:prstGeom prst="rect">
              <a:avLst/>
            </a:prstGeom>
            <a:noFill/>
          </p:spPr>
          <p:txBody>
            <a:bodyPr wrap="none" rtlCol="1">
              <a:noAutofit/>
            </a:bodyPr>
            <a:lstStyle/>
            <a:p>
              <a:pPr algn="l" rtl="0"/>
              <a:r>
                <a:rPr lang="en-US" sz="8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Search </a:t>
              </a:r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90" name="Picture 189" descr="\\Tilna05\human_factors_ar1\אייקונים\flat icons\png files_flat\search8.png"/>
            <p:cNvPicPr>
              <a:picLocks noChangeAspect="1" noChangeArrowheads="1"/>
            </p:cNvPicPr>
            <p:nvPr userDrawn="1"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20000"/>
            </a:blip>
            <a:stretch>
              <a:fillRect/>
            </a:stretch>
          </p:blipFill>
          <p:spPr bwMode="auto">
            <a:xfrm flipH="1">
              <a:off x="423862" y="3825006"/>
              <a:ext cx="91333" cy="118269"/>
            </a:xfrm>
            <a:prstGeom prst="rect">
              <a:avLst/>
            </a:prstGeom>
            <a:noFill/>
          </p:spPr>
        </p:pic>
      </p:grpSp>
      <p:sp>
        <p:nvSpPr>
          <p:cNvPr id="125" name="Rectangle 124"/>
          <p:cNvSpPr/>
          <p:nvPr userDrawn="1"/>
        </p:nvSpPr>
        <p:spPr>
          <a:xfrm>
            <a:off x="6931044" y="447818"/>
            <a:ext cx="2214434" cy="304680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6930934" y="753966"/>
            <a:ext cx="2214434" cy="304680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 userDrawn="1"/>
        </p:nvSpPr>
        <p:spPr>
          <a:xfrm>
            <a:off x="6930934" y="1065067"/>
            <a:ext cx="2214434" cy="304680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 userDrawn="1"/>
        </p:nvSpPr>
        <p:spPr>
          <a:xfrm>
            <a:off x="7167977" y="533974"/>
            <a:ext cx="36067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1">
            <a:spAutoFit/>
          </a:bodyPr>
          <a:lstStyle/>
          <a:p>
            <a:r>
              <a:rPr lang="en-US" sz="900" u="sng">
                <a:solidFill>
                  <a:prstClr val="white"/>
                </a:solidFill>
              </a:rPr>
              <a:t>Insights</a:t>
            </a:r>
            <a:endParaRPr lang="he-IL" sz="900" u="sng">
              <a:solidFill>
                <a:prstClr val="white"/>
              </a:solidFill>
            </a:endParaRPr>
          </a:p>
        </p:txBody>
      </p:sp>
      <p:sp>
        <p:nvSpPr>
          <p:cNvPr id="130" name="TextBox 129"/>
          <p:cNvSpPr txBox="1"/>
          <p:nvPr userDrawn="1"/>
        </p:nvSpPr>
        <p:spPr>
          <a:xfrm>
            <a:off x="7167977" y="842612"/>
            <a:ext cx="102912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1">
            <a:spAutoFit/>
          </a:bodyPr>
          <a:lstStyle/>
          <a:p>
            <a:r>
              <a:rPr lang="en-US" sz="900" u="sng">
                <a:solidFill>
                  <a:prstClr val="white"/>
                </a:solidFill>
              </a:rPr>
              <a:t>Working Assumptions</a:t>
            </a:r>
            <a:endParaRPr lang="he-IL" sz="900" u="sng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/>
          <p:nvPr userDrawn="1"/>
        </p:nvSpPr>
        <p:spPr>
          <a:xfrm>
            <a:off x="7167977" y="1152848"/>
            <a:ext cx="142033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900" u="sng">
                <a:solidFill>
                  <a:prstClr val="white"/>
                </a:solidFill>
              </a:rPr>
              <a:t> Information Gaps</a:t>
            </a:r>
            <a:endParaRPr lang="he-IL" sz="900" u="sng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 userDrawn="1"/>
        </p:nvSpPr>
        <p:spPr>
          <a:xfrm>
            <a:off x="6930934" y="1352618"/>
            <a:ext cx="2214434" cy="3794125"/>
          </a:xfrm>
          <a:prstGeom prst="rect">
            <a:avLst/>
          </a:prstGeom>
          <a:solidFill>
            <a:srgbClr val="7B9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141" name="Straight Connector 140"/>
          <p:cNvCxnSpPr/>
          <p:nvPr userDrawn="1"/>
        </p:nvCxnSpPr>
        <p:spPr>
          <a:xfrm flipV="1">
            <a:off x="6931368" y="768051"/>
            <a:ext cx="221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 flipV="1">
            <a:off x="6931368" y="1054893"/>
            <a:ext cx="221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 userDrawn="1"/>
        </p:nvCxnSpPr>
        <p:spPr>
          <a:xfrm flipV="1">
            <a:off x="6931368" y="1383258"/>
            <a:ext cx="221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1439652" y="606649"/>
            <a:ext cx="503548" cy="127566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174" name="Straight Connector 173"/>
          <p:cNvCxnSpPr/>
          <p:nvPr userDrawn="1"/>
        </p:nvCxnSpPr>
        <p:spPr>
          <a:xfrm>
            <a:off x="2468970" y="346656"/>
            <a:ext cx="3636404" cy="0"/>
          </a:xfrm>
          <a:prstGeom prst="line">
            <a:avLst/>
          </a:prstGeom>
          <a:ln w="3175">
            <a:solidFill>
              <a:srgbClr val="566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 userDrawn="1"/>
        </p:nvCxnSpPr>
        <p:spPr>
          <a:xfrm flipH="1">
            <a:off x="1428100" y="445960"/>
            <a:ext cx="0" cy="299155"/>
          </a:xfrm>
          <a:prstGeom prst="line">
            <a:avLst/>
          </a:prstGeom>
          <a:ln w="3175"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D441B4B-7082-437C-ADE1-B254C449C0D8}"/>
              </a:ext>
            </a:extLst>
          </p:cNvPr>
          <p:cNvSpPr/>
          <p:nvPr userDrawn="1"/>
        </p:nvSpPr>
        <p:spPr>
          <a:xfrm>
            <a:off x="1422400" y="1031631"/>
            <a:ext cx="5506433" cy="411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0C1727-FAAE-4BBE-814A-F76E3B15974F}"/>
              </a:ext>
            </a:extLst>
          </p:cNvPr>
          <p:cNvSpPr/>
          <p:nvPr userDrawn="1"/>
        </p:nvSpPr>
        <p:spPr>
          <a:xfrm>
            <a:off x="2280132" y="1407485"/>
            <a:ext cx="4535272" cy="1931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l"/>
            <a:r>
              <a:rPr lang="en-US" sz="800">
                <a:solidFill>
                  <a:prstClr val="black"/>
                </a:solidFill>
              </a:rPr>
              <a:t>   Adolfo Bautista</a:t>
            </a:r>
            <a:endParaRPr lang="he-IL" sz="800">
              <a:solidFill>
                <a:prstClr val="black"/>
              </a:solidFill>
            </a:endParaRPr>
          </a:p>
        </p:txBody>
      </p:sp>
      <p:grpSp>
        <p:nvGrpSpPr>
          <p:cNvPr id="65" name="Group 48">
            <a:extLst>
              <a:ext uri="{FF2B5EF4-FFF2-40B4-BE49-F238E27FC236}">
                <a16:creationId xmlns:a16="http://schemas.microsoft.com/office/drawing/2014/main" id="{519015F2-4769-4706-B121-CE36DFD7A5EE}"/>
              </a:ext>
            </a:extLst>
          </p:cNvPr>
          <p:cNvGrpSpPr/>
          <p:nvPr userDrawn="1"/>
        </p:nvGrpSpPr>
        <p:grpSpPr>
          <a:xfrm>
            <a:off x="2280132" y="1109011"/>
            <a:ext cx="1319916" cy="194400"/>
            <a:chOff x="2194450" y="1129086"/>
            <a:chExt cx="1319916" cy="1944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2A1FB4-EDA5-41FE-B9E7-6B5569EB24F9}"/>
                </a:ext>
              </a:extLst>
            </p:cNvPr>
            <p:cNvSpPr/>
            <p:nvPr/>
          </p:nvSpPr>
          <p:spPr>
            <a:xfrm>
              <a:off x="2194450" y="1129086"/>
              <a:ext cx="1319916" cy="194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800">
                <a:solidFill>
                  <a:prstClr val="white"/>
                </a:solidFill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F1FBFBF8-8E20-4E48-8F68-07949F89DCAE}"/>
                </a:ext>
              </a:extLst>
            </p:cNvPr>
            <p:cNvSpPr/>
            <p:nvPr/>
          </p:nvSpPr>
          <p:spPr>
            <a:xfrm flipV="1">
              <a:off x="3339437" y="1192696"/>
              <a:ext cx="103367" cy="874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80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Group 149">
            <a:extLst>
              <a:ext uri="{FF2B5EF4-FFF2-40B4-BE49-F238E27FC236}">
                <a16:creationId xmlns:a16="http://schemas.microsoft.com/office/drawing/2014/main" id="{6079C0CF-A57A-4CCA-8C1A-3D87A15DD9C3}"/>
              </a:ext>
            </a:extLst>
          </p:cNvPr>
          <p:cNvGrpSpPr/>
          <p:nvPr userDrawn="1"/>
        </p:nvGrpSpPr>
        <p:grpSpPr>
          <a:xfrm>
            <a:off x="4716023" y="1109011"/>
            <a:ext cx="981407" cy="194400"/>
            <a:chOff x="2327909" y="1129085"/>
            <a:chExt cx="981407" cy="194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DE2055-5146-4B4C-A20B-E326AF69B036}"/>
                </a:ext>
              </a:extLst>
            </p:cNvPr>
            <p:cNvSpPr/>
            <p:nvPr/>
          </p:nvSpPr>
          <p:spPr>
            <a:xfrm>
              <a:off x="2327909" y="1129085"/>
              <a:ext cx="981407" cy="194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B54E2F62-57B2-4F36-8391-8DE9CB3DF24E}"/>
                </a:ext>
              </a:extLst>
            </p:cNvPr>
            <p:cNvSpPr/>
            <p:nvPr/>
          </p:nvSpPr>
          <p:spPr>
            <a:xfrm flipV="1">
              <a:off x="3134388" y="1192696"/>
              <a:ext cx="103367" cy="874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800">
                <a:solidFill>
                  <a:prstClr val="white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C427079-A247-4066-A014-15C1796D5ABC}"/>
              </a:ext>
            </a:extLst>
          </p:cNvPr>
          <p:cNvSpPr txBox="1"/>
          <p:nvPr userDrawn="1"/>
        </p:nvSpPr>
        <p:spPr>
          <a:xfrm>
            <a:off x="1547671" y="1427093"/>
            <a:ext cx="911966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/>
            <a:r>
              <a:rPr lang="en-US" sz="800" dirty="0">
                <a:solidFill>
                  <a:srgbClr val="595959"/>
                </a:solidFill>
              </a:rPr>
              <a:t>   Addressees </a:t>
            </a:r>
            <a:endParaRPr lang="he-IL" sz="800" dirty="0">
              <a:solidFill>
                <a:srgbClr val="595959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C1372B-A4F5-4101-A962-AA1ED8670A18}"/>
              </a:ext>
            </a:extLst>
          </p:cNvPr>
          <p:cNvSpPr txBox="1"/>
          <p:nvPr userDrawn="1"/>
        </p:nvSpPr>
        <p:spPr>
          <a:xfrm>
            <a:off x="1547671" y="1109011"/>
            <a:ext cx="933450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/>
            <a:r>
              <a:rPr lang="en-US" sz="800" dirty="0">
                <a:solidFill>
                  <a:srgbClr val="595959"/>
                </a:solidFill>
              </a:rPr>
              <a:t>   Report Type</a:t>
            </a:r>
            <a:endParaRPr lang="he-IL" sz="800" dirty="0">
              <a:solidFill>
                <a:srgbClr val="595959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FEA4B1-111C-4F52-9CAC-E3CA974B884A}"/>
              </a:ext>
            </a:extLst>
          </p:cNvPr>
          <p:cNvSpPr txBox="1"/>
          <p:nvPr userDrawn="1"/>
        </p:nvSpPr>
        <p:spPr>
          <a:xfrm>
            <a:off x="3899296" y="1109011"/>
            <a:ext cx="1115883" cy="1944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srgbClr val="595959"/>
                </a:solidFill>
              </a:rPr>
              <a:t>Report Format</a:t>
            </a:r>
            <a:endParaRPr lang="he-IL" sz="800">
              <a:solidFill>
                <a:srgbClr val="595959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562AF0-DF29-4D8A-A7C2-4804A5E0C95F}"/>
              </a:ext>
            </a:extLst>
          </p:cNvPr>
          <p:cNvSpPr txBox="1"/>
          <p:nvPr/>
        </p:nvSpPr>
        <p:spPr>
          <a:xfrm>
            <a:off x="4938013" y="1155545"/>
            <a:ext cx="522988" cy="12715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>
                <a:solidFill>
                  <a:srgbClr val="595959"/>
                </a:solidFill>
              </a:rPr>
              <a:t>PDF</a:t>
            </a:r>
            <a:endParaRPr lang="he-IL" sz="800" dirty="0">
              <a:solidFill>
                <a:srgbClr val="213A59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993099-4DE3-475E-9FCC-23D454DB3295}"/>
              </a:ext>
            </a:extLst>
          </p:cNvPr>
          <p:cNvSpPr txBox="1"/>
          <p:nvPr userDrawn="1"/>
        </p:nvSpPr>
        <p:spPr>
          <a:xfrm>
            <a:off x="2242868" y="1106107"/>
            <a:ext cx="952837" cy="192360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/>
                </a:solidFill>
              </a:rPr>
              <a:t>Custom</a:t>
            </a:r>
          </a:p>
        </p:txBody>
      </p:sp>
      <p:grpSp>
        <p:nvGrpSpPr>
          <p:cNvPr id="78" name="Group 73">
            <a:extLst>
              <a:ext uri="{FF2B5EF4-FFF2-40B4-BE49-F238E27FC236}">
                <a16:creationId xmlns:a16="http://schemas.microsoft.com/office/drawing/2014/main" id="{2E2C27FB-155A-4AAF-A990-A7216C8923D0}"/>
              </a:ext>
            </a:extLst>
          </p:cNvPr>
          <p:cNvGrpSpPr/>
          <p:nvPr userDrawn="1"/>
        </p:nvGrpSpPr>
        <p:grpSpPr>
          <a:xfrm>
            <a:off x="1511660" y="1745811"/>
            <a:ext cx="5303743" cy="395704"/>
            <a:chOff x="1511661" y="1644216"/>
            <a:chExt cx="5036806" cy="39570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DC51DE-9C56-4CC1-BDE0-1147E52A416E}"/>
                </a:ext>
              </a:extLst>
            </p:cNvPr>
            <p:cNvSpPr txBox="1"/>
            <p:nvPr userDrawn="1"/>
          </p:nvSpPr>
          <p:spPr>
            <a:xfrm>
              <a:off x="252460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 defTabSz="914150" rtl="0">
                <a:defRPr/>
              </a:pPr>
              <a:r>
                <a:rPr lang="en-US" sz="800" dirty="0">
                  <a:solidFill>
                    <a:srgbClr val="595959"/>
                  </a:solidFill>
                </a:rPr>
                <a:t>Intelligence  Picture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FAE326-5E66-4C30-BDDB-9064A5175C74}"/>
                </a:ext>
              </a:extLst>
            </p:cNvPr>
            <p:cNvSpPr txBox="1"/>
            <p:nvPr userDrawn="1"/>
          </p:nvSpPr>
          <p:spPr>
            <a:xfrm>
              <a:off x="303107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Entities</a:t>
              </a:r>
            </a:p>
            <a:p>
              <a:pPr algn="ctr"/>
              <a:endParaRPr lang="he-IL" sz="800">
                <a:solidFill>
                  <a:srgbClr val="595959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88F58-9C35-45B3-88D5-97BA3AA42309}"/>
                </a:ext>
              </a:extLst>
            </p:cNvPr>
            <p:cNvSpPr txBox="1"/>
            <p:nvPr userDrawn="1"/>
          </p:nvSpPr>
          <p:spPr>
            <a:xfrm>
              <a:off x="353754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 defTabSz="914150" rtl="0">
                <a:defRPr/>
              </a:pPr>
              <a:r>
                <a:rPr lang="en-US" sz="800">
                  <a:solidFill>
                    <a:srgbClr val="595959"/>
                  </a:solidFill>
                </a:rPr>
                <a:t>Knowledge Base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418256-1152-4DE8-BE25-9111FDC57DFC}"/>
                </a:ext>
              </a:extLst>
            </p:cNvPr>
            <p:cNvSpPr txBox="1"/>
            <p:nvPr userDrawn="1"/>
          </p:nvSpPr>
          <p:spPr>
            <a:xfrm>
              <a:off x="404401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PIRs</a:t>
              </a:r>
            </a:p>
            <a:p>
              <a:pPr algn="ctr"/>
              <a:endParaRPr lang="he-IL" sz="800">
                <a:solidFill>
                  <a:srgbClr val="595959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E33ED7-5D50-4C89-AEC0-AA694B3CD222}"/>
                </a:ext>
              </a:extLst>
            </p:cNvPr>
            <p:cNvSpPr txBox="1"/>
            <p:nvPr userDrawn="1"/>
          </p:nvSpPr>
          <p:spPr>
            <a:xfrm>
              <a:off x="4550480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 defTabSz="914150" rtl="0">
                <a:defRPr/>
              </a:pPr>
              <a:r>
                <a:rPr lang="en-US" sz="800">
                  <a:solidFill>
                    <a:srgbClr val="595959"/>
                  </a:solidFill>
                </a:rPr>
                <a:t>Exploration</a:t>
              </a:r>
            </a:p>
            <a:p>
              <a:pPr algn="ctr" defTabSz="914150" rtl="0">
                <a:defRPr/>
              </a:pPr>
              <a:r>
                <a:rPr lang="en-US" sz="800">
                  <a:solidFill>
                    <a:srgbClr val="595959"/>
                  </a:solidFill>
                </a:rPr>
                <a:t>Board</a:t>
              </a:r>
              <a:endParaRPr lang="he-IL" sz="800">
                <a:solidFill>
                  <a:srgbClr val="595959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1FF2DFB-AAEE-4DD6-A7A3-44F135AC232E}"/>
                </a:ext>
              </a:extLst>
            </p:cNvPr>
            <p:cNvSpPr txBox="1"/>
            <p:nvPr userDrawn="1"/>
          </p:nvSpPr>
          <p:spPr>
            <a:xfrm>
              <a:off x="505695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 dirty="0">
                  <a:solidFill>
                    <a:srgbClr val="595959"/>
                  </a:solidFill>
                </a:rPr>
                <a:t>Legal</a:t>
              </a:r>
            </a:p>
            <a:p>
              <a:pPr algn="ctr"/>
              <a:endParaRPr lang="he-IL" sz="800" dirty="0">
                <a:solidFill>
                  <a:srgbClr val="595959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6A0A65B-72C6-44F2-B154-9B9E70480676}"/>
                </a:ext>
              </a:extLst>
            </p:cNvPr>
            <p:cNvSpPr txBox="1"/>
            <p:nvPr userDrawn="1"/>
          </p:nvSpPr>
          <p:spPr>
            <a:xfrm>
              <a:off x="556342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 rtl="0">
                <a:defRPr/>
              </a:pPr>
              <a:r>
                <a:rPr lang="en-US" sz="800">
                  <a:solidFill>
                    <a:srgbClr val="595959"/>
                  </a:solidFill>
                </a:rPr>
                <a:t>Reports</a:t>
              </a:r>
            </a:p>
            <a:p>
              <a:pPr algn="ctr" rtl="0">
                <a:defRPr/>
              </a:pPr>
              <a:endParaRPr lang="en-US" sz="800">
                <a:solidFill>
                  <a:srgbClr val="595959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89D977-508F-49F2-B78A-D02B7F3BB600}"/>
                </a:ext>
              </a:extLst>
            </p:cNvPr>
            <p:cNvSpPr txBox="1"/>
            <p:nvPr userDrawn="1"/>
          </p:nvSpPr>
          <p:spPr>
            <a:xfrm>
              <a:off x="151166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Report setup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D278B1-750B-4E60-842A-2EB69E3D27B2}"/>
                </a:ext>
              </a:extLst>
            </p:cNvPr>
            <p:cNvSpPr txBox="1"/>
            <p:nvPr userDrawn="1"/>
          </p:nvSpPr>
          <p:spPr>
            <a:xfrm>
              <a:off x="2018131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Main</a:t>
              </a:r>
            </a:p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8090C6-640B-4C90-B1B4-434EF8B8EE21}"/>
                </a:ext>
              </a:extLst>
            </p:cNvPr>
            <p:cNvSpPr txBox="1"/>
            <p:nvPr userDrawn="1"/>
          </p:nvSpPr>
          <p:spPr>
            <a:xfrm>
              <a:off x="2524557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0194D85-22F3-47C5-9154-548FE70C12D2}"/>
                </a:ext>
              </a:extLst>
            </p:cNvPr>
            <p:cNvSpPr txBox="1"/>
            <p:nvPr userDrawn="1"/>
          </p:nvSpPr>
          <p:spPr>
            <a:xfrm>
              <a:off x="3537452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en-US" sz="1050">
                <a:solidFill>
                  <a:srgbClr val="595959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003764-AD82-4BE0-8317-B8D0E9B6B0C0}"/>
                </a:ext>
              </a:extLst>
            </p:cNvPr>
            <p:cNvSpPr txBox="1"/>
            <p:nvPr userDrawn="1"/>
          </p:nvSpPr>
          <p:spPr>
            <a:xfrm>
              <a:off x="4550347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6EA961-997B-41CF-8EC1-884A7F134BDA}"/>
                </a:ext>
              </a:extLst>
            </p:cNvPr>
            <p:cNvSpPr txBox="1"/>
            <p:nvPr userDrawn="1"/>
          </p:nvSpPr>
          <p:spPr>
            <a:xfrm>
              <a:off x="5056795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9B4BBB-AA9F-4C75-837F-68F78441B2B1}"/>
                </a:ext>
              </a:extLst>
            </p:cNvPr>
            <p:cNvSpPr txBox="1"/>
            <p:nvPr userDrawn="1"/>
          </p:nvSpPr>
          <p:spPr>
            <a:xfrm>
              <a:off x="5563243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8A4BF1-E3D1-4941-AEAC-1743A1C6DAD3}"/>
                </a:ext>
              </a:extLst>
            </p:cNvPr>
            <p:cNvSpPr txBox="1"/>
            <p:nvPr userDrawn="1"/>
          </p:nvSpPr>
          <p:spPr>
            <a:xfrm>
              <a:off x="1511661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5FEB26-77B4-49B0-B535-4FA341DB7813}"/>
                </a:ext>
              </a:extLst>
            </p:cNvPr>
            <p:cNvSpPr txBox="1"/>
            <p:nvPr userDrawn="1"/>
          </p:nvSpPr>
          <p:spPr>
            <a:xfrm>
              <a:off x="2018109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6911A27-B54F-47F9-88CB-D724351D7CFA}"/>
                </a:ext>
              </a:extLst>
            </p:cNvPr>
            <p:cNvSpPr txBox="1"/>
            <p:nvPr userDrawn="1"/>
          </p:nvSpPr>
          <p:spPr>
            <a:xfrm>
              <a:off x="3035084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he-IL" sz="1050">
                <a:solidFill>
                  <a:srgbClr val="595959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12FE1E2-2DC1-4625-92BC-3A33745E3165}"/>
                </a:ext>
              </a:extLst>
            </p:cNvPr>
            <p:cNvSpPr txBox="1"/>
            <p:nvPr userDrawn="1"/>
          </p:nvSpPr>
          <p:spPr>
            <a:xfrm>
              <a:off x="4044401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en-US" sz="1050">
                <a:solidFill>
                  <a:srgbClr val="595959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CD742BE-4081-4EE7-981B-98B0B96754B6}"/>
                </a:ext>
              </a:extLst>
            </p:cNvPr>
            <p:cNvSpPr txBox="1"/>
            <p:nvPr userDrawn="1"/>
          </p:nvSpPr>
          <p:spPr>
            <a:xfrm>
              <a:off x="6067123" y="1701366"/>
              <a:ext cx="481344" cy="338554"/>
            </a:xfrm>
            <a:prstGeom prst="rect">
              <a:avLst/>
            </a:prstGeom>
            <a:solidFill>
              <a:srgbClr val="F2F5F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>
                <a:defRPr/>
              </a:pPr>
              <a:r>
                <a:rPr lang="en-US" sz="800">
                  <a:solidFill>
                    <a:srgbClr val="595959"/>
                  </a:solidFill>
                </a:rPr>
                <a:t>Report Summary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69B6A3-B826-4497-8E8D-BA5E1238BA1C}"/>
                </a:ext>
              </a:extLst>
            </p:cNvPr>
            <p:cNvSpPr txBox="1"/>
            <p:nvPr userDrawn="1"/>
          </p:nvSpPr>
          <p:spPr>
            <a:xfrm>
              <a:off x="6066945" y="1644216"/>
              <a:ext cx="481324" cy="36000"/>
            </a:xfrm>
            <a:prstGeom prst="rect">
              <a:avLst/>
            </a:prstGeom>
            <a:solidFill>
              <a:srgbClr val="52565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defTabSz="914150" rtl="0">
                <a:defRPr/>
              </a:pPr>
              <a:endParaRPr lang="he-IL" sz="1050">
                <a:solidFill>
                  <a:srgbClr val="595959"/>
                </a:solidFill>
              </a:endParaRPr>
            </a:p>
          </p:txBody>
        </p:sp>
      </p:grpSp>
      <p:grpSp>
        <p:nvGrpSpPr>
          <p:cNvPr id="105" name="Group 97">
            <a:extLst>
              <a:ext uri="{FF2B5EF4-FFF2-40B4-BE49-F238E27FC236}">
                <a16:creationId xmlns:a16="http://schemas.microsoft.com/office/drawing/2014/main" id="{4693A531-1968-4220-991E-2AA50F81206B}"/>
              </a:ext>
            </a:extLst>
          </p:cNvPr>
          <p:cNvGrpSpPr/>
          <p:nvPr userDrawn="1"/>
        </p:nvGrpSpPr>
        <p:grpSpPr>
          <a:xfrm>
            <a:off x="5398396" y="4875799"/>
            <a:ext cx="1357054" cy="216000"/>
            <a:chOff x="7650036" y="4875799"/>
            <a:chExt cx="1357054" cy="216000"/>
          </a:xfrm>
        </p:grpSpPr>
        <p:sp>
          <p:nvSpPr>
            <p:cNvPr id="106" name="Rounded Rectangle 98">
              <a:extLst>
                <a:ext uri="{FF2B5EF4-FFF2-40B4-BE49-F238E27FC236}">
                  <a16:creationId xmlns:a16="http://schemas.microsoft.com/office/drawing/2014/main" id="{970A0F86-866E-494D-8B12-B676D040075C}"/>
                </a:ext>
              </a:extLst>
            </p:cNvPr>
            <p:cNvSpPr/>
            <p:nvPr/>
          </p:nvSpPr>
          <p:spPr>
            <a:xfrm>
              <a:off x="7650036" y="4875799"/>
              <a:ext cx="657473" cy="216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0"/>
            <a:lstStyle/>
            <a:p>
              <a:pPr algn="ctr" rtl="0"/>
              <a:r>
                <a:rPr lang="en-US" sz="700" b="1">
                  <a:solidFill>
                    <a:prstClr val="white"/>
                  </a:solidFill>
                  <a:cs typeface="Calibri" pitchFamily="34" charset="0"/>
                </a:rPr>
                <a:t>Generate</a:t>
              </a:r>
            </a:p>
          </p:txBody>
        </p:sp>
        <p:sp>
          <p:nvSpPr>
            <p:cNvPr id="107" name="Rounded Rectangle 99">
              <a:extLst>
                <a:ext uri="{FF2B5EF4-FFF2-40B4-BE49-F238E27FC236}">
                  <a16:creationId xmlns:a16="http://schemas.microsoft.com/office/drawing/2014/main" id="{B7C3FAF2-583C-460B-86A7-CBDB1127F87E}"/>
                </a:ext>
              </a:extLst>
            </p:cNvPr>
            <p:cNvSpPr/>
            <p:nvPr/>
          </p:nvSpPr>
          <p:spPr>
            <a:xfrm>
              <a:off x="8349617" y="4875799"/>
              <a:ext cx="657473" cy="2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0"/>
            <a:lstStyle/>
            <a:p>
              <a:pPr algn="ctr" rtl="0"/>
              <a:r>
                <a:rPr lang="en-US" sz="700" b="1">
                  <a:solidFill>
                    <a:schemeClr val="accent1">
                      <a:lumMod val="50000"/>
                    </a:schemeClr>
                  </a:solidFill>
                  <a:cs typeface="Calibri" pitchFamily="34" charset="0"/>
                </a:rPr>
                <a:t>Cancel</a:t>
              </a:r>
            </a:p>
          </p:txBody>
        </p:sp>
      </p:grpSp>
      <p:pic>
        <p:nvPicPr>
          <p:cNvPr id="111" name="Picture 3">
            <a:extLst>
              <a:ext uri="{FF2B5EF4-FFF2-40B4-BE49-F238E27FC236}">
                <a16:creationId xmlns:a16="http://schemas.microsoft.com/office/drawing/2014/main" id="{DE7D9A2C-95C1-4948-B15A-719BE36CD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/>
          <a:stretch>
            <a:fillRect/>
          </a:stretch>
        </p:blipFill>
        <p:spPr bwMode="auto">
          <a:xfrm>
            <a:off x="6673291" y="2267988"/>
            <a:ext cx="257384" cy="75127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36C2F630-9272-436B-B94B-A33E94B559C0}"/>
              </a:ext>
            </a:extLst>
          </p:cNvPr>
          <p:cNvSpPr/>
          <p:nvPr userDrawn="1"/>
        </p:nvSpPr>
        <p:spPr>
          <a:xfrm>
            <a:off x="2280132" y="835985"/>
            <a:ext cx="3427248" cy="1931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l"/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BF8FF5-A28D-47AF-A82A-D6EE11E5822B}"/>
              </a:ext>
            </a:extLst>
          </p:cNvPr>
          <p:cNvSpPr txBox="1"/>
          <p:nvPr userDrawn="1"/>
        </p:nvSpPr>
        <p:spPr>
          <a:xfrm>
            <a:off x="1547671" y="855593"/>
            <a:ext cx="911966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/>
            <a:r>
              <a:rPr lang="en-US" sz="800" dirty="0">
                <a:solidFill>
                  <a:srgbClr val="C00000"/>
                </a:solidFill>
              </a:rPr>
              <a:t>*</a:t>
            </a:r>
            <a:r>
              <a:rPr lang="en-US" sz="800" dirty="0">
                <a:solidFill>
                  <a:srgbClr val="595959"/>
                </a:solidFill>
              </a:rPr>
              <a:t> Report Name</a:t>
            </a:r>
            <a:endParaRPr lang="he-IL" sz="800" dirty="0">
              <a:solidFill>
                <a:srgbClr val="595959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2C8BB2-5D9E-4D97-8A2F-E172837A90F4}"/>
              </a:ext>
            </a:extLst>
          </p:cNvPr>
          <p:cNvSpPr/>
          <p:nvPr userDrawn="1"/>
        </p:nvSpPr>
        <p:spPr>
          <a:xfrm>
            <a:off x="2327275" y="863600"/>
            <a:ext cx="136228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1" anchor="ctr"/>
          <a:lstStyle/>
          <a:p>
            <a:pPr algn="l" rtl="0"/>
            <a:r>
              <a:rPr lang="en-US" sz="800" dirty="0">
                <a:solidFill>
                  <a:schemeClr val="tx1"/>
                </a:solidFill>
              </a:rPr>
              <a:t>CaseName_date_time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BBD9247-6B8C-4B1D-A84C-B7BEB324CC76}"/>
              </a:ext>
            </a:extLst>
          </p:cNvPr>
          <p:cNvSpPr/>
          <p:nvPr userDrawn="1"/>
        </p:nvSpPr>
        <p:spPr>
          <a:xfrm>
            <a:off x="0" y="3092567"/>
            <a:ext cx="1461804" cy="333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CF8E79-8EB9-4F3E-B96F-238122C1E11A}"/>
              </a:ext>
            </a:extLst>
          </p:cNvPr>
          <p:cNvSpPr txBox="1"/>
          <p:nvPr userDrawn="1"/>
        </p:nvSpPr>
        <p:spPr>
          <a:xfrm>
            <a:off x="-508" y="3139407"/>
            <a:ext cx="699229" cy="169277"/>
          </a:xfrm>
          <a:prstGeom prst="rect">
            <a:avLst/>
          </a:prstGeom>
          <a:noFill/>
        </p:spPr>
        <p:txBody>
          <a:bodyPr wrap="none" rtlCol="1">
            <a:noAutofit/>
          </a:bodyPr>
          <a:lstStyle/>
          <a:p>
            <a:pPr algn="l" rtl="0"/>
            <a:r>
              <a:rPr 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Reports </a:t>
            </a:r>
            <a:endParaRPr lang="he-IL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32" name="Picture 8" descr="Image result for PDF LOGO">
            <a:extLst>
              <a:ext uri="{FF2B5EF4-FFF2-40B4-BE49-F238E27FC236}">
                <a16:creationId xmlns:a16="http://schemas.microsoft.com/office/drawing/2014/main" id="{0208569F-F8F3-4C19-B403-E9B9ECFD6F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35" y="1079655"/>
            <a:ext cx="523112" cy="24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66" r:id="rId2"/>
    <p:sldLayoutId id="2147484265" r:id="rId3"/>
    <p:sldLayoutId id="2147484263" r:id="rId4"/>
    <p:sldLayoutId id="2147484262" r:id="rId5"/>
    <p:sldLayoutId id="2147484261" r:id="rId6"/>
    <p:sldLayoutId id="2147484264" r:id="rId7"/>
  </p:sldLayoutIdLst>
  <p:transition/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alonshi\AppData\Local\Microsoft\Windows\Temporary Internet Files\Content.Outlook\7KIM2CG7\Welcomescreen_empty (2)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4706"/>
            <a:ext cx="9144000" cy="5143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322424" y="336393"/>
            <a:ext cx="1548172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700">
                <a:solidFill>
                  <a:srgbClr val="84D8EC"/>
                </a:solidFill>
                <a:latin typeface="Arial" pitchFamily="34" charset="0"/>
                <a:cs typeface="Arial" pitchFamily="34" charset="0"/>
              </a:rPr>
              <a:t>J. Carlos - Analyst</a:t>
            </a:r>
            <a:endParaRPr lang="he-IL" sz="700">
              <a:solidFill>
                <a:srgbClr val="84D8EC"/>
              </a:solidFill>
              <a:latin typeface="Arial" pitchFamily="34" charset="0"/>
            </a:endParaRPr>
          </a:p>
        </p:txBody>
      </p:sp>
      <p:pic>
        <p:nvPicPr>
          <p:cNvPr id="14" name="Picture 3" descr="C:\Users\alonshi\AppData\Local\Microsoft\Windows\Temporary Internet Files\Content.Outlook\7KIM2CG7\Welcomescreen_empty (2).png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872" y="1131590"/>
            <a:ext cx="3127786" cy="3864224"/>
          </a:xfrm>
          <a:prstGeom prst="rect">
            <a:avLst/>
          </a:prstGeom>
          <a:noFill/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6230954" y="328753"/>
            <a:ext cx="581025" cy="2762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5" name="TextBox 84"/>
          <p:cNvSpPr txBox="1"/>
          <p:nvPr/>
        </p:nvSpPr>
        <p:spPr>
          <a:xfrm>
            <a:off x="6253140" y="309454"/>
            <a:ext cx="647934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u="sng">
                <a:solidFill>
                  <a:srgbClr val="91EBF8"/>
                </a:solidFill>
                <a:ea typeface="Arial Unicode MS" pitchFamily="34" charset="-128"/>
                <a:cs typeface="Arial" pitchFamily="34" charset="0"/>
              </a:rPr>
              <a:t>Advanced</a:t>
            </a:r>
            <a:endParaRPr lang="he-IL" sz="900" u="sng">
              <a:solidFill>
                <a:srgbClr val="91EBF8"/>
              </a:solidFill>
              <a:ea typeface="Arial Unicode MS" pitchFamily="34" charset="-128"/>
            </a:endParaRPr>
          </a:p>
        </p:txBody>
      </p:sp>
      <p:grpSp>
        <p:nvGrpSpPr>
          <p:cNvPr id="2" name="Group 268"/>
          <p:cNvGrpSpPr/>
          <p:nvPr/>
        </p:nvGrpSpPr>
        <p:grpSpPr>
          <a:xfrm>
            <a:off x="3223280" y="310619"/>
            <a:ext cx="3073894" cy="230832"/>
            <a:chOff x="3131840" y="310619"/>
            <a:chExt cx="3073894" cy="230832"/>
          </a:xfrm>
        </p:grpSpPr>
        <p:sp>
          <p:nvSpPr>
            <p:cNvPr id="87" name="Rectangle 86"/>
            <p:cNvSpPr/>
            <p:nvPr userDrawn="1"/>
          </p:nvSpPr>
          <p:spPr>
            <a:xfrm>
              <a:off x="3168271" y="338033"/>
              <a:ext cx="2843889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3131840" y="310619"/>
              <a:ext cx="71808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900" i="1">
                  <a:solidFill>
                    <a:srgbClr val="41A7C3"/>
                  </a:solidFill>
                </a:rPr>
                <a:t> Search…</a:t>
              </a:r>
              <a:endParaRPr lang="he-IL" sz="900" i="1">
                <a:solidFill>
                  <a:srgbClr val="41A7C3"/>
                </a:solidFill>
              </a:endParaRPr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6012160" y="338034"/>
              <a:ext cx="193574" cy="179999"/>
            </a:xfrm>
            <a:prstGeom prst="rect">
              <a:avLst/>
            </a:prstGeom>
            <a:solidFill>
              <a:srgbClr val="47AAC5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grpSp>
          <p:nvGrpSpPr>
            <p:cNvPr id="3" name="Group 263"/>
            <p:cNvGrpSpPr/>
            <p:nvPr userDrawn="1"/>
          </p:nvGrpSpPr>
          <p:grpSpPr>
            <a:xfrm>
              <a:off x="5612916" y="339518"/>
              <a:ext cx="392520" cy="180000"/>
              <a:chOff x="3021002" y="411510"/>
              <a:chExt cx="392520" cy="187244"/>
            </a:xfrm>
          </p:grpSpPr>
          <p:sp>
            <p:nvSpPr>
              <p:cNvPr id="92" name="Rectangle 91"/>
              <p:cNvSpPr/>
              <p:nvPr userDrawn="1"/>
            </p:nvSpPr>
            <p:spPr>
              <a:xfrm>
                <a:off x="3021002" y="411510"/>
                <a:ext cx="392520" cy="187244"/>
              </a:xfrm>
              <a:prstGeom prst="rect">
                <a:avLst/>
              </a:prstGeom>
              <a:noFill/>
              <a:ln w="6350">
                <a:solidFill>
                  <a:srgbClr val="47AA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900">
                    <a:solidFill>
                      <a:srgbClr val="41A7C3"/>
                    </a:solidFill>
                  </a:rPr>
                  <a:t>ALL</a:t>
                </a:r>
                <a:endParaRPr lang="he-IL" sz="900">
                  <a:solidFill>
                    <a:srgbClr val="41A7C3"/>
                  </a:solidFill>
                </a:endParaRPr>
              </a:p>
            </p:txBody>
          </p:sp>
          <p:sp>
            <p:nvSpPr>
              <p:cNvPr id="93" name="Isosceles Triangle 92"/>
              <p:cNvSpPr/>
              <p:nvPr userDrawn="1"/>
            </p:nvSpPr>
            <p:spPr>
              <a:xfrm rot="10800000">
                <a:off x="3335164" y="483520"/>
                <a:ext cx="57600" cy="57600"/>
              </a:xfrm>
              <a:prstGeom prst="triangle">
                <a:avLst/>
              </a:prstGeom>
              <a:solidFill>
                <a:srgbClr val="47AAC5"/>
              </a:solidFill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pPr algn="l"/>
                <a:endParaRPr lang="he-IL" sz="10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pic>
          <p:nvPicPr>
            <p:cNvPr id="91" name="Picture 2" descr="\\Tilna05\human_factors_ar1\אייקונים\flat icons\png files_flat\search8.png"/>
            <p:cNvPicPr>
              <a:picLocks noChangeAspect="1" noChangeArrowheads="1"/>
            </p:cNvPicPr>
            <p:nvPr userDrawn="1"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 flipH="1">
              <a:off x="6052788" y="353811"/>
              <a:ext cx="125103" cy="162000"/>
            </a:xfrm>
            <a:prstGeom prst="rect">
              <a:avLst/>
            </a:prstGeom>
            <a:noFill/>
          </p:spPr>
        </p:pic>
      </p:grpSp>
      <p:sp>
        <p:nvSpPr>
          <p:cNvPr id="450" name="Rectangle 449"/>
          <p:cNvSpPr/>
          <p:nvPr/>
        </p:nvSpPr>
        <p:spPr>
          <a:xfrm>
            <a:off x="8424428" y="598015"/>
            <a:ext cx="719571" cy="4397797"/>
          </a:xfrm>
          <a:prstGeom prst="rect">
            <a:avLst/>
          </a:prstGeom>
          <a:solidFill>
            <a:srgbClr val="1A4652"/>
          </a:solidFill>
          <a:ln w="3175">
            <a:solidFill>
              <a:srgbClr val="345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8569285" y="1085850"/>
            <a:ext cx="301366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900">
                <a:solidFill>
                  <a:prstClr val="white"/>
                </a:solidFill>
              </a:rPr>
              <a:t>Case 1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52" name="Folder"/>
          <p:cNvSpPr>
            <a:spLocks noEditPoints="1"/>
          </p:cNvSpPr>
          <p:nvPr/>
        </p:nvSpPr>
        <p:spPr bwMode="auto">
          <a:xfrm>
            <a:off x="8612984" y="858756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8569285" y="1543050"/>
            <a:ext cx="301366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900">
                <a:solidFill>
                  <a:prstClr val="white"/>
                </a:solidFill>
              </a:rPr>
              <a:t>Case 2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54" name="Folder"/>
          <p:cNvSpPr>
            <a:spLocks noEditPoints="1"/>
          </p:cNvSpPr>
          <p:nvPr/>
        </p:nvSpPr>
        <p:spPr bwMode="auto">
          <a:xfrm>
            <a:off x="8612984" y="1300716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8569285" y="1985010"/>
            <a:ext cx="301366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900">
                <a:solidFill>
                  <a:prstClr val="white"/>
                </a:solidFill>
              </a:rPr>
              <a:t>Case 3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56" name="Folder"/>
          <p:cNvSpPr>
            <a:spLocks noEditPoints="1"/>
          </p:cNvSpPr>
          <p:nvPr/>
        </p:nvSpPr>
        <p:spPr bwMode="auto">
          <a:xfrm>
            <a:off x="8612984" y="1742676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8569285" y="2426970"/>
            <a:ext cx="301366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900">
                <a:solidFill>
                  <a:prstClr val="white"/>
                </a:solidFill>
              </a:rPr>
              <a:t>Case 4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58" name="Folder"/>
          <p:cNvSpPr>
            <a:spLocks noEditPoints="1"/>
          </p:cNvSpPr>
          <p:nvPr/>
        </p:nvSpPr>
        <p:spPr bwMode="auto">
          <a:xfrm>
            <a:off x="8612984" y="2184636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8569285" y="2830830"/>
            <a:ext cx="301366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900">
                <a:solidFill>
                  <a:prstClr val="white"/>
                </a:solidFill>
              </a:rPr>
              <a:t>Case 5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60" name="Folder"/>
          <p:cNvSpPr>
            <a:spLocks noEditPoints="1"/>
          </p:cNvSpPr>
          <p:nvPr/>
        </p:nvSpPr>
        <p:spPr bwMode="auto">
          <a:xfrm>
            <a:off x="8612984" y="2588496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8528879" y="3590932"/>
            <a:ext cx="35907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900">
                <a:solidFill>
                  <a:prstClr val="white"/>
                </a:solidFill>
              </a:rPr>
              <a:t>Order 1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62" name="Folder"/>
          <p:cNvSpPr>
            <a:spLocks noEditPoints="1"/>
          </p:cNvSpPr>
          <p:nvPr/>
        </p:nvSpPr>
        <p:spPr bwMode="auto">
          <a:xfrm>
            <a:off x="8569326" y="3363838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8391579" y="2922848"/>
            <a:ext cx="756084" cy="3847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800">
              <a:solidFill>
                <a:srgbClr val="4BACC6">
                  <a:lumMod val="60000"/>
                  <a:lumOff val="40000"/>
                </a:srgbClr>
              </a:solidFill>
            </a:endParaRPr>
          </a:p>
          <a:p>
            <a:pPr algn="l" rtl="0"/>
            <a:r>
              <a:rPr lang="en-US" sz="1100">
                <a:solidFill>
                  <a:srgbClr val="4BACC6">
                    <a:lumMod val="60000"/>
                    <a:lumOff val="40000"/>
                  </a:srgbClr>
                </a:solidFill>
              </a:rPr>
              <a:t>ORDERS</a:t>
            </a:r>
          </a:p>
        </p:txBody>
      </p:sp>
      <p:sp>
        <p:nvSpPr>
          <p:cNvPr id="464" name="Folder"/>
          <p:cNvSpPr>
            <a:spLocks noEditPoints="1"/>
          </p:cNvSpPr>
          <p:nvPr/>
        </p:nvSpPr>
        <p:spPr bwMode="auto">
          <a:xfrm>
            <a:off x="8569326" y="3805798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65" name="Folder"/>
          <p:cNvSpPr>
            <a:spLocks noEditPoints="1"/>
          </p:cNvSpPr>
          <p:nvPr/>
        </p:nvSpPr>
        <p:spPr bwMode="auto">
          <a:xfrm>
            <a:off x="8569326" y="4247758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66" name="Folder"/>
          <p:cNvSpPr>
            <a:spLocks noEditPoints="1"/>
          </p:cNvSpPr>
          <p:nvPr/>
        </p:nvSpPr>
        <p:spPr bwMode="auto">
          <a:xfrm>
            <a:off x="8569326" y="4689718"/>
            <a:ext cx="288000" cy="216000"/>
          </a:xfrm>
          <a:custGeom>
            <a:avLst/>
            <a:gdLst>
              <a:gd name="T0" fmla="*/ 9 w 396"/>
              <a:gd name="T1" fmla="*/ 0 h 298"/>
              <a:gd name="T2" fmla="*/ 0 w 396"/>
              <a:gd name="T3" fmla="*/ 9 h 298"/>
              <a:gd name="T4" fmla="*/ 0 w 396"/>
              <a:gd name="T5" fmla="*/ 288 h 298"/>
              <a:gd name="T6" fmla="*/ 1 w 396"/>
              <a:gd name="T7" fmla="*/ 288 h 298"/>
              <a:gd name="T8" fmla="*/ 9 w 396"/>
              <a:gd name="T9" fmla="*/ 298 h 298"/>
              <a:gd name="T10" fmla="*/ 354 w 396"/>
              <a:gd name="T11" fmla="*/ 298 h 298"/>
              <a:gd name="T12" fmla="*/ 363 w 396"/>
              <a:gd name="T13" fmla="*/ 290 h 298"/>
              <a:gd name="T14" fmla="*/ 395 w 396"/>
              <a:gd name="T15" fmla="*/ 97 h 298"/>
              <a:gd name="T16" fmla="*/ 387 w 396"/>
              <a:gd name="T17" fmla="*/ 87 h 298"/>
              <a:gd name="T18" fmla="*/ 354 w 396"/>
              <a:gd name="T19" fmla="*/ 87 h 298"/>
              <a:gd name="T20" fmla="*/ 354 w 396"/>
              <a:gd name="T21" fmla="*/ 42 h 298"/>
              <a:gd name="T22" fmla="*/ 346 w 396"/>
              <a:gd name="T23" fmla="*/ 33 h 298"/>
              <a:gd name="T24" fmla="*/ 161 w 396"/>
              <a:gd name="T25" fmla="*/ 33 h 298"/>
              <a:gd name="T26" fmla="*/ 161 w 396"/>
              <a:gd name="T27" fmla="*/ 9 h 298"/>
              <a:gd name="T28" fmla="*/ 152 w 396"/>
              <a:gd name="T29" fmla="*/ 0 h 298"/>
              <a:gd name="T30" fmla="*/ 9 w 396"/>
              <a:gd name="T31" fmla="*/ 0 h 298"/>
              <a:gd name="T32" fmla="*/ 18 w 396"/>
              <a:gd name="T33" fmla="*/ 18 h 298"/>
              <a:gd name="T34" fmla="*/ 143 w 396"/>
              <a:gd name="T35" fmla="*/ 18 h 298"/>
              <a:gd name="T36" fmla="*/ 143 w 396"/>
              <a:gd name="T37" fmla="*/ 42 h 298"/>
              <a:gd name="T38" fmla="*/ 152 w 396"/>
              <a:gd name="T39" fmla="*/ 51 h 298"/>
              <a:gd name="T40" fmla="*/ 337 w 396"/>
              <a:gd name="T41" fmla="*/ 51 h 298"/>
              <a:gd name="T42" fmla="*/ 337 w 396"/>
              <a:gd name="T43" fmla="*/ 87 h 298"/>
              <a:gd name="T44" fmla="*/ 43 w 396"/>
              <a:gd name="T45" fmla="*/ 87 h 298"/>
              <a:gd name="T46" fmla="*/ 35 w 396"/>
              <a:gd name="T47" fmla="*/ 94 h 298"/>
              <a:gd name="T48" fmla="*/ 18 w 396"/>
              <a:gd name="T49" fmla="*/ 189 h 298"/>
              <a:gd name="T50" fmla="*/ 18 w 396"/>
              <a:gd name="T51" fmla="*/ 18 h 298"/>
              <a:gd name="T52" fmla="*/ 50 w 396"/>
              <a:gd name="T53" fmla="*/ 104 h 298"/>
              <a:gd name="T54" fmla="*/ 376 w 396"/>
              <a:gd name="T55" fmla="*/ 104 h 298"/>
              <a:gd name="T56" fmla="*/ 347 w 396"/>
              <a:gd name="T57" fmla="*/ 280 h 298"/>
              <a:gd name="T58" fmla="*/ 20 w 396"/>
              <a:gd name="T59" fmla="*/ 280 h 298"/>
              <a:gd name="T60" fmla="*/ 50 w 396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298">
                <a:moveTo>
                  <a:pt x="9" y="0"/>
                </a:moveTo>
                <a:cubicBezTo>
                  <a:pt x="5" y="0"/>
                  <a:pt x="0" y="4"/>
                  <a:pt x="0" y="9"/>
                </a:cubicBezTo>
                <a:lnTo>
                  <a:pt x="0" y="288"/>
                </a:lnTo>
                <a:lnTo>
                  <a:pt x="1" y="288"/>
                </a:lnTo>
                <a:cubicBezTo>
                  <a:pt x="0" y="293"/>
                  <a:pt x="4" y="298"/>
                  <a:pt x="9" y="298"/>
                </a:cubicBezTo>
                <a:lnTo>
                  <a:pt x="354" y="298"/>
                </a:lnTo>
                <a:cubicBezTo>
                  <a:pt x="358" y="298"/>
                  <a:pt x="362" y="294"/>
                  <a:pt x="363" y="290"/>
                </a:cubicBezTo>
                <a:lnTo>
                  <a:pt x="395" y="97"/>
                </a:lnTo>
                <a:cubicBezTo>
                  <a:pt x="396" y="92"/>
                  <a:pt x="392" y="87"/>
                  <a:pt x="387" y="87"/>
                </a:cubicBezTo>
                <a:lnTo>
                  <a:pt x="354" y="87"/>
                </a:lnTo>
                <a:lnTo>
                  <a:pt x="354" y="42"/>
                </a:lnTo>
                <a:cubicBezTo>
                  <a:pt x="354" y="37"/>
                  <a:pt x="350" y="33"/>
                  <a:pt x="346" y="33"/>
                </a:cubicBezTo>
                <a:lnTo>
                  <a:pt x="161" y="33"/>
                </a:lnTo>
                <a:lnTo>
                  <a:pt x="161" y="9"/>
                </a:lnTo>
                <a:cubicBezTo>
                  <a:pt x="161" y="4"/>
                  <a:pt x="157" y="0"/>
                  <a:pt x="152" y="0"/>
                </a:cubicBezTo>
                <a:lnTo>
                  <a:pt x="9" y="0"/>
                </a:lnTo>
                <a:close/>
                <a:moveTo>
                  <a:pt x="18" y="18"/>
                </a:moveTo>
                <a:lnTo>
                  <a:pt x="143" y="18"/>
                </a:lnTo>
                <a:lnTo>
                  <a:pt x="143" y="42"/>
                </a:lnTo>
                <a:cubicBezTo>
                  <a:pt x="143" y="47"/>
                  <a:pt x="148" y="51"/>
                  <a:pt x="152" y="51"/>
                </a:cubicBezTo>
                <a:lnTo>
                  <a:pt x="337" y="51"/>
                </a:lnTo>
                <a:lnTo>
                  <a:pt x="337" y="87"/>
                </a:lnTo>
                <a:lnTo>
                  <a:pt x="43" y="87"/>
                </a:lnTo>
                <a:cubicBezTo>
                  <a:pt x="39" y="87"/>
                  <a:pt x="35" y="90"/>
                  <a:pt x="35" y="94"/>
                </a:cubicBezTo>
                <a:lnTo>
                  <a:pt x="18" y="189"/>
                </a:lnTo>
                <a:lnTo>
                  <a:pt x="18" y="18"/>
                </a:lnTo>
                <a:close/>
                <a:moveTo>
                  <a:pt x="50" y="104"/>
                </a:moveTo>
                <a:lnTo>
                  <a:pt x="376" y="104"/>
                </a:lnTo>
                <a:lnTo>
                  <a:pt x="347" y="280"/>
                </a:lnTo>
                <a:lnTo>
                  <a:pt x="20" y="280"/>
                </a:lnTo>
                <a:lnTo>
                  <a:pt x="50" y="10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67" name="Flowchart: Process 466"/>
          <p:cNvSpPr/>
          <p:nvPr/>
        </p:nvSpPr>
        <p:spPr>
          <a:xfrm>
            <a:off x="9089458" y="603250"/>
            <a:ext cx="36000" cy="1543050"/>
          </a:xfrm>
          <a:prstGeom prst="flowChartProcess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68" name="Flowchart: Process 467"/>
          <p:cNvSpPr/>
          <p:nvPr/>
        </p:nvSpPr>
        <p:spPr>
          <a:xfrm>
            <a:off x="9098460" y="3199765"/>
            <a:ext cx="36000" cy="1543050"/>
          </a:xfrm>
          <a:prstGeom prst="flowChartProcess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8528879" y="4040512"/>
            <a:ext cx="35907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l" rtl="0"/>
            <a:r>
              <a:rPr lang="en-US" sz="900">
                <a:solidFill>
                  <a:prstClr val="white"/>
                </a:solidFill>
              </a:rPr>
              <a:t>Order 2</a:t>
            </a:r>
            <a:endParaRPr lang="he-IL" sz="900">
              <a:solidFill>
                <a:prstClr val="white"/>
              </a:solidFill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8528879" y="4474852"/>
            <a:ext cx="359074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l" rtl="0"/>
            <a:r>
              <a:rPr lang="en-US" sz="900">
                <a:solidFill>
                  <a:prstClr val="white"/>
                </a:solidFill>
              </a:rPr>
              <a:t>Order 3</a:t>
            </a:r>
            <a:endParaRPr lang="he-IL" sz="900">
              <a:solidFill>
                <a:prstClr val="white"/>
              </a:solidFill>
            </a:endParaRPr>
          </a:p>
        </p:txBody>
      </p:sp>
      <p:cxnSp>
        <p:nvCxnSpPr>
          <p:cNvPr id="471" name="Straight Connector 470"/>
          <p:cNvCxnSpPr/>
          <p:nvPr/>
        </p:nvCxnSpPr>
        <p:spPr>
          <a:xfrm flipV="1">
            <a:off x="8431383" y="30403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/>
          <p:cNvSpPr txBox="1"/>
          <p:nvPr/>
        </p:nvSpPr>
        <p:spPr>
          <a:xfrm>
            <a:off x="8391579" y="447514"/>
            <a:ext cx="756084" cy="3847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800">
              <a:solidFill>
                <a:prstClr val="white"/>
              </a:solidFill>
            </a:endParaRPr>
          </a:p>
          <a:p>
            <a:pPr algn="l" rtl="0"/>
            <a:r>
              <a:rPr lang="en-US" sz="1100">
                <a:solidFill>
                  <a:prstClr val="white"/>
                </a:solidFill>
              </a:rPr>
              <a:t>CASES</a:t>
            </a:r>
          </a:p>
        </p:txBody>
      </p:sp>
      <p:pic>
        <p:nvPicPr>
          <p:cNvPr id="557" name="Picture 2" descr="\\Tilna05\human_factors_ar1\אייקונים\flat icons\png files_flat\star6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180124" y="2175706"/>
            <a:ext cx="111203" cy="144000"/>
          </a:xfrm>
          <a:prstGeom prst="rect">
            <a:avLst/>
          </a:prstGeom>
          <a:noFill/>
        </p:spPr>
      </p:pic>
      <p:pic>
        <p:nvPicPr>
          <p:cNvPr id="558" name="Picture 10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7504" y="1812785"/>
            <a:ext cx="3528000" cy="296438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59" name="Picture 12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221940" y="715633"/>
            <a:ext cx="3399141" cy="236671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60" name="Picture 17"/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59093" y="627534"/>
            <a:ext cx="1287620" cy="233579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61" name="Picture 18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3405081" y="620810"/>
            <a:ext cx="216000" cy="4375004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62" name="Picture 10"/>
          <p:cNvPicPr>
            <a:picLocks noChangeAspect="1" noChangeArrowheads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4756" y="1907212"/>
            <a:ext cx="1269725" cy="17233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63" name="Picture 13"/>
          <p:cNvPicPr>
            <a:picLocks noChangeAspect="1" noChangeArrowheads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645" y="1895687"/>
            <a:ext cx="1213148" cy="205021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64" name="Picture 12"/>
          <p:cNvPicPr>
            <a:picLocks noChangeAspect="1" noChangeArrowheads="1"/>
          </p:cNvPicPr>
          <p:nvPr/>
        </p:nvPicPr>
        <p:blipFill>
          <a:blip r:embed="rId18"/>
          <a:srcRect t="-22392"/>
          <a:stretch>
            <a:fillRect/>
          </a:stretch>
        </p:blipFill>
        <p:spPr>
          <a:xfrm>
            <a:off x="73119" y="1853794"/>
            <a:ext cx="175500" cy="20065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565" name="TextBox 564"/>
          <p:cNvSpPr txBox="1"/>
          <p:nvPr/>
        </p:nvSpPr>
        <p:spPr>
          <a:xfrm>
            <a:off x="176461" y="1884118"/>
            <a:ext cx="131463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70">
                <a:solidFill>
                  <a:srgbClr val="84D7E0"/>
                </a:solidFill>
                <a:latin typeface="Arial" pitchFamily="34" charset="0"/>
                <a:cs typeface="Arial" pitchFamily="34" charset="0"/>
              </a:rPr>
              <a:t>NEWS FEED (7/199)</a:t>
            </a:r>
            <a:endParaRPr lang="he-IL" sz="870">
              <a:solidFill>
                <a:srgbClr val="84D7E0"/>
              </a:solidFill>
              <a:latin typeface="Arial" pitchFamily="34" charset="0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2231741" y="1915207"/>
            <a:ext cx="1269665" cy="155848"/>
            <a:chOff x="1350380" y="743543"/>
            <a:chExt cx="1269665" cy="155848"/>
          </a:xfrm>
        </p:grpSpPr>
        <p:grpSp>
          <p:nvGrpSpPr>
            <p:cNvPr id="5" name="Group 31"/>
            <p:cNvGrpSpPr/>
            <p:nvPr userDrawn="1"/>
          </p:nvGrpSpPr>
          <p:grpSpPr>
            <a:xfrm>
              <a:off x="1350380" y="743543"/>
              <a:ext cx="1109366" cy="155848"/>
              <a:chOff x="2214476" y="731083"/>
              <a:chExt cx="1109366" cy="155848"/>
            </a:xfrm>
          </p:grpSpPr>
          <p:sp>
            <p:nvSpPr>
              <p:cNvPr id="569" name="Rounded Rectangle 568"/>
              <p:cNvSpPr/>
              <p:nvPr userDrawn="1"/>
            </p:nvSpPr>
            <p:spPr>
              <a:xfrm>
                <a:off x="2214476" y="731083"/>
                <a:ext cx="1109366" cy="154800"/>
              </a:xfrm>
              <a:prstGeom prst="roundRect">
                <a:avLst>
                  <a:gd name="adj" fmla="val 17269"/>
                </a:avLst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1" anchor="ctr"/>
              <a:lstStyle/>
              <a:p>
                <a:pPr algn="l"/>
                <a:r>
                  <a:rPr lang="en-US" sz="600" i="1">
                    <a:solidFill>
                      <a:srgbClr val="4BACC6">
                        <a:lumMod val="20000"/>
                        <a:lumOff val="80000"/>
                      </a:srgbClr>
                    </a:solidFill>
                    <a:latin typeface="Arial" pitchFamily="34" charset="0"/>
                  </a:rPr>
                  <a:t>Search all Feed items…</a:t>
                </a:r>
                <a:endParaRPr lang="he-IL" sz="600" i="1">
                  <a:solidFill>
                    <a:srgbClr val="4BACC6">
                      <a:lumMod val="20000"/>
                      <a:lumOff val="80000"/>
                    </a:srgbClr>
                  </a:solidFill>
                  <a:latin typeface="Arial" pitchFamily="34" charset="0"/>
                </a:endParaRPr>
              </a:p>
            </p:txBody>
          </p:sp>
          <p:pic>
            <p:nvPicPr>
              <p:cNvPr id="570" name="Picture 4" descr="\\Tilna05\human_factors_ar1\אייקונים\flat icons\png files_flat\search8.png"/>
              <p:cNvPicPr>
                <a:picLocks noChangeAspect="1" noChangeArrowheads="1"/>
              </p:cNvPicPr>
              <p:nvPr userDrawn="1"/>
            </p:nvPicPr>
            <p:blipFill>
              <a:blip r:embed="rId1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lum bright="30000"/>
              </a:blip>
              <a:stretch>
                <a:fillRect/>
              </a:stretch>
            </p:blipFill>
            <p:spPr>
              <a:xfrm flipH="1">
                <a:off x="3169955" y="742931"/>
                <a:ext cx="111204" cy="144000"/>
              </a:xfrm>
              <a:prstGeom prst="rect">
                <a:avLst/>
              </a:prstGeom>
              <a:noFill/>
            </p:spPr>
          </p:pic>
        </p:grpSp>
        <p:pic>
          <p:nvPicPr>
            <p:cNvPr id="568" name="Picture 11" descr="\\Tilna05\human_factors_ar1\אייקונים\flat icons\png files_flat\settings22.png"/>
            <p:cNvPicPr>
              <a:picLocks noChangeAspect="1" noChangeArrowheads="1"/>
            </p:cNvPicPr>
            <p:nvPr userDrawn="1"/>
          </p:nvPicPr>
          <p:blipFill>
            <a:blip r:embed="rId20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20000"/>
            </a:blip>
            <a:stretch>
              <a:fillRect/>
            </a:stretch>
          </p:blipFill>
          <p:spPr>
            <a:xfrm>
              <a:off x="2512045" y="770086"/>
              <a:ext cx="108000" cy="108000"/>
            </a:xfrm>
            <a:prstGeom prst="rect">
              <a:avLst/>
            </a:prstGeom>
            <a:noFill/>
          </p:spPr>
        </p:pic>
      </p:grpSp>
      <p:sp>
        <p:nvSpPr>
          <p:cNvPr id="571" name="Isosceles Triangle 570"/>
          <p:cNvSpPr/>
          <p:nvPr/>
        </p:nvSpPr>
        <p:spPr>
          <a:xfrm rot="10800000">
            <a:off x="1353259" y="1971072"/>
            <a:ext cx="54000" cy="54000"/>
          </a:xfrm>
          <a:prstGeom prst="triangle">
            <a:avLst/>
          </a:prstGeom>
          <a:solidFill>
            <a:srgbClr val="50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72" name="Rectangle 571"/>
          <p:cNvSpPr/>
          <p:nvPr/>
        </p:nvSpPr>
        <p:spPr>
          <a:xfrm>
            <a:off x="108311" y="1186274"/>
            <a:ext cx="3420000" cy="320765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6" name="Group 112"/>
          <p:cNvGrpSpPr/>
          <p:nvPr/>
        </p:nvGrpSpPr>
        <p:grpSpPr>
          <a:xfrm>
            <a:off x="3389285" y="1263589"/>
            <a:ext cx="74211" cy="54000"/>
            <a:chOff x="2104864" y="1239602"/>
            <a:chExt cx="180019" cy="118604"/>
          </a:xfrm>
        </p:grpSpPr>
        <p:cxnSp>
          <p:nvCxnSpPr>
            <p:cNvPr id="574" name="Straight Connector 573"/>
            <p:cNvCxnSpPr/>
            <p:nvPr userDrawn="1"/>
          </p:nvCxnSpPr>
          <p:spPr>
            <a:xfrm>
              <a:off x="2104883" y="1239602"/>
              <a:ext cx="180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 userDrawn="1"/>
          </p:nvCxnSpPr>
          <p:spPr>
            <a:xfrm>
              <a:off x="2104883" y="1298904"/>
              <a:ext cx="180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 userDrawn="1"/>
          </p:nvCxnSpPr>
          <p:spPr>
            <a:xfrm>
              <a:off x="2104864" y="1358206"/>
              <a:ext cx="179999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Rectangle 576"/>
          <p:cNvSpPr/>
          <p:nvPr/>
        </p:nvSpPr>
        <p:spPr>
          <a:xfrm>
            <a:off x="108311" y="1507795"/>
            <a:ext cx="3420000" cy="320765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8" name="Group 112"/>
          <p:cNvGrpSpPr/>
          <p:nvPr/>
        </p:nvGrpSpPr>
        <p:grpSpPr>
          <a:xfrm>
            <a:off x="3389285" y="1585110"/>
            <a:ext cx="74211" cy="54000"/>
            <a:chOff x="2104864" y="1239602"/>
            <a:chExt cx="180019" cy="118604"/>
          </a:xfrm>
        </p:grpSpPr>
        <p:cxnSp>
          <p:nvCxnSpPr>
            <p:cNvPr id="579" name="Straight Connector 578"/>
            <p:cNvCxnSpPr/>
            <p:nvPr userDrawn="1"/>
          </p:nvCxnSpPr>
          <p:spPr>
            <a:xfrm>
              <a:off x="2104883" y="1239602"/>
              <a:ext cx="180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 userDrawn="1"/>
          </p:nvCxnSpPr>
          <p:spPr>
            <a:xfrm>
              <a:off x="2104883" y="1298904"/>
              <a:ext cx="180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 userDrawn="1"/>
          </p:nvCxnSpPr>
          <p:spPr>
            <a:xfrm>
              <a:off x="2104864" y="1358206"/>
              <a:ext cx="179999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2" name="Rectangle 581"/>
          <p:cNvSpPr/>
          <p:nvPr/>
        </p:nvSpPr>
        <p:spPr>
          <a:xfrm>
            <a:off x="108311" y="864322"/>
            <a:ext cx="3420000" cy="320765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9" name="Group 112"/>
          <p:cNvGrpSpPr/>
          <p:nvPr/>
        </p:nvGrpSpPr>
        <p:grpSpPr>
          <a:xfrm>
            <a:off x="3389285" y="941637"/>
            <a:ext cx="74211" cy="54000"/>
            <a:chOff x="2104864" y="1239602"/>
            <a:chExt cx="180019" cy="118604"/>
          </a:xfrm>
        </p:grpSpPr>
        <p:cxnSp>
          <p:nvCxnSpPr>
            <p:cNvPr id="584" name="Straight Connector 583"/>
            <p:cNvCxnSpPr/>
            <p:nvPr userDrawn="1"/>
          </p:nvCxnSpPr>
          <p:spPr>
            <a:xfrm>
              <a:off x="2104883" y="1239602"/>
              <a:ext cx="180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 userDrawn="1"/>
          </p:nvCxnSpPr>
          <p:spPr>
            <a:xfrm>
              <a:off x="2104883" y="1298904"/>
              <a:ext cx="180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 userDrawn="1"/>
          </p:nvCxnSpPr>
          <p:spPr>
            <a:xfrm>
              <a:off x="2104864" y="1358206"/>
              <a:ext cx="179999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7" name="Picture 586" descr="rule.png"/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745" y="915566"/>
            <a:ext cx="216000" cy="216000"/>
          </a:xfrm>
          <a:prstGeom prst="rect">
            <a:avLst/>
          </a:prstGeom>
        </p:spPr>
      </p:pic>
      <p:pic>
        <p:nvPicPr>
          <p:cNvPr id="588" name="Picture 16" descr="\\Tilna05\human_factors_ar1\אייקונים\flat icons\png files_flat\document79.png"/>
          <p:cNvPicPr>
            <a:picLocks noChangeAspect="1" noChangeArrowheads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177292" y="1232794"/>
            <a:ext cx="216000" cy="216000"/>
          </a:xfrm>
          <a:prstGeom prst="rect">
            <a:avLst/>
          </a:prstGeom>
          <a:noFill/>
        </p:spPr>
      </p:pic>
      <p:pic>
        <p:nvPicPr>
          <p:cNvPr id="589" name="Picture 15" descr="\\Tilna05\human_factors_ar1\אייקונים\flat icons\png files_flat\user25.png"/>
          <p:cNvPicPr>
            <a:picLocks noChangeAspect="1" noChangeArrowheads="1"/>
          </p:cNvPicPr>
          <p:nvPr/>
        </p:nvPicPr>
        <p:blipFill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48619" y="1298910"/>
            <a:ext cx="74657" cy="108000"/>
          </a:xfrm>
          <a:prstGeom prst="rect">
            <a:avLst/>
          </a:prstGeom>
          <a:noFill/>
        </p:spPr>
      </p:pic>
      <p:pic>
        <p:nvPicPr>
          <p:cNvPr id="590" name="Picture 589" descr="rule.png"/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745" y="1554152"/>
            <a:ext cx="216000" cy="216000"/>
          </a:xfrm>
          <a:prstGeom prst="rect">
            <a:avLst/>
          </a:prstGeom>
        </p:spPr>
      </p:pic>
      <p:sp>
        <p:nvSpPr>
          <p:cNvPr id="591" name="Rectangle 590"/>
          <p:cNvSpPr/>
          <p:nvPr/>
        </p:nvSpPr>
        <p:spPr>
          <a:xfrm>
            <a:off x="419508" y="915566"/>
            <a:ext cx="21419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Search Query </a:t>
            </a:r>
            <a:r>
              <a:rPr lang="en-US" sz="800" b="1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SQ12345</a:t>
            </a:r>
            <a:r>
              <a:rPr lang="en-US" sz="800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 increased </a:t>
            </a:r>
            <a:r>
              <a:rPr lang="en-US" sz="800" b="1" u="sng">
                <a:solidFill>
                  <a:srgbClr val="4F81BD">
                    <a:lumMod val="75000"/>
                  </a:srgbClr>
                </a:solidFill>
                <a:cs typeface="Calibri" pitchFamily="34" charset="0"/>
              </a:rPr>
              <a:t>2</a:t>
            </a:r>
            <a:r>
              <a:rPr lang="en-US" sz="800" u="sng">
                <a:solidFill>
                  <a:srgbClr val="4F81BD">
                    <a:lumMod val="75000"/>
                  </a:srgbClr>
                </a:solidFill>
                <a:cs typeface="Calibri" pitchFamily="34" charset="0"/>
              </a:rPr>
              <a:t> new results</a:t>
            </a:r>
            <a:endParaRPr lang="he-IL" sz="800" u="sng">
              <a:solidFill>
                <a:srgbClr val="4F81BD">
                  <a:lumMod val="75000"/>
                </a:srgbClr>
              </a:solidFill>
              <a:cs typeface="Calibri" pitchFamily="34" charset="0"/>
            </a:endParaRPr>
          </a:p>
        </p:txBody>
      </p:sp>
      <p:sp>
        <p:nvSpPr>
          <p:cNvPr id="592" name="Rectangle 591"/>
          <p:cNvSpPr/>
          <p:nvPr/>
        </p:nvSpPr>
        <p:spPr>
          <a:xfrm>
            <a:off x="419508" y="1554152"/>
            <a:ext cx="20938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Search Query </a:t>
            </a:r>
            <a:r>
              <a:rPr lang="en-US" sz="800" b="1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SQ3333</a:t>
            </a:r>
            <a:r>
              <a:rPr lang="en-US" sz="800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 increased </a:t>
            </a:r>
            <a:r>
              <a:rPr lang="en-US" sz="800" b="1" u="sng">
                <a:solidFill>
                  <a:srgbClr val="4F81BD">
                    <a:lumMod val="75000"/>
                  </a:srgbClr>
                </a:solidFill>
                <a:cs typeface="Calibri" pitchFamily="34" charset="0"/>
              </a:rPr>
              <a:t>1</a:t>
            </a:r>
            <a:r>
              <a:rPr lang="en-US" sz="800" u="sng">
                <a:solidFill>
                  <a:srgbClr val="4F81BD">
                    <a:lumMod val="75000"/>
                  </a:srgbClr>
                </a:solidFill>
                <a:cs typeface="Calibri" pitchFamily="34" charset="0"/>
              </a:rPr>
              <a:t> new results</a:t>
            </a:r>
            <a:endParaRPr lang="he-IL" sz="800" u="sng">
              <a:solidFill>
                <a:srgbClr val="4F81BD">
                  <a:lumMod val="75000"/>
                </a:srgbClr>
              </a:solidFill>
              <a:cs typeface="Calibri" pitchFamily="34" charset="0"/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19508" y="1243668"/>
            <a:ext cx="19239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>
                <a:solidFill>
                  <a:prstClr val="black">
                    <a:lumMod val="95000"/>
                    <a:lumOff val="5000"/>
                  </a:prstClr>
                </a:solidFill>
                <a:cs typeface="Calibri" pitchFamily="34" charset="0"/>
              </a:rPr>
              <a:t>2 new changes in  </a:t>
            </a:r>
            <a:r>
              <a:rPr lang="en-US" sz="800" u="sng">
                <a:solidFill>
                  <a:srgbClr val="4F81BD">
                    <a:lumMod val="75000"/>
                  </a:srgbClr>
                </a:solidFill>
                <a:cs typeface="Calibri" pitchFamily="34" charset="0"/>
              </a:rPr>
              <a:t>Carlos Garcia- PE66778</a:t>
            </a:r>
            <a:endParaRPr lang="he-IL" sz="800" u="sng">
              <a:solidFill>
                <a:srgbClr val="4F81BD">
                  <a:lumMod val="75000"/>
                </a:srgbClr>
              </a:solidFill>
              <a:cs typeface="Calibri" pitchFamily="34" charset="0"/>
            </a:endParaRPr>
          </a:p>
        </p:txBody>
      </p:sp>
      <p:sp>
        <p:nvSpPr>
          <p:cNvPr id="594" name="Rectangle 593"/>
          <p:cNvSpPr/>
          <p:nvPr/>
        </p:nvSpPr>
        <p:spPr>
          <a:xfrm>
            <a:off x="108311" y="2109222"/>
            <a:ext cx="3420000" cy="372165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522756" y="2189758"/>
            <a:ext cx="2162517" cy="4924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b="1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New evidence regarding Charlie S. murder</a:t>
            </a:r>
          </a:p>
          <a:p>
            <a:pPr algn="l" rtl="0"/>
            <a:endParaRPr lang="en-US" sz="800">
              <a:solidFill>
                <a:srgbClr val="5E5E5E"/>
              </a:solidFill>
              <a:cs typeface="Calibri" pitchFamily="34" charset="0"/>
            </a:endParaRPr>
          </a:p>
          <a:p>
            <a:pPr algn="l" rtl="0"/>
            <a:endParaRPr lang="en-US" sz="800">
              <a:solidFill>
                <a:srgbClr val="5E5E5E"/>
              </a:solidFill>
              <a:cs typeface="Calibri" pitchFamily="34" charset="0"/>
            </a:endParaRPr>
          </a:p>
          <a:p>
            <a:pPr algn="l" rtl="0"/>
            <a:endParaRPr lang="en-US" sz="800">
              <a:solidFill>
                <a:srgbClr val="5E5E5E"/>
              </a:solidFill>
              <a:cs typeface="Calibri" pitchFamily="34" charset="0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522756" y="2286660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b="1">
                <a:solidFill>
                  <a:prstClr val="black"/>
                </a:solidFill>
                <a:cs typeface="Arial" pitchFamily="34" charset="0"/>
              </a:rPr>
              <a:t>Jorge Luis</a:t>
            </a:r>
          </a:p>
        </p:txBody>
      </p:sp>
      <p:sp>
        <p:nvSpPr>
          <p:cNvPr id="597" name="Rectangle 596"/>
          <p:cNvSpPr/>
          <p:nvPr/>
        </p:nvSpPr>
        <p:spPr>
          <a:xfrm>
            <a:off x="74333" y="2296721"/>
            <a:ext cx="48442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NI255764</a:t>
            </a:r>
            <a:endParaRPr lang="he-IL" sz="6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108311" y="2486294"/>
            <a:ext cx="3420000" cy="370800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108311" y="2866506"/>
            <a:ext cx="3420000" cy="3708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08311" y="3239994"/>
            <a:ext cx="3420000" cy="370800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grpSp>
        <p:nvGrpSpPr>
          <p:cNvPr id="10" name="Group 393"/>
          <p:cNvGrpSpPr/>
          <p:nvPr/>
        </p:nvGrpSpPr>
        <p:grpSpPr>
          <a:xfrm>
            <a:off x="3404040" y="2925066"/>
            <a:ext cx="72000" cy="54000"/>
            <a:chOff x="3355723" y="3385978"/>
            <a:chExt cx="72000" cy="54000"/>
          </a:xfrm>
        </p:grpSpPr>
        <p:cxnSp>
          <p:nvCxnSpPr>
            <p:cNvPr id="602" name="Straight Connector 601"/>
            <p:cNvCxnSpPr/>
            <p:nvPr userDrawn="1"/>
          </p:nvCxnSpPr>
          <p:spPr>
            <a:xfrm>
              <a:off x="3355723" y="3385978"/>
              <a:ext cx="72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 userDrawn="1"/>
          </p:nvCxnSpPr>
          <p:spPr>
            <a:xfrm>
              <a:off x="3355723" y="3412978"/>
              <a:ext cx="72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 userDrawn="1"/>
          </p:nvCxnSpPr>
          <p:spPr>
            <a:xfrm>
              <a:off x="3355723" y="3439978"/>
              <a:ext cx="72000" cy="0"/>
            </a:xfrm>
            <a:prstGeom prst="line">
              <a:avLst/>
            </a:prstGeom>
            <a:ln w="12700">
              <a:solidFill>
                <a:srgbClr val="41A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5" name="Picture 604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9310" y="2526638"/>
            <a:ext cx="216000" cy="216000"/>
          </a:xfrm>
          <a:prstGeom prst="rect">
            <a:avLst/>
          </a:prstGeom>
        </p:spPr>
      </p:pic>
      <p:sp>
        <p:nvSpPr>
          <p:cNvPr id="606" name="TextBox 605"/>
          <p:cNvSpPr txBox="1"/>
          <p:nvPr/>
        </p:nvSpPr>
        <p:spPr>
          <a:xfrm>
            <a:off x="2707643" y="2346618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12:03 23/12/2015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522756" y="2555217"/>
            <a:ext cx="2420119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Moreno 44/6 Photos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2707643" y="2742662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12:03 23/12/2015</a:t>
            </a:r>
          </a:p>
        </p:txBody>
      </p:sp>
      <p:sp>
        <p:nvSpPr>
          <p:cNvPr id="609" name="TextBox 608"/>
          <p:cNvSpPr txBox="1"/>
          <p:nvPr/>
        </p:nvSpPr>
        <p:spPr>
          <a:xfrm>
            <a:off x="522756" y="2675165"/>
            <a:ext cx="1584176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Brown Team</a:t>
            </a:r>
          </a:p>
        </p:txBody>
      </p:sp>
      <p:sp>
        <p:nvSpPr>
          <p:cNvPr id="610" name="TextBox 609"/>
          <p:cNvSpPr txBox="1"/>
          <p:nvPr/>
        </p:nvSpPr>
        <p:spPr>
          <a:xfrm>
            <a:off x="522756" y="2931585"/>
            <a:ext cx="2162517" cy="2462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Kidnapping and assassination of prosecutors family</a:t>
            </a:r>
          </a:p>
          <a:p>
            <a:pPr algn="l" rtl="0"/>
            <a:endParaRPr lang="en-US" sz="800">
              <a:solidFill>
                <a:srgbClr val="5E5E5E"/>
              </a:solidFill>
              <a:cs typeface="Calibri" pitchFamily="34" charset="0"/>
            </a:endParaRPr>
          </a:p>
        </p:txBody>
      </p:sp>
      <p:sp>
        <p:nvSpPr>
          <p:cNvPr id="611" name="TextBox 610"/>
          <p:cNvSpPr txBox="1"/>
          <p:nvPr/>
        </p:nvSpPr>
        <p:spPr>
          <a:xfrm>
            <a:off x="2707643" y="3087603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18:33 22/12/2015</a:t>
            </a:r>
          </a:p>
        </p:txBody>
      </p:sp>
      <p:sp>
        <p:nvSpPr>
          <p:cNvPr id="612" name="TextBox 611"/>
          <p:cNvSpPr txBox="1"/>
          <p:nvPr/>
        </p:nvSpPr>
        <p:spPr>
          <a:xfrm>
            <a:off x="522756" y="3064981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Fernando Lopez</a:t>
            </a:r>
            <a:endParaRPr lang="en-US" sz="800" b="1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522756" y="3277570"/>
            <a:ext cx="2162517" cy="2462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b="1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   New evidence regarding Charlie S. murder</a:t>
            </a:r>
          </a:p>
          <a:p>
            <a:pPr algn="l" rtl="0"/>
            <a:endParaRPr lang="en-US" sz="800">
              <a:solidFill>
                <a:srgbClr val="5E5E5E"/>
              </a:solidFill>
              <a:cs typeface="Calibri" pitchFamily="34" charset="0"/>
            </a:endParaRPr>
          </a:p>
        </p:txBody>
      </p:sp>
      <p:sp>
        <p:nvSpPr>
          <p:cNvPr id="614" name="TextBox 613"/>
          <p:cNvSpPr txBox="1"/>
          <p:nvPr/>
        </p:nvSpPr>
        <p:spPr>
          <a:xfrm>
            <a:off x="522756" y="3400681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b="1">
                <a:solidFill>
                  <a:prstClr val="black"/>
                </a:solidFill>
                <a:cs typeface="Arial" pitchFamily="34" charset="0"/>
              </a:rPr>
              <a:t>Jorge Luis (FW: Joan Lopez)</a:t>
            </a:r>
          </a:p>
        </p:txBody>
      </p:sp>
      <p:pic>
        <p:nvPicPr>
          <p:cNvPr id="615" name="Content Placeholder 165" descr="car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9310" y="3271658"/>
            <a:ext cx="216000" cy="216000"/>
          </a:xfrm>
          <a:prstGeom prst="rect">
            <a:avLst/>
          </a:prstGeom>
        </p:spPr>
      </p:pic>
      <p:pic>
        <p:nvPicPr>
          <p:cNvPr id="616" name="Picture 615" descr="man.png"/>
          <p:cNvPicPr>
            <a:picLocks noChangeAspect="1"/>
          </p:cNvPicPr>
          <p:nvPr/>
        </p:nvPicPr>
        <p:blipFill>
          <a:blip r:embed="rId2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311" y="2155558"/>
            <a:ext cx="216000" cy="216000"/>
          </a:xfrm>
          <a:prstGeom prst="rect">
            <a:avLst/>
          </a:prstGeom>
        </p:spPr>
      </p:pic>
      <p:pic>
        <p:nvPicPr>
          <p:cNvPr id="617" name="Picture 2" descr="\\Tilna05\human_factors_ar1\אייקונים\flat icons\png files_flat\forward6.png"/>
          <p:cNvPicPr>
            <a:picLocks noChangeAspect="1" noChangeArrowheads="1"/>
          </p:cNvPicPr>
          <p:nvPr/>
        </p:nvPicPr>
        <p:blipFill>
          <a:blip r:embed="rId27"/>
          <a:stretch>
            <a:fillRect/>
          </a:stretch>
        </p:blipFill>
        <p:spPr bwMode="auto">
          <a:xfrm>
            <a:off x="474563" y="3269274"/>
            <a:ext cx="90000" cy="90000"/>
          </a:xfrm>
          <a:prstGeom prst="rect">
            <a:avLst/>
          </a:prstGeom>
          <a:noFill/>
        </p:spPr>
      </p:pic>
      <p:pic>
        <p:nvPicPr>
          <p:cNvPr id="618" name="Picture 4" descr="\\Tilna05\human_factors_ar1\אייקונים\flat icons W color\ic_attach_file_64.png"/>
          <p:cNvPicPr>
            <a:picLocks noChangeAspect="1" noChangeArrowheads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59644" y="2677818"/>
            <a:ext cx="108000" cy="108000"/>
          </a:xfrm>
          <a:prstGeom prst="rect">
            <a:avLst/>
          </a:prstGeom>
          <a:noFill/>
        </p:spPr>
      </p:pic>
      <p:sp>
        <p:nvSpPr>
          <p:cNvPr id="619" name="Rectangle 618"/>
          <p:cNvSpPr/>
          <p:nvPr/>
        </p:nvSpPr>
        <p:spPr>
          <a:xfrm>
            <a:off x="74333" y="2686405"/>
            <a:ext cx="4459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NI22344</a:t>
            </a:r>
            <a:endParaRPr lang="he-IL" sz="6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74333" y="3064777"/>
            <a:ext cx="44595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NI75884</a:t>
            </a:r>
            <a:endParaRPr lang="he-IL" sz="6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74333" y="3444569"/>
            <a:ext cx="4459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NI22344</a:t>
            </a:r>
            <a:endParaRPr lang="he-IL" sz="60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1" name="Group 266"/>
          <p:cNvGrpSpPr/>
          <p:nvPr/>
        </p:nvGrpSpPr>
        <p:grpSpPr>
          <a:xfrm>
            <a:off x="1518010" y="1893502"/>
            <a:ext cx="718082" cy="215444"/>
            <a:chOff x="2617469" y="1880054"/>
            <a:chExt cx="718082" cy="215444"/>
          </a:xfrm>
        </p:grpSpPr>
        <p:grpSp>
          <p:nvGrpSpPr>
            <p:cNvPr id="12" name="Group 34"/>
            <p:cNvGrpSpPr/>
            <p:nvPr userDrawn="1"/>
          </p:nvGrpSpPr>
          <p:grpSpPr>
            <a:xfrm>
              <a:off x="3111101" y="1886151"/>
              <a:ext cx="219384" cy="206194"/>
              <a:chOff x="3135399" y="735570"/>
              <a:chExt cx="214091" cy="180001"/>
            </a:xfrm>
          </p:grpSpPr>
          <p:pic>
            <p:nvPicPr>
              <p:cNvPr id="625" name="Picture 4"/>
              <p:cNvPicPr>
                <a:picLocks noChangeAspect="1" noChangeArrowheads="1"/>
              </p:cNvPicPr>
              <p:nvPr userDrawn="1"/>
            </p:nvPicPr>
            <p:blipFill>
              <a:blip r:embed="rId29"/>
              <a:stretch>
                <a:fillRect/>
              </a:stretch>
            </p:blipFill>
            <p:spPr bwMode="auto">
              <a:xfrm>
                <a:off x="3155643" y="735570"/>
                <a:ext cx="193847" cy="1800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pic>
            <p:nvPicPr>
              <p:cNvPr id="626" name="Picture 3"/>
              <p:cNvPicPr>
                <a:picLocks noChangeAspect="1" noChangeArrowheads="1"/>
              </p:cNvPicPr>
              <p:nvPr userDrawn="1"/>
            </p:nvPicPr>
            <p:blipFill>
              <a:blip r:embed="rId30"/>
              <a:stretch>
                <a:fillRect/>
              </a:stretch>
            </p:blipFill>
            <p:spPr bwMode="auto">
              <a:xfrm>
                <a:off x="3135399" y="778202"/>
                <a:ext cx="108001" cy="10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</p:grpSp>
        <p:sp>
          <p:nvSpPr>
            <p:cNvPr id="624" name="TextBox 623"/>
            <p:cNvSpPr txBox="1"/>
            <p:nvPr userDrawn="1"/>
          </p:nvSpPr>
          <p:spPr>
            <a:xfrm>
              <a:off x="2617469" y="1880054"/>
              <a:ext cx="718082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white"/>
                  </a:solidFill>
                </a:rPr>
                <a:t> RECEIVED</a:t>
              </a:r>
              <a:endParaRPr lang="he-IL" sz="800">
                <a:solidFill>
                  <a:prstClr val="white"/>
                </a:solidFill>
              </a:endParaRPr>
            </a:p>
          </p:txBody>
        </p:sp>
      </p:grpSp>
      <p:sp>
        <p:nvSpPr>
          <p:cNvPr id="627" name="TextBox 626"/>
          <p:cNvSpPr txBox="1"/>
          <p:nvPr/>
        </p:nvSpPr>
        <p:spPr>
          <a:xfrm>
            <a:off x="2707643" y="3464282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12:03 23/12/2015</a:t>
            </a:r>
          </a:p>
        </p:txBody>
      </p:sp>
      <p:sp>
        <p:nvSpPr>
          <p:cNvPr id="628" name="Rectangle 627"/>
          <p:cNvSpPr/>
          <p:nvPr/>
        </p:nvSpPr>
        <p:spPr>
          <a:xfrm>
            <a:off x="108311" y="3617518"/>
            <a:ext cx="3420000" cy="370800"/>
          </a:xfrm>
          <a:prstGeom prst="rect">
            <a:avLst/>
          </a:prstGeom>
          <a:solidFill>
            <a:srgbClr val="E8E8E8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pic>
        <p:nvPicPr>
          <p:cNvPr id="629" name="Picture 628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9310" y="3657862"/>
            <a:ext cx="216000" cy="216000"/>
          </a:xfrm>
          <a:prstGeom prst="rect">
            <a:avLst/>
          </a:prstGeom>
        </p:spPr>
      </p:pic>
      <p:sp>
        <p:nvSpPr>
          <p:cNvPr id="630" name="TextBox 629"/>
          <p:cNvSpPr txBox="1"/>
          <p:nvPr/>
        </p:nvSpPr>
        <p:spPr>
          <a:xfrm>
            <a:off x="522756" y="3678821"/>
            <a:ext cx="2420119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Moreno 44/6 Photos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522756" y="3798769"/>
            <a:ext cx="1584176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Brown Team</a:t>
            </a:r>
          </a:p>
        </p:txBody>
      </p:sp>
      <p:pic>
        <p:nvPicPr>
          <p:cNvPr id="632" name="Picture 4" descr="\\Tilna05\human_factors_ar1\אייקונים\flat icons W color\ic_attach_file_64.png"/>
          <p:cNvPicPr>
            <a:picLocks noChangeAspect="1" noChangeArrowheads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59644" y="3809042"/>
            <a:ext cx="108000" cy="108000"/>
          </a:xfrm>
          <a:prstGeom prst="rect">
            <a:avLst/>
          </a:prstGeom>
          <a:noFill/>
        </p:spPr>
      </p:pic>
      <p:sp>
        <p:nvSpPr>
          <p:cNvPr id="633" name="Rectangle 632"/>
          <p:cNvSpPr/>
          <p:nvPr/>
        </p:nvSpPr>
        <p:spPr>
          <a:xfrm>
            <a:off x="74333" y="3817629"/>
            <a:ext cx="4459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US" sz="6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NI22344</a:t>
            </a:r>
            <a:endParaRPr lang="he-IL" sz="60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5" name="Group 507"/>
          <p:cNvGrpSpPr/>
          <p:nvPr/>
        </p:nvGrpSpPr>
        <p:grpSpPr>
          <a:xfrm>
            <a:off x="74333" y="3991006"/>
            <a:ext cx="3453978" cy="382937"/>
            <a:chOff x="74333" y="3997730"/>
            <a:chExt cx="3453978" cy="382937"/>
          </a:xfrm>
        </p:grpSpPr>
        <p:sp>
          <p:nvSpPr>
            <p:cNvPr id="635" name="Rectangle 634"/>
            <p:cNvSpPr/>
            <p:nvPr userDrawn="1"/>
          </p:nvSpPr>
          <p:spPr>
            <a:xfrm>
              <a:off x="108311" y="3997730"/>
              <a:ext cx="3420000" cy="370800"/>
            </a:xfrm>
            <a:prstGeom prst="rect">
              <a:avLst/>
            </a:prstGeom>
            <a:solidFill>
              <a:srgbClr val="E8E8E8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solidFill>
                  <a:prstClr val="white"/>
                </a:solidFill>
              </a:endParaRPr>
            </a:p>
          </p:txBody>
        </p:sp>
        <p:pic>
          <p:nvPicPr>
            <p:cNvPr id="636" name="Picture 635" descr="man.png"/>
            <p:cNvPicPr>
              <a:picLocks noChangeAspect="1"/>
            </p:cNvPicPr>
            <p:nvPr userDrawn="1"/>
          </p:nvPicPr>
          <p:blipFill>
            <a:blip r:embed="rId2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9311" y="4047182"/>
              <a:ext cx="216000" cy="216000"/>
            </a:xfrm>
            <a:prstGeom prst="rect">
              <a:avLst/>
            </a:prstGeom>
          </p:spPr>
        </p:pic>
        <p:sp>
          <p:nvSpPr>
            <p:cNvPr id="637" name="TextBox 636"/>
            <p:cNvSpPr txBox="1"/>
            <p:nvPr userDrawn="1"/>
          </p:nvSpPr>
          <p:spPr>
            <a:xfrm>
              <a:off x="522756" y="4039949"/>
              <a:ext cx="2162517" cy="24622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>
                <a:defRPr/>
              </a:pPr>
              <a:r>
                <a:rPr lang="en-US" sz="80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Source questioning</a:t>
              </a:r>
            </a:p>
            <a:p>
              <a:pPr algn="l" rtl="0"/>
              <a:endParaRPr lang="en-US" sz="800">
                <a:solidFill>
                  <a:srgbClr val="5E5E5E"/>
                </a:solidFill>
                <a:cs typeface="Calibri" pitchFamily="34" charset="0"/>
              </a:endParaRPr>
            </a:p>
          </p:txBody>
        </p:sp>
        <p:sp>
          <p:nvSpPr>
            <p:cNvPr id="638" name="TextBox 637"/>
            <p:cNvSpPr txBox="1"/>
            <p:nvPr userDrawn="1"/>
          </p:nvSpPr>
          <p:spPr>
            <a:xfrm>
              <a:off x="522756" y="4173345"/>
              <a:ext cx="1144277" cy="12311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800">
                  <a:solidFill>
                    <a:prstClr val="black"/>
                  </a:solidFill>
                  <a:cs typeface="Arial" pitchFamily="34" charset="0"/>
                </a:rPr>
                <a:t>Jorge Luis</a:t>
              </a:r>
              <a:r>
                <a:rPr lang="en-US" sz="80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 </a:t>
              </a:r>
              <a:endParaRPr lang="en-US" sz="8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pic>
          <p:nvPicPr>
            <p:cNvPr id="639" name="Picture 2" descr="\\Tilna05\human_factors_ar1\אייקונים\flat icons\png files_flat\warning11.png"/>
            <p:cNvPicPr>
              <a:picLocks noChangeAspect="1" noChangeArrowheads="1"/>
            </p:cNvPicPr>
            <p:nvPr userDrawn="1"/>
          </p:nvPicPr>
          <p:blipFill>
            <a:blip r:embed="rId31">
              <a:duotone>
                <a:schemeClr val="accent2">
                  <a:shade val="45000"/>
                  <a:satMod val="135000"/>
                </a:schemeClr>
                <a:prstClr val="white"/>
              </a:duotone>
              <a:lum bright="10000"/>
            </a:blip>
            <a:stretch>
              <a:fillRect/>
            </a:stretch>
          </p:blipFill>
          <p:spPr>
            <a:xfrm>
              <a:off x="179512" y="4051951"/>
              <a:ext cx="106914" cy="90000"/>
            </a:xfrm>
            <a:prstGeom prst="rect">
              <a:avLst/>
            </a:prstGeom>
            <a:noFill/>
          </p:spPr>
        </p:pic>
        <p:sp>
          <p:nvSpPr>
            <p:cNvPr id="640" name="Rectangle 639"/>
            <p:cNvSpPr/>
            <p:nvPr userDrawn="1"/>
          </p:nvSpPr>
          <p:spPr>
            <a:xfrm>
              <a:off x="74333" y="4196001"/>
              <a:ext cx="44595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/>
              <a:r>
                <a:rPr lang="en-US" sz="600">
                  <a:solidFill>
                    <a:prstClr val="white">
                      <a:lumMod val="50000"/>
                    </a:prstClr>
                  </a:solidFill>
                  <a:cs typeface="Arial" pitchFamily="34" charset="0"/>
                </a:rPr>
                <a:t>NI75884</a:t>
              </a:r>
              <a:endParaRPr lang="he-IL" sz="60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641" name="TextBox 640"/>
          <p:cNvSpPr txBox="1"/>
          <p:nvPr/>
        </p:nvSpPr>
        <p:spPr>
          <a:xfrm>
            <a:off x="2707643" y="3851803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12:03 23/12/2015</a:t>
            </a:r>
          </a:p>
        </p:txBody>
      </p:sp>
      <p:sp>
        <p:nvSpPr>
          <p:cNvPr id="642" name="TextBox 641"/>
          <p:cNvSpPr txBox="1"/>
          <p:nvPr/>
        </p:nvSpPr>
        <p:spPr>
          <a:xfrm>
            <a:off x="2707643" y="4228482"/>
            <a:ext cx="1144277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12:03 23/12/2015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107504" y="4371062"/>
            <a:ext cx="1728000" cy="624751"/>
          </a:xfrm>
          <a:prstGeom prst="rect">
            <a:avLst/>
          </a:prstGeom>
          <a:solidFill>
            <a:srgbClr val="E8E8E8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>
                <a:solidFill>
                  <a:srgbClr val="4BACC6">
                    <a:lumMod val="50000"/>
                  </a:srgbClr>
                </a:solidFill>
              </a:rPr>
              <a:t>PIRS</a:t>
            </a:r>
            <a:endParaRPr lang="he-IL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1829346" y="4371062"/>
            <a:ext cx="1710000" cy="624751"/>
          </a:xfrm>
          <a:prstGeom prst="rect">
            <a:avLst/>
          </a:prstGeom>
          <a:solidFill>
            <a:srgbClr val="E8E8E8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>
                <a:solidFill>
                  <a:srgbClr val="4BACC6">
                    <a:lumMod val="50000"/>
                  </a:srgbClr>
                </a:solidFill>
              </a:rPr>
              <a:t>TASKS</a:t>
            </a:r>
            <a:endParaRPr lang="he-IL">
              <a:solidFill>
                <a:srgbClr val="4BACC6">
                  <a:lumMod val="50000"/>
                </a:srgbClr>
              </a:solidFill>
            </a:endParaRPr>
          </a:p>
        </p:txBody>
      </p:sp>
      <p:graphicFrame>
        <p:nvGraphicFramePr>
          <p:cNvPr id="645" name="Chart 644"/>
          <p:cNvGraphicFramePr/>
          <p:nvPr/>
        </p:nvGraphicFramePr>
        <p:xfrm>
          <a:off x="647847" y="4228482"/>
          <a:ext cx="1019186" cy="104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646" name="Chart 645"/>
          <p:cNvGraphicFramePr/>
          <p:nvPr/>
        </p:nvGraphicFramePr>
        <p:xfrm>
          <a:off x="2520160" y="4228482"/>
          <a:ext cx="1019186" cy="104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pic>
        <p:nvPicPr>
          <p:cNvPr id="647" name="Picture 646" descr="polic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90547" y="2895814"/>
            <a:ext cx="252000" cy="252000"/>
          </a:xfrm>
          <a:prstGeom prst="rect">
            <a:avLst/>
          </a:prstGeom>
        </p:spPr>
      </p:pic>
      <p:pic>
        <p:nvPicPr>
          <p:cNvPr id="648" name="Picture 2" descr="\\Tilna05\human_factors_ar1\אייקונים\flat icons\png files_flat\warning11.png"/>
          <p:cNvPicPr>
            <a:picLocks noChangeAspect="1" noChangeArrowheads="1"/>
          </p:cNvPicPr>
          <p:nvPr/>
        </p:nvPicPr>
        <p:blipFill>
          <a:blip r:embed="rId31"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tretch>
            <a:fillRect/>
          </a:stretch>
        </p:blipFill>
        <p:spPr>
          <a:xfrm>
            <a:off x="179512" y="2913798"/>
            <a:ext cx="106914" cy="90000"/>
          </a:xfrm>
          <a:prstGeom prst="rect">
            <a:avLst/>
          </a:prstGeom>
          <a:noFill/>
        </p:spPr>
      </p:pic>
      <p:pic>
        <p:nvPicPr>
          <p:cNvPr id="649" name="Picture 4" descr="\\Tilna05\human_factors_ar1\אייקונים\flat icons W color\ic_attach_file_64.png"/>
          <p:cNvPicPr>
            <a:picLocks noChangeAspect="1" noChangeArrowheads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59644" y="3080363"/>
            <a:ext cx="108000" cy="108000"/>
          </a:xfrm>
          <a:prstGeom prst="rect">
            <a:avLst/>
          </a:prstGeom>
          <a:noFill/>
        </p:spPr>
      </p:pic>
      <p:grpSp>
        <p:nvGrpSpPr>
          <p:cNvPr id="16" name="Group 649"/>
          <p:cNvGrpSpPr/>
          <p:nvPr/>
        </p:nvGrpSpPr>
        <p:grpSpPr>
          <a:xfrm>
            <a:off x="3563887" y="591530"/>
            <a:ext cx="4860541" cy="4405142"/>
            <a:chOff x="3563887" y="591530"/>
            <a:chExt cx="4860541" cy="4405142"/>
          </a:xfrm>
        </p:grpSpPr>
        <p:sp>
          <p:nvSpPr>
            <p:cNvPr id="370" name="Rectangle 369"/>
            <p:cNvSpPr/>
            <p:nvPr userDrawn="1"/>
          </p:nvSpPr>
          <p:spPr>
            <a:xfrm>
              <a:off x="3563887" y="604672"/>
              <a:ext cx="4860541" cy="439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grpSp>
          <p:nvGrpSpPr>
            <p:cNvPr id="17" name="Group 370"/>
            <p:cNvGrpSpPr/>
            <p:nvPr userDrawn="1"/>
          </p:nvGrpSpPr>
          <p:grpSpPr>
            <a:xfrm>
              <a:off x="3626575" y="2001210"/>
              <a:ext cx="4701230" cy="558289"/>
              <a:chOff x="3626575" y="2086942"/>
              <a:chExt cx="4701230" cy="558289"/>
            </a:xfrm>
          </p:grpSpPr>
          <p:sp>
            <p:nvSpPr>
              <p:cNvPr id="372" name="TextBox 371"/>
              <p:cNvSpPr txBox="1"/>
              <p:nvPr userDrawn="1"/>
            </p:nvSpPr>
            <p:spPr>
              <a:xfrm>
                <a:off x="3719805" y="2275899"/>
                <a:ext cx="4608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A report sent by the local police attendant in the city of regarding the kidnapping and assassination near the Cartagena City Mall of 3 later identified as the family of</a:t>
                </a:r>
                <a:r>
                  <a:rPr lang="en-US" sz="800">
                    <a:solidFill>
                      <a:srgbClr val="5E5E5E"/>
                    </a:solidFill>
                    <a:cs typeface="Calibri" pitchFamily="34" charset="0"/>
                  </a:rPr>
                  <a:t> </a:t>
                </a:r>
                <a:r>
                  <a:rPr lang="en-US" sz="800" u="sng">
                    <a:solidFill>
                      <a:srgbClr val="1F497D">
                        <a:lumMod val="60000"/>
                        <a:lumOff val="40000"/>
                      </a:srgbClr>
                    </a:solidFill>
                    <a:cs typeface="Arial" pitchFamily="34" charset="0"/>
                  </a:rPr>
                  <a:t>Luis Moreno</a:t>
                </a:r>
                <a:r>
                  <a:rPr lang="en-US" sz="800">
                    <a:solidFill>
                      <a:srgbClr val="5E5E5E"/>
                    </a:solidFill>
                    <a:cs typeface="Calibri" pitchFamily="34" charset="0"/>
                  </a:rPr>
                  <a:t>, 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a well known public prosecutor involved in various cartel related investigations. The police apprehended a suspect identified as </a:t>
                </a:r>
                <a:r>
                  <a:rPr lang="en-US" sz="800" u="sng">
                    <a:solidFill>
                      <a:srgbClr val="1F497D">
                        <a:lumMod val="60000"/>
                        <a:lumOff val="40000"/>
                      </a:srgbClr>
                    </a:solidFill>
                    <a:cs typeface="Arial" pitchFamily="34" charset="0"/>
                  </a:rPr>
                  <a:t>Javier Martinez.</a:t>
                </a:r>
                <a:endParaRPr lang="en-US" sz="800">
                  <a:solidFill>
                    <a:srgbClr val="5E5E5E"/>
                  </a:solidFill>
                  <a:cs typeface="Calibri" pitchFamily="34" charset="0"/>
                </a:endParaRPr>
              </a:p>
            </p:txBody>
          </p:sp>
          <p:sp>
            <p:nvSpPr>
              <p:cNvPr id="373" name="Rectangle 372"/>
              <p:cNvSpPr/>
              <p:nvPr userDrawn="1"/>
            </p:nvSpPr>
            <p:spPr>
              <a:xfrm>
                <a:off x="3626575" y="2086942"/>
                <a:ext cx="268214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80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Calibri" pitchFamily="34" charset="0"/>
                  </a:rPr>
                  <a:t>Occurred </a:t>
                </a:r>
                <a:r>
                  <a:rPr lang="en-US" sz="800">
                    <a:solidFill>
                      <a:srgbClr val="5E5E5E"/>
                    </a:solidFill>
                    <a:cs typeface="Calibri" pitchFamily="34" charset="0"/>
                  </a:rPr>
                  <a:t>: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From  03:00  22/12/2015,  To  03:43 22/12/2015 </a:t>
                </a:r>
                <a:endParaRPr lang="he-IL" sz="8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cxnSp>
          <p:nvCxnSpPr>
            <p:cNvPr id="374" name="Straight Connector 373"/>
            <p:cNvCxnSpPr/>
            <p:nvPr userDrawn="1"/>
          </p:nvCxnSpPr>
          <p:spPr>
            <a:xfrm>
              <a:off x="3693402" y="3003798"/>
              <a:ext cx="4680000" cy="0"/>
            </a:xfrm>
            <a:prstGeom prst="line">
              <a:avLst/>
            </a:prstGeom>
            <a:ln>
              <a:solidFill>
                <a:srgbClr val="E0E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3674352" y="3841590"/>
              <a:ext cx="4680000" cy="0"/>
            </a:xfrm>
            <a:prstGeom prst="line">
              <a:avLst/>
            </a:prstGeom>
            <a:ln>
              <a:solidFill>
                <a:srgbClr val="E0E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3596095" y="4421402"/>
              <a:ext cx="4792313" cy="0"/>
            </a:xfrm>
            <a:prstGeom prst="line">
              <a:avLst/>
            </a:prstGeom>
            <a:ln>
              <a:solidFill>
                <a:srgbClr val="E0E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 userDrawn="1"/>
          </p:nvSpPr>
          <p:spPr>
            <a:xfrm>
              <a:off x="4573905" y="4121660"/>
              <a:ext cx="1272137" cy="2154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8" name="Group 378"/>
            <p:cNvGrpSpPr/>
            <p:nvPr userDrawn="1"/>
          </p:nvGrpSpPr>
          <p:grpSpPr>
            <a:xfrm>
              <a:off x="3628219" y="4438363"/>
              <a:ext cx="1383107" cy="201019"/>
              <a:chOff x="3628219" y="4228570"/>
              <a:chExt cx="1383107" cy="201019"/>
            </a:xfrm>
          </p:grpSpPr>
          <p:pic>
            <p:nvPicPr>
              <p:cNvPr id="380" name="Picture 2"/>
              <p:cNvPicPr>
                <a:picLocks noChangeAspect="1" noChangeArrowheads="1"/>
              </p:cNvPicPr>
              <p:nvPr userDrawn="1"/>
            </p:nvPicPr>
            <p:blipFill>
              <a:blip r:embed="rId35"/>
              <a:stretch>
                <a:fillRect/>
              </a:stretch>
            </p:blipFill>
            <p:spPr>
              <a:xfrm>
                <a:off x="3628219" y="4228570"/>
                <a:ext cx="248708" cy="2010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id="381" name="TextBox 380"/>
              <p:cNvSpPr txBox="1"/>
              <p:nvPr userDrawn="1"/>
            </p:nvSpPr>
            <p:spPr>
              <a:xfrm>
                <a:off x="3867049" y="4266956"/>
                <a:ext cx="114427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 b="1">
                    <a:solidFill>
                      <a:prstClr val="black"/>
                    </a:solidFill>
                    <a:cs typeface="Arial" pitchFamily="34" charset="0"/>
                  </a:rPr>
                  <a:t>Tags(3)</a:t>
                </a:r>
              </a:p>
            </p:txBody>
          </p:sp>
        </p:grpSp>
        <p:pic>
          <p:nvPicPr>
            <p:cNvPr id="389" name="Picture 9" descr="\\Tilna05\human_factors_ar1\אייקונים\flat icons\png files_flat\star82.png"/>
            <p:cNvPicPr>
              <a:picLocks noChangeAspect="1" noChangeArrowheads="1"/>
            </p:cNvPicPr>
            <p:nvPr userDrawn="1"/>
          </p:nvPicPr>
          <p:blipFill>
            <a:blip r:embed="rId3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7686629" y="625933"/>
              <a:ext cx="252000" cy="252000"/>
            </a:xfrm>
            <a:prstGeom prst="rect">
              <a:avLst/>
            </a:prstGeom>
            <a:noFill/>
          </p:spPr>
        </p:pic>
        <p:grpSp>
          <p:nvGrpSpPr>
            <p:cNvPr id="19" name="Group 111"/>
            <p:cNvGrpSpPr/>
            <p:nvPr userDrawn="1"/>
          </p:nvGrpSpPr>
          <p:grpSpPr>
            <a:xfrm>
              <a:off x="7992092" y="702696"/>
              <a:ext cx="144000" cy="98474"/>
              <a:chOff x="2944200" y="566863"/>
              <a:chExt cx="180000" cy="51182"/>
            </a:xfrm>
          </p:grpSpPr>
          <p:cxnSp>
            <p:nvCxnSpPr>
              <p:cNvPr id="391" name="Straight Connector 390"/>
              <p:cNvCxnSpPr/>
              <p:nvPr userDrawn="1"/>
            </p:nvCxnSpPr>
            <p:spPr>
              <a:xfrm>
                <a:off x="2944200" y="566863"/>
                <a:ext cx="180000" cy="0"/>
              </a:xfrm>
              <a:prstGeom prst="line">
                <a:avLst/>
              </a:prstGeom>
              <a:ln w="12700">
                <a:solidFill>
                  <a:srgbClr val="41A7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57"/>
              <p:cNvCxnSpPr/>
              <p:nvPr userDrawn="1"/>
            </p:nvCxnSpPr>
            <p:spPr>
              <a:xfrm>
                <a:off x="2944200" y="592455"/>
                <a:ext cx="180000" cy="0"/>
              </a:xfrm>
              <a:prstGeom prst="line">
                <a:avLst/>
              </a:prstGeom>
              <a:ln w="12700">
                <a:solidFill>
                  <a:srgbClr val="41A7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58"/>
              <p:cNvCxnSpPr/>
              <p:nvPr userDrawn="1"/>
            </p:nvCxnSpPr>
            <p:spPr>
              <a:xfrm>
                <a:off x="2944200" y="618045"/>
                <a:ext cx="180000" cy="0"/>
              </a:xfrm>
              <a:prstGeom prst="line">
                <a:avLst/>
              </a:prstGeom>
              <a:ln w="12700">
                <a:solidFill>
                  <a:srgbClr val="41A7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ounded Rectangle 393"/>
            <p:cNvSpPr/>
            <p:nvPr userDrawn="1"/>
          </p:nvSpPr>
          <p:spPr>
            <a:xfrm>
              <a:off x="8378464" y="2246897"/>
              <a:ext cx="25200" cy="36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cxnSp>
          <p:nvCxnSpPr>
            <p:cNvPr id="395" name="Straight Connector 394"/>
            <p:cNvCxnSpPr/>
            <p:nvPr userDrawn="1"/>
          </p:nvCxnSpPr>
          <p:spPr>
            <a:xfrm>
              <a:off x="3671900" y="2031690"/>
              <a:ext cx="46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395"/>
            <p:cNvGrpSpPr/>
            <p:nvPr userDrawn="1"/>
          </p:nvGrpSpPr>
          <p:grpSpPr>
            <a:xfrm>
              <a:off x="3654698" y="3863554"/>
              <a:ext cx="4650247" cy="255568"/>
              <a:chOff x="3654698" y="3881558"/>
              <a:chExt cx="4650247" cy="255568"/>
            </a:xfrm>
          </p:grpSpPr>
          <p:pic>
            <p:nvPicPr>
              <p:cNvPr id="397" name="Picture 396" descr="note.png"/>
              <p:cNvPicPr>
                <a:picLocks noChangeAspect="1"/>
              </p:cNvPicPr>
              <p:nvPr userDrawn="1"/>
            </p:nvPicPr>
            <p:blipFill>
              <a:blip r:embed="rId37"/>
              <a:stretch>
                <a:fillRect/>
              </a:stretch>
            </p:blipFill>
            <p:spPr>
              <a:xfrm>
                <a:off x="3654698" y="3881558"/>
                <a:ext cx="216000" cy="216000"/>
              </a:xfrm>
              <a:prstGeom prst="rect">
                <a:avLst/>
              </a:prstGeom>
            </p:spPr>
          </p:pic>
          <p:sp>
            <p:nvSpPr>
              <p:cNvPr id="398" name="TextBox 397"/>
              <p:cNvSpPr txBox="1"/>
              <p:nvPr userDrawn="1"/>
            </p:nvSpPr>
            <p:spPr>
              <a:xfrm>
                <a:off x="3866378" y="3890905"/>
                <a:ext cx="443856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 b="1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Remarks</a:t>
                </a:r>
              </a:p>
              <a:p>
                <a:pPr algn="l" rtl="0"/>
                <a:r>
                  <a:rPr lang="en-US" sz="80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Calibri" pitchFamily="34" charset="0"/>
                  </a:rPr>
                  <a:t>Fernando Lopez, 22/12/2015 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Calibri" pitchFamily="34" charset="0"/>
                  </a:rPr>
                  <a:t>Recommendation to open a new federal investigation case</a:t>
                </a:r>
                <a:r>
                  <a:rPr lang="en-US" sz="800">
                    <a:solidFill>
                      <a:srgbClr val="5E5E5E"/>
                    </a:solidFill>
                    <a:cs typeface="Calibri" pitchFamily="34" charset="0"/>
                  </a:rPr>
                  <a:t>. </a:t>
                </a:r>
              </a:p>
            </p:txBody>
          </p:sp>
        </p:grpSp>
        <p:pic>
          <p:nvPicPr>
            <p:cNvPr id="399" name="Picture 2" descr="\\Tilna05\human_factors_ar1\אייקונים\flat icons\png files_flat\pencil28.png"/>
            <p:cNvPicPr>
              <a:picLocks noChangeAspect="1" noChangeArrowheads="1"/>
            </p:cNvPicPr>
            <p:nvPr userDrawn="1"/>
          </p:nvPicPr>
          <p:blipFill>
            <a:blip r:embed="rId3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7441544" y="638533"/>
              <a:ext cx="226800" cy="226800"/>
            </a:xfrm>
            <a:prstGeom prst="rect">
              <a:avLst/>
            </a:prstGeom>
            <a:noFill/>
          </p:spPr>
        </p:pic>
        <p:grpSp>
          <p:nvGrpSpPr>
            <p:cNvPr id="21" name="Group 399"/>
            <p:cNvGrpSpPr/>
            <p:nvPr userDrawn="1"/>
          </p:nvGrpSpPr>
          <p:grpSpPr>
            <a:xfrm>
              <a:off x="3573216" y="620978"/>
              <a:ext cx="4491172" cy="791024"/>
              <a:chOff x="3573216" y="643838"/>
              <a:chExt cx="4491172" cy="791024"/>
            </a:xfrm>
          </p:grpSpPr>
          <p:sp>
            <p:nvSpPr>
              <p:cNvPr id="401" name="TextBox 400"/>
              <p:cNvSpPr txBox="1"/>
              <p:nvPr userDrawn="1"/>
            </p:nvSpPr>
            <p:spPr>
              <a:xfrm>
                <a:off x="4237000" y="1188641"/>
                <a:ext cx="15243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defRPr/>
                </a:pPr>
                <a:r>
                  <a:rPr lang="en-US" sz="80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rial" pitchFamily="34" charset="0"/>
                  </a:rPr>
                  <a:t>Received:   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18:33 22/12/2015</a:t>
                </a:r>
              </a:p>
              <a:p>
                <a:pPr algn="l" rtl="0">
                  <a:defRPr/>
                </a:pPr>
                <a:endParaRPr lang="en-US" sz="80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endParaRPr>
              </a:p>
            </p:txBody>
          </p:sp>
          <p:sp>
            <p:nvSpPr>
              <p:cNvPr id="402" name="TextBox 401"/>
              <p:cNvSpPr txBox="1"/>
              <p:nvPr userDrawn="1"/>
            </p:nvSpPr>
            <p:spPr>
              <a:xfrm>
                <a:off x="3675440" y="643838"/>
                <a:ext cx="322939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1100">
                    <a:solidFill>
                      <a:prstClr val="black"/>
                    </a:solidFill>
                    <a:cs typeface="Calibri" pitchFamily="34" charset="0"/>
                  </a:rPr>
                  <a:t>Kidnapping and assassination of prosecutors family</a:t>
                </a:r>
                <a:endParaRPr lang="en-US" sz="1050">
                  <a:solidFill>
                    <a:srgbClr val="5E5E5E"/>
                  </a:solidFill>
                  <a:cs typeface="Calibri" pitchFamily="34" charset="0"/>
                </a:endParaRPr>
              </a:p>
            </p:txBody>
          </p:sp>
          <p:pic>
            <p:nvPicPr>
              <p:cNvPr id="403" name="Picture 402" descr="police.png"/>
              <p:cNvPicPr>
                <a:picLocks noChangeAspect="1"/>
              </p:cNvPicPr>
              <p:nvPr userDrawn="1"/>
            </p:nvPicPr>
            <p:blipFill>
              <a:blip r:embed="rId34"/>
              <a:stretch>
                <a:fillRect/>
              </a:stretch>
            </p:blipFill>
            <p:spPr>
              <a:xfrm>
                <a:off x="3697348" y="777074"/>
                <a:ext cx="396000" cy="396000"/>
              </a:xfrm>
              <a:prstGeom prst="rect">
                <a:avLst/>
              </a:prstGeom>
            </p:spPr>
          </p:pic>
          <p:sp>
            <p:nvSpPr>
              <p:cNvPr id="404" name="TextBox 403"/>
              <p:cNvSpPr txBox="1"/>
              <p:nvPr userDrawn="1"/>
            </p:nvSpPr>
            <p:spPr>
              <a:xfrm>
                <a:off x="4238349" y="1022229"/>
                <a:ext cx="382603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>
                    <a:solidFill>
                      <a:prstClr val="white">
                        <a:lumMod val="50000"/>
                      </a:prstClr>
                    </a:solidFill>
                    <a:cs typeface="Arial" pitchFamily="34" charset="0"/>
                  </a:rPr>
                  <a:t>Modified </a:t>
                </a:r>
                <a:r>
                  <a:rPr lang="en-US" sz="800">
                    <a:solidFill>
                      <a:prstClr val="black"/>
                    </a:solidFill>
                    <a:cs typeface="Arial" pitchFamily="34" charset="0"/>
                  </a:rPr>
                  <a:t>:  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10:25 25/12/2015  By </a:t>
                </a:r>
                <a:r>
                  <a:rPr lang="en-US" sz="800">
                    <a:solidFill>
                      <a:prstClr val="black"/>
                    </a:solidFill>
                    <a:cs typeface="Arial" pitchFamily="34" charset="0"/>
                  </a:rPr>
                  <a:t>Ricardo Garcia</a:t>
                </a:r>
              </a:p>
            </p:txBody>
          </p:sp>
          <p:sp>
            <p:nvSpPr>
              <p:cNvPr id="405" name="Rectangle 404"/>
              <p:cNvSpPr/>
              <p:nvPr userDrawn="1"/>
            </p:nvSpPr>
            <p:spPr>
              <a:xfrm>
                <a:off x="3647970" y="1162035"/>
                <a:ext cx="48923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700">
                    <a:solidFill>
                      <a:prstClr val="white">
                        <a:lumMod val="50000"/>
                      </a:prstClr>
                    </a:solidFill>
                    <a:cs typeface="Arial" pitchFamily="34" charset="0"/>
                  </a:rPr>
                  <a:t>NI75884</a:t>
                </a:r>
                <a:endParaRPr lang="he-IL" sz="7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06" name="TextBox 405"/>
              <p:cNvSpPr txBox="1"/>
              <p:nvPr userDrawn="1"/>
            </p:nvSpPr>
            <p:spPr>
              <a:xfrm>
                <a:off x="4238349" y="855817"/>
                <a:ext cx="382603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>
                    <a:solidFill>
                      <a:prstClr val="white">
                        <a:lumMod val="50000"/>
                      </a:prstClr>
                    </a:solidFill>
                    <a:cs typeface="Arial" pitchFamily="34" charset="0"/>
                  </a:rPr>
                  <a:t>Created </a:t>
                </a:r>
                <a:r>
                  <a:rPr lang="en-US" sz="800">
                    <a:solidFill>
                      <a:prstClr val="black"/>
                    </a:solidFill>
                    <a:cs typeface="Arial" pitchFamily="34" charset="0"/>
                  </a:rPr>
                  <a:t>:    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18:33 22/12/2015  By </a:t>
                </a:r>
                <a:r>
                  <a:rPr lang="en-US" sz="800">
                    <a:solidFill>
                      <a:prstClr val="black"/>
                    </a:solidFill>
                    <a:cs typeface="Arial" pitchFamily="34" charset="0"/>
                  </a:rPr>
                  <a:t>Fernando Lopez</a:t>
                </a:r>
              </a:p>
            </p:txBody>
          </p:sp>
          <p:sp>
            <p:nvSpPr>
              <p:cNvPr id="407" name="Rectangle 406"/>
              <p:cNvSpPr/>
              <p:nvPr userDrawn="1"/>
            </p:nvSpPr>
            <p:spPr>
              <a:xfrm>
                <a:off x="3573216" y="1057899"/>
                <a:ext cx="638744" cy="200055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 rtl="0">
                  <a:defRPr/>
                </a:pPr>
                <a:r>
                  <a:rPr lang="en-US" sz="700" b="1">
                    <a:solidFill>
                      <a:srgbClr val="1F497D">
                        <a:lumMod val="60000"/>
                        <a:lumOff val="40000"/>
                      </a:srgbClr>
                    </a:solidFill>
                    <a:cs typeface="Arial" pitchFamily="34" charset="0"/>
                  </a:rPr>
                  <a:t>NEWS TYPE</a:t>
                </a:r>
                <a:endParaRPr lang="he-IL" sz="700" b="1">
                  <a:solidFill>
                    <a:srgbClr val="1F497D">
                      <a:lumMod val="60000"/>
                      <a:lumOff val="40000"/>
                    </a:srgbClr>
                  </a:solidFill>
                </a:endParaRPr>
              </a:p>
            </p:txBody>
          </p:sp>
        </p:grpSp>
        <p:sp>
          <p:nvSpPr>
            <p:cNvPr id="408" name="TextBox 407"/>
            <p:cNvSpPr txBox="1"/>
            <p:nvPr userDrawn="1"/>
          </p:nvSpPr>
          <p:spPr>
            <a:xfrm>
              <a:off x="8190962" y="591530"/>
              <a:ext cx="22794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>
                  <a:solidFill>
                    <a:srgbClr val="4BACC6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he-IL" sz="1400">
                <a:solidFill>
                  <a:srgbClr val="4BACC6">
                    <a:lumMod val="75000"/>
                  </a:srgbClr>
                </a:solidFill>
                <a:latin typeface="Arial" pitchFamily="34" charset="0"/>
              </a:endParaRPr>
            </a:p>
          </p:txBody>
        </p:sp>
        <p:cxnSp>
          <p:nvCxnSpPr>
            <p:cNvPr id="409" name="Straight Connector 408"/>
            <p:cNvCxnSpPr/>
            <p:nvPr userDrawn="1"/>
          </p:nvCxnSpPr>
          <p:spPr>
            <a:xfrm>
              <a:off x="3671900" y="1314155"/>
              <a:ext cx="46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409"/>
            <p:cNvGrpSpPr/>
            <p:nvPr userDrawn="1"/>
          </p:nvGrpSpPr>
          <p:grpSpPr>
            <a:xfrm>
              <a:off x="3634195" y="1339279"/>
              <a:ext cx="2095469" cy="724223"/>
              <a:chOff x="3634195" y="1369759"/>
              <a:chExt cx="2095469" cy="724223"/>
            </a:xfrm>
          </p:grpSpPr>
          <p:grpSp>
            <p:nvGrpSpPr>
              <p:cNvPr id="23" name="Group 190"/>
              <p:cNvGrpSpPr/>
              <p:nvPr userDrawn="1"/>
            </p:nvGrpSpPr>
            <p:grpSpPr>
              <a:xfrm>
                <a:off x="3707904" y="1515139"/>
                <a:ext cx="642875" cy="127021"/>
                <a:chOff x="4088381" y="1405109"/>
                <a:chExt cx="642875" cy="127021"/>
              </a:xfrm>
            </p:grpSpPr>
            <p:sp>
              <p:nvSpPr>
                <p:cNvPr id="418" name="TextBox 417"/>
                <p:cNvSpPr txBox="1"/>
                <p:nvPr userDrawn="1"/>
              </p:nvSpPr>
              <p:spPr>
                <a:xfrm>
                  <a:off x="4443256" y="1405109"/>
                  <a:ext cx="28800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 algn="l" rtl="0">
                    <a:defRPr/>
                  </a:pPr>
                  <a:r>
                    <a:rPr lang="en-US" sz="800">
                      <a:solidFill>
                        <a:srgbClr val="C00000"/>
                      </a:solidFill>
                    </a:rPr>
                    <a:t>High</a:t>
                  </a:r>
                  <a:endParaRPr lang="he-IL" sz="8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19" name="TextBox 418"/>
                <p:cNvSpPr txBox="1"/>
                <p:nvPr userDrawn="1"/>
              </p:nvSpPr>
              <p:spPr>
                <a:xfrm>
                  <a:off x="4088381" y="1409019"/>
                  <a:ext cx="37250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 algn="l" rtl="0"/>
                  <a:r>
                    <a:rPr lang="en-US" sz="80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cs typeface="Arial" pitchFamily="34" charset="0"/>
                    </a:rPr>
                    <a:t>Priority:</a:t>
                  </a:r>
                </a:p>
              </p:txBody>
            </p:sp>
          </p:grpSp>
          <p:sp>
            <p:nvSpPr>
              <p:cNvPr id="412" name="TextBox 411"/>
              <p:cNvSpPr txBox="1"/>
              <p:nvPr userDrawn="1"/>
            </p:nvSpPr>
            <p:spPr>
              <a:xfrm>
                <a:off x="3707904" y="1369759"/>
                <a:ext cx="163574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80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rial" pitchFamily="34" charset="0"/>
                  </a:rPr>
                  <a:t>Classification:</a:t>
                </a:r>
                <a:endParaRPr lang="en-US" sz="80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endParaRPr>
              </a:p>
            </p:txBody>
          </p:sp>
          <p:sp>
            <p:nvSpPr>
              <p:cNvPr id="413" name="TextBox 412"/>
              <p:cNvSpPr txBox="1"/>
              <p:nvPr userDrawn="1"/>
            </p:nvSpPr>
            <p:spPr>
              <a:xfrm>
                <a:off x="3707904" y="1652773"/>
                <a:ext cx="163574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defRPr/>
                </a:pPr>
                <a:r>
                  <a:rPr lang="en-US" sz="80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rial" pitchFamily="34" charset="0"/>
                  </a:rPr>
                  <a:t>Crime Type: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Kidnapping</a:t>
                </a:r>
              </a:p>
            </p:txBody>
          </p:sp>
          <p:grpSp>
            <p:nvGrpSpPr>
              <p:cNvPr id="24" name="Group 199"/>
              <p:cNvGrpSpPr/>
              <p:nvPr userDrawn="1"/>
            </p:nvGrpSpPr>
            <p:grpSpPr>
              <a:xfrm>
                <a:off x="3634195" y="1870918"/>
                <a:ext cx="2095469" cy="223064"/>
                <a:chOff x="3596095" y="1965786"/>
                <a:chExt cx="2095469" cy="223064"/>
              </a:xfrm>
            </p:grpSpPr>
            <p:sp>
              <p:nvSpPr>
                <p:cNvPr id="416" name="Rectangle 415"/>
                <p:cNvSpPr/>
                <p:nvPr userDrawn="1"/>
              </p:nvSpPr>
              <p:spPr>
                <a:xfrm>
                  <a:off x="3596095" y="1965786"/>
                  <a:ext cx="14798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>
                    <a:defRPr/>
                  </a:pPr>
                  <a:r>
                    <a:rPr lang="en-US" sz="80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cs typeface="Calibri" pitchFamily="34" charset="0"/>
                    </a:rPr>
                    <a:t>Source</a:t>
                  </a:r>
                  <a:r>
                    <a:rPr lang="en-US" sz="800"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cs typeface="Calibri" pitchFamily="34" charset="0"/>
                    </a:rPr>
                    <a:t> </a:t>
                  </a:r>
                  <a:r>
                    <a:rPr lang="en-US" sz="800">
                      <a:solidFill>
                        <a:srgbClr val="5E5E5E"/>
                      </a:solidFill>
                      <a:cs typeface="Calibri" pitchFamily="34" charset="0"/>
                    </a:rPr>
                    <a:t>: </a:t>
                  </a:r>
                  <a:r>
                    <a:rPr lang="en-US" sz="8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cs typeface="Arial" pitchFamily="34" charset="0"/>
                    </a:rPr>
                    <a:t>Collaborator, Tin Man </a:t>
                  </a:r>
                  <a:endParaRPr lang="he-IL" sz="8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17" name="Rectangle 416"/>
                <p:cNvSpPr/>
                <p:nvPr userDrawn="1"/>
              </p:nvSpPr>
              <p:spPr>
                <a:xfrm>
                  <a:off x="5001952" y="1973406"/>
                  <a:ext cx="68961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>
                    <a:defRPr/>
                  </a:pPr>
                  <a:r>
                    <a:rPr lang="en-US" sz="800">
                      <a:solidFill>
                        <a:srgbClr val="5E5E5E"/>
                      </a:solidFill>
                      <a:cs typeface="Calibri" pitchFamily="34" charset="0"/>
                    </a:rPr>
                    <a:t>Credibility:</a:t>
                  </a:r>
                  <a:r>
                    <a:rPr lang="en-US" sz="800">
                      <a:solidFill>
                        <a:prstClr val="black"/>
                      </a:solidFill>
                      <a:cs typeface="Calibri" pitchFamily="34" charset="0"/>
                    </a:rPr>
                    <a:t>4</a:t>
                  </a:r>
                  <a:endParaRPr lang="he-IL" sz="800">
                    <a:solidFill>
                      <a:srgbClr val="5E5E5E"/>
                    </a:solidFill>
                    <a:cs typeface="Calibri" pitchFamily="34" charset="0"/>
                  </a:endParaRPr>
                </a:p>
              </p:txBody>
            </p:sp>
          </p:grpSp>
          <p:sp>
            <p:nvSpPr>
              <p:cNvPr id="415" name="TextBox 414"/>
              <p:cNvSpPr txBox="1"/>
              <p:nvPr userDrawn="1"/>
            </p:nvSpPr>
            <p:spPr>
              <a:xfrm>
                <a:off x="3700284" y="1792325"/>
                <a:ext cx="163574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defRPr/>
                </a:pPr>
                <a:r>
                  <a:rPr lang="en-US" sz="80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Arial" pitchFamily="34" charset="0"/>
                  </a:rPr>
                  <a:t> News Reliability : </a:t>
                </a:r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B</a:t>
                </a:r>
              </a:p>
            </p:txBody>
          </p:sp>
        </p:grpSp>
        <p:cxnSp>
          <p:nvCxnSpPr>
            <p:cNvPr id="420" name="Straight Connector 419"/>
            <p:cNvCxnSpPr/>
            <p:nvPr userDrawn="1"/>
          </p:nvCxnSpPr>
          <p:spPr>
            <a:xfrm>
              <a:off x="3674352" y="3598444"/>
              <a:ext cx="4680000" cy="0"/>
            </a:xfrm>
            <a:prstGeom prst="line">
              <a:avLst/>
            </a:prstGeom>
            <a:ln>
              <a:solidFill>
                <a:srgbClr val="E0E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6" name="Picture 2" descr="D:\WS\ICONS\police.png"/>
            <p:cNvPicPr>
              <a:picLocks noChangeAspect="1" noChangeArrowheads="1"/>
            </p:cNvPicPr>
            <p:nvPr userDrawn="1"/>
          </p:nvPicPr>
          <p:blipFill>
            <a:blip r:embed="rId39"/>
            <a:stretch>
              <a:fillRect/>
            </a:stretch>
          </p:blipFill>
          <p:spPr>
            <a:xfrm>
              <a:off x="3901455" y="3261350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428" name="Picture 2"/>
            <p:cNvPicPr>
              <a:picLocks noChangeAspect="1" noChangeArrowheads="1"/>
            </p:cNvPicPr>
            <p:nvPr userDrawn="1"/>
          </p:nvPicPr>
          <p:blipFill>
            <a:blip r:embed="rId40"/>
            <a:stretch>
              <a:fillRect/>
            </a:stretch>
          </p:blipFill>
          <p:spPr>
            <a:xfrm>
              <a:off x="3661221" y="3007226"/>
              <a:ext cx="171450" cy="238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429" name="TextBox 428"/>
            <p:cNvSpPr txBox="1"/>
            <p:nvPr userDrawn="1"/>
          </p:nvSpPr>
          <p:spPr>
            <a:xfrm>
              <a:off x="3867049" y="3068934"/>
              <a:ext cx="1144277" cy="12311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800" b="1">
                  <a:solidFill>
                    <a:prstClr val="black"/>
                  </a:solidFill>
                  <a:cs typeface="Arial" pitchFamily="34" charset="0"/>
                </a:rPr>
                <a:t>Attachments (4)</a:t>
              </a:r>
            </a:p>
          </p:txBody>
        </p:sp>
        <p:sp>
          <p:nvSpPr>
            <p:cNvPr id="430" name="TextBox 429"/>
            <p:cNvSpPr txBox="1"/>
            <p:nvPr userDrawn="1"/>
          </p:nvSpPr>
          <p:spPr>
            <a:xfrm>
              <a:off x="3888311" y="3451348"/>
              <a:ext cx="684076" cy="260448"/>
            </a:xfrm>
            <a:prstGeom prst="rect">
              <a:avLst/>
            </a:prstGeom>
            <a:noFill/>
          </p:spPr>
          <p:txBody>
            <a:bodyPr wrap="square" lIns="0" bIns="108000" rtlCol="1">
              <a:noAutofit/>
            </a:bodyPr>
            <a:lstStyle/>
            <a:p>
              <a:pPr algn="l" rtl="0"/>
              <a:r>
                <a:rPr lang="en-US" sz="500" u="sng">
                  <a:solidFill>
                    <a:srgbClr val="1F497D">
                      <a:lumMod val="60000"/>
                      <a:lumOff val="40000"/>
                    </a:srgbClr>
                  </a:solidFill>
                  <a:latin typeface="Arial" pitchFamily="34" charset="0"/>
                  <a:cs typeface="Arial" pitchFamily="34" charset="0"/>
                </a:rPr>
                <a:t>R44789</a:t>
              </a:r>
            </a:p>
          </p:txBody>
        </p:sp>
        <p:sp>
          <p:nvSpPr>
            <p:cNvPr id="431" name="TextBox 430"/>
            <p:cNvSpPr txBox="1"/>
            <p:nvPr userDrawn="1"/>
          </p:nvSpPr>
          <p:spPr>
            <a:xfrm>
              <a:off x="4174247" y="3448452"/>
              <a:ext cx="684076" cy="260448"/>
            </a:xfrm>
            <a:prstGeom prst="rect">
              <a:avLst/>
            </a:prstGeom>
            <a:noFill/>
          </p:spPr>
          <p:txBody>
            <a:bodyPr wrap="square" lIns="0" bIns="108000" rtlCol="1">
              <a:noAutofit/>
            </a:bodyPr>
            <a:lstStyle/>
            <a:p>
              <a:pPr algn="l" rtl="0"/>
              <a:r>
                <a:rPr lang="en-US" sz="500" u="sng">
                  <a:solidFill>
                    <a:srgbClr val="1F497D">
                      <a:lumMod val="60000"/>
                      <a:lumOff val="40000"/>
                    </a:srgbClr>
                  </a:solidFill>
                  <a:latin typeface="Arial" pitchFamily="34" charset="0"/>
                  <a:cs typeface="Arial" pitchFamily="34" charset="0"/>
                </a:rPr>
                <a:t>City Mall1</a:t>
              </a:r>
            </a:p>
          </p:txBody>
        </p:sp>
        <p:sp>
          <p:nvSpPr>
            <p:cNvPr id="432" name="TextBox 431"/>
            <p:cNvSpPr txBox="1"/>
            <p:nvPr userDrawn="1"/>
          </p:nvSpPr>
          <p:spPr>
            <a:xfrm>
              <a:off x="4621535" y="3448452"/>
              <a:ext cx="684076" cy="260448"/>
            </a:xfrm>
            <a:prstGeom prst="rect">
              <a:avLst/>
            </a:prstGeom>
            <a:noFill/>
          </p:spPr>
          <p:txBody>
            <a:bodyPr wrap="square" lIns="0" bIns="108000" rtlCol="1">
              <a:noAutofit/>
            </a:bodyPr>
            <a:lstStyle/>
            <a:p>
              <a:pPr algn="l" rtl="0"/>
              <a:r>
                <a:rPr lang="en-US" sz="500" u="sng">
                  <a:solidFill>
                    <a:srgbClr val="1F497D">
                      <a:lumMod val="60000"/>
                      <a:lumOff val="40000"/>
                    </a:srgbClr>
                  </a:solidFill>
                  <a:latin typeface="Arial" pitchFamily="34" charset="0"/>
                  <a:cs typeface="Arial" pitchFamily="34" charset="0"/>
                </a:rPr>
                <a:t>City Mall2</a:t>
              </a:r>
            </a:p>
          </p:txBody>
        </p:sp>
        <p:sp>
          <p:nvSpPr>
            <p:cNvPr id="433" name="TextBox 432"/>
            <p:cNvSpPr txBox="1"/>
            <p:nvPr userDrawn="1"/>
          </p:nvSpPr>
          <p:spPr>
            <a:xfrm>
              <a:off x="5053583" y="3448452"/>
              <a:ext cx="684076" cy="260448"/>
            </a:xfrm>
            <a:prstGeom prst="rect">
              <a:avLst/>
            </a:prstGeom>
            <a:noFill/>
          </p:spPr>
          <p:txBody>
            <a:bodyPr wrap="square" lIns="0" bIns="108000" rtlCol="1">
              <a:noAutofit/>
            </a:bodyPr>
            <a:lstStyle/>
            <a:p>
              <a:pPr algn="l" rtl="0"/>
              <a:r>
                <a:rPr lang="en-US" sz="500" u="sng">
                  <a:solidFill>
                    <a:srgbClr val="1F497D">
                      <a:lumMod val="60000"/>
                      <a:lumOff val="40000"/>
                    </a:srgbClr>
                  </a:solidFill>
                  <a:latin typeface="Arial" pitchFamily="34" charset="0"/>
                  <a:cs typeface="Arial" pitchFamily="34" charset="0"/>
                </a:rPr>
                <a:t>City Mall3</a:t>
              </a:r>
            </a:p>
          </p:txBody>
        </p:sp>
        <p:pic>
          <p:nvPicPr>
            <p:cNvPr id="434" name="Picture 2"/>
            <p:cNvPicPr>
              <a:picLocks noChangeAspect="1" noChangeArrowheads="1"/>
            </p:cNvPicPr>
            <p:nvPr userDrawn="1"/>
          </p:nvPicPr>
          <p:blipFill>
            <a:blip r:embed="rId41"/>
            <a:stretch>
              <a:fillRect/>
            </a:stretch>
          </p:blipFill>
          <p:spPr>
            <a:xfrm>
              <a:off x="4153483" y="3195500"/>
              <a:ext cx="341992" cy="288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435" name="Picture 2"/>
            <p:cNvPicPr>
              <a:picLocks noChangeAspect="1" noChangeArrowheads="1"/>
            </p:cNvPicPr>
            <p:nvPr userDrawn="1"/>
          </p:nvPicPr>
          <p:blipFill>
            <a:blip r:embed="rId41"/>
            <a:stretch>
              <a:fillRect/>
            </a:stretch>
          </p:blipFill>
          <p:spPr>
            <a:xfrm>
              <a:off x="4585531" y="3195500"/>
              <a:ext cx="341992" cy="288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436" name="Picture 2"/>
            <p:cNvPicPr>
              <a:picLocks noChangeAspect="1" noChangeArrowheads="1"/>
            </p:cNvPicPr>
            <p:nvPr userDrawn="1"/>
          </p:nvPicPr>
          <p:blipFill>
            <a:blip r:embed="rId41"/>
            <a:stretch>
              <a:fillRect/>
            </a:stretch>
          </p:blipFill>
          <p:spPr>
            <a:xfrm>
              <a:off x="5017579" y="3195500"/>
              <a:ext cx="341992" cy="288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id="437" name="Picture 4" descr="\\Tilna05\human_factors_ar1\אייקונים\flat icons\png files_flat\document79.png"/>
            <p:cNvPicPr>
              <a:picLocks noChangeAspect="1" noChangeArrowheads="1"/>
            </p:cNvPicPr>
            <p:nvPr userDrawn="1"/>
          </p:nvPicPr>
          <p:blipFill>
            <a:blip r:embed="rId4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3806143" y="3189374"/>
              <a:ext cx="367890" cy="288000"/>
            </a:xfrm>
            <a:prstGeom prst="rect">
              <a:avLst/>
            </a:prstGeom>
            <a:noFill/>
          </p:spPr>
        </p:pic>
        <p:sp>
          <p:nvSpPr>
            <p:cNvPr id="438" name="TextBox 437"/>
            <p:cNvSpPr txBox="1"/>
            <p:nvPr userDrawn="1"/>
          </p:nvSpPr>
          <p:spPr>
            <a:xfrm>
              <a:off x="3867049" y="3660936"/>
              <a:ext cx="1144277" cy="12311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/>
              <a:r>
                <a:rPr lang="en-US" sz="800" b="1">
                  <a:solidFill>
                    <a:prstClr val="white">
                      <a:lumMod val="50000"/>
                    </a:prstClr>
                  </a:solidFill>
                  <a:cs typeface="Arial" pitchFamily="34" charset="0"/>
                </a:rPr>
                <a:t>Related Entities (0)</a:t>
              </a:r>
            </a:p>
          </p:txBody>
        </p:sp>
        <p:grpSp>
          <p:nvGrpSpPr>
            <p:cNvPr id="25" name="Group 211"/>
            <p:cNvGrpSpPr/>
            <p:nvPr userDrawn="1"/>
          </p:nvGrpSpPr>
          <p:grpSpPr>
            <a:xfrm>
              <a:off x="3651136" y="3617050"/>
              <a:ext cx="216000" cy="216000"/>
              <a:chOff x="329692" y="1369954"/>
              <a:chExt cx="216000" cy="216000"/>
            </a:xfrm>
          </p:grpSpPr>
          <p:pic>
            <p:nvPicPr>
              <p:cNvPr id="424" name="Picture 16" descr="\\Tilna05\human_factors_ar1\אייקונים\flat icons\png files_flat\document79.png"/>
              <p:cNvPicPr>
                <a:picLocks noChangeAspect="1" noChangeArrowheads="1"/>
              </p:cNvPicPr>
              <p:nvPr userDrawn="1"/>
            </p:nvPicPr>
            <p:blipFill>
              <a:blip r:embed="rId2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 bwMode="auto">
              <a:xfrm>
                <a:off x="329692" y="1369954"/>
                <a:ext cx="216000" cy="216000"/>
              </a:xfrm>
              <a:prstGeom prst="rect">
                <a:avLst/>
              </a:prstGeom>
              <a:noFill/>
            </p:spPr>
          </p:pic>
          <p:pic>
            <p:nvPicPr>
              <p:cNvPr id="425" name="Picture 15" descr="\\Tilna05\human_factors_ar1\אייקונים\flat icons\png files_flat\user25.png"/>
              <p:cNvPicPr>
                <a:picLocks noChangeAspect="1" noChangeArrowheads="1"/>
              </p:cNvPicPr>
              <p:nvPr userDrawn="1"/>
            </p:nvPicPr>
            <p:blipFill>
              <a:blip r:embed="rId2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 bwMode="auto">
              <a:xfrm>
                <a:off x="401019" y="1420830"/>
                <a:ext cx="74657" cy="108000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438"/>
            <p:cNvGrpSpPr/>
            <p:nvPr userDrawn="1"/>
          </p:nvGrpSpPr>
          <p:grpSpPr>
            <a:xfrm>
              <a:off x="3681903" y="2592514"/>
              <a:ext cx="4691499" cy="414498"/>
              <a:chOff x="3681903" y="2676548"/>
              <a:chExt cx="4691499" cy="414498"/>
            </a:xfrm>
          </p:grpSpPr>
          <p:cxnSp>
            <p:nvCxnSpPr>
              <p:cNvPr id="440" name="Straight Connector 439"/>
              <p:cNvCxnSpPr/>
              <p:nvPr userDrawn="1"/>
            </p:nvCxnSpPr>
            <p:spPr>
              <a:xfrm>
                <a:off x="3693402" y="2676548"/>
                <a:ext cx="4680000" cy="0"/>
              </a:xfrm>
              <a:prstGeom prst="line">
                <a:avLst/>
              </a:prstGeom>
              <a:ln>
                <a:solidFill>
                  <a:srgbClr val="E0E8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1" name="Picture 3" descr="\\Tilna05\human_factors_ar1\אייקונים\flat icons\png files_flat\location27.png"/>
              <p:cNvPicPr>
                <a:picLocks noChangeAspect="1" noChangeArrowheads="1"/>
              </p:cNvPicPr>
              <p:nvPr userDrawn="1"/>
            </p:nvPicPr>
            <p:blipFill>
              <a:blip r:embed="rId4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 bwMode="auto">
              <a:xfrm>
                <a:off x="3681903" y="2715766"/>
                <a:ext cx="144000" cy="144000"/>
              </a:xfrm>
              <a:prstGeom prst="rect">
                <a:avLst/>
              </a:prstGeom>
              <a:noFill/>
            </p:spPr>
          </p:pic>
          <p:grpSp>
            <p:nvGrpSpPr>
              <p:cNvPr id="27" name="Group 214"/>
              <p:cNvGrpSpPr/>
              <p:nvPr userDrawn="1"/>
            </p:nvGrpSpPr>
            <p:grpSpPr>
              <a:xfrm>
                <a:off x="3779143" y="2721714"/>
                <a:ext cx="2833082" cy="369332"/>
                <a:chOff x="3779143" y="2743846"/>
                <a:chExt cx="2833082" cy="369332"/>
              </a:xfrm>
            </p:grpSpPr>
            <p:sp>
              <p:nvSpPr>
                <p:cNvPr id="443" name="TextBox 442"/>
                <p:cNvSpPr txBox="1"/>
                <p:nvPr userDrawn="1"/>
              </p:nvSpPr>
              <p:spPr>
                <a:xfrm>
                  <a:off x="3858210" y="2743846"/>
                  <a:ext cx="275401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 algn="l" rtl="0"/>
                  <a:r>
                    <a:rPr lang="en-US" sz="800" b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cs typeface="Arial" pitchFamily="34" charset="0"/>
                    </a:rPr>
                    <a:t>Locations (2)</a:t>
                  </a:r>
                </a:p>
                <a:p>
                  <a:pPr algn="l" rtl="0"/>
                  <a:r>
                    <a:rPr lang="en-US" sz="80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cs typeface="Calibri" pitchFamily="34" charset="0"/>
                    </a:rPr>
                    <a:t>Location 1</a:t>
                  </a:r>
                  <a:r>
                    <a:rPr lang="en-US" sz="800" u="sng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cs typeface="Arial" pitchFamily="34" charset="0"/>
                    </a:rPr>
                    <a:t>: Kidnapping Scene</a:t>
                  </a:r>
                  <a:r>
                    <a:rPr lang="en-US" sz="800">
                      <a:solidFill>
                        <a:srgbClr val="5E5E5E"/>
                      </a:solidFill>
                      <a:cs typeface="Calibri" pitchFamily="34" charset="0"/>
                    </a:rPr>
                    <a:t> </a:t>
                  </a:r>
                  <a:r>
                    <a:rPr lang="en-US" sz="8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cs typeface="Arial" pitchFamily="34" charset="0"/>
                    </a:rPr>
                    <a:t>Tijuana 44/3, Cartagena city mall</a:t>
                  </a:r>
                </a:p>
                <a:p>
                  <a:pPr algn="l" rtl="0"/>
                  <a:r>
                    <a:rPr lang="en-US" sz="80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cs typeface="Calibri" pitchFamily="34" charset="0"/>
                    </a:rPr>
                    <a:t>Location 2</a:t>
                  </a:r>
                  <a:r>
                    <a:rPr lang="en-US" sz="800" u="sng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cs typeface="Arial" pitchFamily="34" charset="0"/>
                    </a:rPr>
                    <a:t>: Bodies Location</a:t>
                  </a:r>
                  <a:r>
                    <a:rPr lang="en-US" sz="800">
                      <a:solidFill>
                        <a:srgbClr val="5E5E5E"/>
                      </a:solidFill>
                      <a:cs typeface="Calibri" pitchFamily="34" charset="0"/>
                    </a:rPr>
                    <a:t> </a:t>
                  </a:r>
                  <a:r>
                    <a:rPr lang="en-US" sz="8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cs typeface="Calibri" pitchFamily="34" charset="0"/>
                    </a:rPr>
                    <a:t>N39.3566  E73.48666</a:t>
                  </a:r>
                </a:p>
              </p:txBody>
            </p:sp>
            <p:sp>
              <p:nvSpPr>
                <p:cNvPr id="444" name="Isosceles Triangle 443"/>
                <p:cNvSpPr/>
                <p:nvPr userDrawn="1"/>
              </p:nvSpPr>
              <p:spPr>
                <a:xfrm rot="10800000">
                  <a:off x="3779143" y="2904585"/>
                  <a:ext cx="54000" cy="5400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5" name="Isosceles Triangle 444"/>
                <p:cNvSpPr/>
                <p:nvPr userDrawn="1"/>
              </p:nvSpPr>
              <p:spPr>
                <a:xfrm rot="10800000">
                  <a:off x="3779913" y="3023644"/>
                  <a:ext cx="54000" cy="5400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8" name="Group 445"/>
            <p:cNvGrpSpPr/>
            <p:nvPr userDrawn="1"/>
          </p:nvGrpSpPr>
          <p:grpSpPr>
            <a:xfrm>
              <a:off x="5325738" y="4619480"/>
              <a:ext cx="1996686" cy="188858"/>
              <a:chOff x="3848902" y="4867168"/>
              <a:chExt cx="1996686" cy="188858"/>
            </a:xfrm>
          </p:grpSpPr>
          <p:sp>
            <p:nvSpPr>
              <p:cNvPr id="159" name="Rounded Rectangle 158"/>
              <p:cNvSpPr/>
              <p:nvPr userDrawn="1"/>
            </p:nvSpPr>
            <p:spPr>
              <a:xfrm>
                <a:off x="4400736" y="4912026"/>
                <a:ext cx="736570" cy="144000"/>
              </a:xfrm>
              <a:prstGeom prst="roundRect">
                <a:avLst/>
              </a:prstGeom>
              <a:solidFill>
                <a:srgbClr val="C6BCEE">
                  <a:alpha val="7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l"/>
                <a:r>
                  <a:rPr lang="en-US" sz="6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itchFamily="34" charset="0"/>
                    <a:cs typeface="Arial" pitchFamily="34" charset="0"/>
                  </a:rPr>
                  <a:t>Police Report</a:t>
                </a:r>
                <a:endParaRPr lang="he-IL" sz="6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</a:endParaRPr>
              </a:p>
            </p:txBody>
          </p:sp>
          <p:sp>
            <p:nvSpPr>
              <p:cNvPr id="160" name="Rounded Rectangle 159"/>
              <p:cNvSpPr/>
              <p:nvPr userDrawn="1"/>
            </p:nvSpPr>
            <p:spPr>
              <a:xfrm>
                <a:off x="3848902" y="4912026"/>
                <a:ext cx="517011" cy="144000"/>
              </a:xfrm>
              <a:prstGeom prst="roundRect">
                <a:avLst/>
              </a:prstGeom>
              <a:solidFill>
                <a:srgbClr val="C6BCEE">
                  <a:alpha val="7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l"/>
                <a:r>
                  <a:rPr lang="en-US" sz="6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itchFamily="34" charset="0"/>
                    <a:cs typeface="Arial" pitchFamily="34" charset="0"/>
                  </a:rPr>
                  <a:t>Cartagena</a:t>
                </a:r>
                <a:endParaRPr lang="he-IL" sz="6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</a:endParaRPr>
              </a:p>
            </p:txBody>
          </p:sp>
          <p:sp>
            <p:nvSpPr>
              <p:cNvPr id="161" name="Rounded Rectangle 160"/>
              <p:cNvSpPr/>
              <p:nvPr userDrawn="1"/>
            </p:nvSpPr>
            <p:spPr>
              <a:xfrm>
                <a:off x="5197769" y="4903558"/>
                <a:ext cx="588699" cy="144000"/>
              </a:xfrm>
              <a:prstGeom prst="roundRect">
                <a:avLst/>
              </a:prstGeom>
              <a:solidFill>
                <a:srgbClr val="C6BCEE">
                  <a:alpha val="7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l"/>
                <a:r>
                  <a:rPr lang="en-US" sz="6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itchFamily="34" charset="0"/>
                    <a:cs typeface="Arial" pitchFamily="34" charset="0"/>
                  </a:rPr>
                  <a:t>Kidnapping</a:t>
                </a:r>
                <a:endParaRPr lang="he-IL" sz="5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</a:endParaRPr>
              </a:p>
            </p:txBody>
          </p:sp>
          <p:sp>
            <p:nvSpPr>
              <p:cNvPr id="166" name="TextBox 165"/>
              <p:cNvSpPr txBox="1"/>
              <p:nvPr userDrawn="1"/>
            </p:nvSpPr>
            <p:spPr>
              <a:xfrm>
                <a:off x="4258450" y="4867168"/>
                <a:ext cx="137943" cy="1692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500">
                    <a:solidFill>
                      <a:prstClr val="black"/>
                    </a:solidFill>
                  </a:rPr>
                  <a:t>X</a:t>
                </a:r>
                <a:endParaRPr lang="he-IL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 userDrawn="1"/>
            </p:nvSpPr>
            <p:spPr>
              <a:xfrm>
                <a:off x="5034557" y="4867168"/>
                <a:ext cx="137943" cy="1692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500">
                    <a:solidFill>
                      <a:prstClr val="black"/>
                    </a:solidFill>
                  </a:rPr>
                  <a:t>X</a:t>
                </a:r>
                <a:endParaRPr lang="he-IL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 userDrawn="1"/>
            </p:nvSpPr>
            <p:spPr>
              <a:xfrm>
                <a:off x="5611046" y="4867168"/>
                <a:ext cx="234542" cy="1692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500">
                    <a:solidFill>
                      <a:prstClr val="black"/>
                    </a:solidFill>
                  </a:rPr>
                  <a:t>X</a:t>
                </a:r>
                <a:endParaRPr lang="he-IL" sz="5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Group 367"/>
            <p:cNvGrpSpPr/>
            <p:nvPr userDrawn="1"/>
          </p:nvGrpSpPr>
          <p:grpSpPr>
            <a:xfrm>
              <a:off x="3848902" y="4635189"/>
              <a:ext cx="1309248" cy="187620"/>
              <a:chOff x="3850551" y="3638479"/>
              <a:chExt cx="1309248" cy="187620"/>
            </a:xfrm>
          </p:grpSpPr>
          <p:sp>
            <p:nvSpPr>
              <p:cNvPr id="174" name="Text Box"/>
              <p:cNvSpPr/>
              <p:nvPr userDrawn="1">
                <p:custDataLst>
                  <p:tags r:id="rId6"/>
                </p:custDataLst>
              </p:nvPr>
            </p:nvSpPr>
            <p:spPr bwMode="auto">
              <a:xfrm>
                <a:off x="3850551" y="3638479"/>
                <a:ext cx="898414" cy="144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i="1">
                    <a:solidFill>
                      <a:prstClr val="white">
                        <a:lumMod val="50000"/>
                      </a:prstClr>
                    </a:solidFill>
                    <a:cs typeface="Calibri" pitchFamily="34" charset="0"/>
                  </a:rPr>
                  <a:t>Select Tag</a:t>
                </a:r>
              </a:p>
            </p:txBody>
          </p:sp>
          <p:sp>
            <p:nvSpPr>
              <p:cNvPr id="175" name="Drop-Down Arrow"/>
              <p:cNvSpPr/>
              <p:nvPr userDrawn="1">
                <p:custDataLst>
                  <p:tags r:id="rId7"/>
                </p:custDataLst>
              </p:nvPr>
            </p:nvSpPr>
            <p:spPr>
              <a:xfrm rot="10800000">
                <a:off x="4642639" y="3680784"/>
                <a:ext cx="74231" cy="63991"/>
              </a:xfrm>
              <a:prstGeom prst="triangle">
                <a:avLst/>
              </a:prstGeom>
              <a:solidFill>
                <a:srgbClr val="41A7C3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cs typeface="Calibri" pitchFamily="34" charset="0"/>
                </a:endParaRPr>
              </a:p>
            </p:txBody>
          </p:sp>
          <p:sp>
            <p:nvSpPr>
              <p:cNvPr id="176" name="Rounded Rectangle 175"/>
              <p:cNvSpPr/>
              <p:nvPr userDrawn="1"/>
            </p:nvSpPr>
            <p:spPr>
              <a:xfrm>
                <a:off x="4799799" y="3646099"/>
                <a:ext cx="360000" cy="18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ctr" rtl="0"/>
                <a:r>
                  <a:rPr lang="en-US" sz="70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Add</a:t>
                </a:r>
              </a:p>
            </p:txBody>
          </p:sp>
        </p:grpSp>
        <p:grpSp>
          <p:nvGrpSpPr>
            <p:cNvPr id="30" name="Group 333"/>
            <p:cNvGrpSpPr/>
            <p:nvPr userDrawn="1"/>
          </p:nvGrpSpPr>
          <p:grpSpPr>
            <a:xfrm>
              <a:off x="3851393" y="4144862"/>
              <a:ext cx="4442467" cy="229884"/>
              <a:chOff x="3585877" y="5076058"/>
              <a:chExt cx="4442467" cy="229884"/>
            </a:xfrm>
          </p:grpSpPr>
          <p:sp>
            <p:nvSpPr>
              <p:cNvPr id="178" name="Text Box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3585877" y="5076058"/>
                <a:ext cx="4041819" cy="22988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i="1">
                    <a:solidFill>
                      <a:prstClr val="white">
                        <a:lumMod val="50000"/>
                      </a:prstClr>
                    </a:solidFill>
                    <a:cs typeface="Calibri" pitchFamily="34" charset="0"/>
                  </a:rPr>
                  <a:t>Insert Remark</a:t>
                </a:r>
              </a:p>
            </p:txBody>
          </p:sp>
          <p:sp>
            <p:nvSpPr>
              <p:cNvPr id="179" name="Rounded Rectangle 178"/>
              <p:cNvSpPr/>
              <p:nvPr userDrawn="1"/>
            </p:nvSpPr>
            <p:spPr>
              <a:xfrm>
                <a:off x="7668344" y="5088979"/>
                <a:ext cx="360000" cy="18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ctr" rtl="0"/>
                <a:r>
                  <a:rPr lang="en-US" sz="70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Add</a:t>
                </a:r>
              </a:p>
            </p:txBody>
          </p:sp>
        </p:grpSp>
        <p:grpSp>
          <p:nvGrpSpPr>
            <p:cNvPr id="31" name="Group 448"/>
            <p:cNvGrpSpPr/>
            <p:nvPr userDrawn="1"/>
          </p:nvGrpSpPr>
          <p:grpSpPr>
            <a:xfrm>
              <a:off x="4319972" y="1340890"/>
              <a:ext cx="898414" cy="144000"/>
              <a:chOff x="4037306" y="4787589"/>
              <a:chExt cx="898414" cy="144000"/>
            </a:xfrm>
          </p:grpSpPr>
          <p:sp>
            <p:nvSpPr>
              <p:cNvPr id="447" name="Text Box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4037306" y="4787589"/>
                <a:ext cx="898414" cy="144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" rIns="162000" bIns="324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cs typeface="Arial" pitchFamily="34" charset="0"/>
                  </a:rPr>
                  <a:t>Top Secret</a:t>
                </a:r>
              </a:p>
            </p:txBody>
          </p:sp>
          <p:sp>
            <p:nvSpPr>
              <p:cNvPr id="448" name="Drop-Down Arrow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4829394" y="4829894"/>
                <a:ext cx="74231" cy="63991"/>
              </a:xfrm>
              <a:prstGeom prst="triangle">
                <a:avLst/>
              </a:prstGeom>
              <a:solidFill>
                <a:srgbClr val="41A7C3"/>
              </a:solidFill>
              <a:ln w="63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cs typeface="Calibri" pitchFamily="34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</p:sldLayoutIdLst>
  <p:transition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4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endParaRPr lang="en-US" sz="8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Wisdom Stone</a:t>
            </a:r>
          </a:p>
          <a:p>
            <a:pPr algn="ctr"/>
            <a:r>
              <a:rPr lang="en-US" sz="4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Case Report</a:t>
            </a:r>
            <a:endParaRPr lang="en-US" sz="6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he-IL" sz="8800" dirty="0">
              <a:solidFill>
                <a:prstClr val="white"/>
              </a:solidFill>
              <a:latin typeface="Arial" pitchFamily="34" charset="0"/>
            </a:endParaRPr>
          </a:p>
        </p:txBody>
      </p:sp>
      <p:pic>
        <p:nvPicPr>
          <p:cNvPr id="35" name="Picture 1"/>
          <p:cNvPicPr>
            <a:picLocks noChangeArrowheads="1"/>
          </p:cNvPicPr>
          <p:nvPr/>
        </p:nvPicPr>
        <p:blipFill>
          <a:blip r:embed="rId3"/>
          <a:srcRect l="-1552" t="-2063" r="-2165" b="-3058"/>
          <a:stretch>
            <a:fillRect/>
          </a:stretch>
        </p:blipFill>
        <p:spPr>
          <a:xfrm>
            <a:off x="3836008" y="3039802"/>
            <a:ext cx="1471984" cy="182234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" name="Rectangle 5"/>
          <p:cNvSpPr/>
          <p:nvPr/>
        </p:nvSpPr>
        <p:spPr>
          <a:xfrm>
            <a:off x="3905926" y="15466"/>
            <a:ext cx="1332148" cy="281351"/>
          </a:xfrm>
          <a:prstGeom prst="rect">
            <a:avLst/>
          </a:prstGeom>
          <a:solidFill>
            <a:srgbClr val="476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he-IL" sz="1100" b="1">
                <a:solidFill>
                  <a:prstClr val="white"/>
                </a:solidFill>
                <a:latin typeface="Arial" pitchFamily="34" charset="0"/>
              </a:rPr>
              <a:t>בלמ"ס</a:t>
            </a:r>
          </a:p>
        </p:txBody>
      </p:sp>
    </p:spTree>
    <p:extLst>
      <p:ext uri="{BB962C8B-B14F-4D97-AF65-F5344CB8AC3E}">
        <p14:creationId xmlns:p14="http://schemas.microsoft.com/office/powerpoint/2010/main" val="29340194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820" y="2339764"/>
            <a:ext cx="323849" cy="108012"/>
          </a:xfrm>
          <a:prstGeom prst="rect">
            <a:avLst/>
          </a:prstGeom>
        </p:spPr>
      </p:pic>
      <p:grpSp>
        <p:nvGrpSpPr>
          <p:cNvPr id="2" name="Group 153"/>
          <p:cNvGrpSpPr/>
          <p:nvPr/>
        </p:nvGrpSpPr>
        <p:grpSpPr>
          <a:xfrm>
            <a:off x="1556971" y="2505076"/>
            <a:ext cx="3929429" cy="151112"/>
            <a:chOff x="1556971" y="859346"/>
            <a:chExt cx="3929429" cy="151112"/>
          </a:xfrm>
        </p:grpSpPr>
        <p:sp>
          <p:nvSpPr>
            <p:cNvPr id="70" name="Text Box"/>
            <p:cNvSpPr/>
            <p:nvPr>
              <p:custDataLst>
                <p:tags r:id="rId6"/>
              </p:custDataLst>
            </p:nvPr>
          </p:nvSpPr>
          <p:spPr bwMode="auto">
            <a:xfrm>
              <a:off x="2463885" y="859346"/>
              <a:ext cx="3022515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Diamonds Forever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56971" y="860477"/>
              <a:ext cx="857617" cy="14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1" anchor="ctr"/>
            <a:lstStyle/>
            <a:p>
              <a:pPr algn="l" rtl="0"/>
              <a:r>
                <a:rPr lang="en-US" sz="800">
                  <a:solidFill>
                    <a:prstClr val="white">
                      <a:lumMod val="50000"/>
                    </a:prstClr>
                  </a:solidFill>
                </a:rPr>
                <a:t> Case Name</a:t>
              </a:r>
              <a:endParaRPr lang="he-IL" sz="80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556971" y="3181588"/>
            <a:ext cx="705217" cy="149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1" anchor="ctr"/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Classification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56971" y="3413478"/>
            <a:ext cx="567993" cy="149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1" anchor="ctr"/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Priority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9" name="Text Box"/>
          <p:cNvSpPr/>
          <p:nvPr>
            <p:custDataLst>
              <p:tags r:id="rId1"/>
            </p:custDataLst>
          </p:nvPr>
        </p:nvSpPr>
        <p:spPr bwMode="auto">
          <a:xfrm>
            <a:off x="2460808" y="3416468"/>
            <a:ext cx="1059315" cy="1440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High</a:t>
            </a:r>
          </a:p>
        </p:txBody>
      </p:sp>
      <p:sp>
        <p:nvSpPr>
          <p:cNvPr id="81" name="Text Box"/>
          <p:cNvSpPr/>
          <p:nvPr>
            <p:custDataLst>
              <p:tags r:id="rId2"/>
            </p:custDataLst>
          </p:nvPr>
        </p:nvSpPr>
        <p:spPr bwMode="auto">
          <a:xfrm>
            <a:off x="2454458" y="3190928"/>
            <a:ext cx="1059315" cy="1440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Top Secret</a:t>
            </a:r>
            <a:endParaRPr lang="en-US" sz="800" i="1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148"/>
          <p:cNvGrpSpPr/>
          <p:nvPr/>
        </p:nvGrpSpPr>
        <p:grpSpPr>
          <a:xfrm>
            <a:off x="1556970" y="2694214"/>
            <a:ext cx="3859580" cy="416189"/>
            <a:chOff x="1556970" y="1474488"/>
            <a:chExt cx="3859580" cy="416189"/>
          </a:xfrm>
        </p:grpSpPr>
        <p:sp>
          <p:nvSpPr>
            <p:cNvPr id="119" name="Rectangle 3"/>
            <p:cNvSpPr txBox="1">
              <a:spLocks noChangeArrowheads="1"/>
            </p:cNvSpPr>
            <p:nvPr/>
          </p:nvSpPr>
          <p:spPr>
            <a:xfrm>
              <a:off x="2404110" y="1480401"/>
              <a:ext cx="3012440" cy="410276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 marL="179388" indent="-179388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SzTx/>
                <a:buFont typeface="Arial" pitchFamily="34" charset="0"/>
                <a:buChar char="•"/>
                <a:defRPr 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363" indent="-180975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SzTx/>
                <a:buFont typeface="Arial" pitchFamily="34" charset="0"/>
                <a:buChar char="-"/>
                <a:defRPr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9750" indent="-179388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SzTx/>
                <a:buFont typeface="Arial" pitchFamily="34" charset="0"/>
                <a:buChar char="•"/>
                <a:defRPr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20725" indent="-180975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SzTx/>
                <a:buFont typeface="Arial" pitchFamily="34" charset="0"/>
                <a:buChar char="-"/>
                <a:defRPr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0488" lvl="1" indent="0">
                <a:spcBef>
                  <a:spcPts val="300"/>
                </a:spcBef>
                <a:buClr>
                  <a:srgbClr val="C0504D"/>
                </a:buClr>
                <a:buFont typeface="Arial" pitchFamily="34" charset="0"/>
                <a:buNone/>
              </a:pPr>
              <a:r>
                <a:rPr lang="en-GB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</a:rPr>
                <a:t>This case was 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</a:rPr>
                <a:t>initiated </a:t>
              </a:r>
              <a:r>
                <a:rPr lang="en-GB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</a:rPr>
                <a:t>due to an instruction from PGR…</a:t>
              </a:r>
              <a:endParaRPr lang="en-GB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56970" y="1474488"/>
              <a:ext cx="873810" cy="2017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l" rtl="0"/>
              <a:r>
                <a:rPr lang="en-US" sz="800">
                  <a:solidFill>
                    <a:prstClr val="white">
                      <a:lumMod val="50000"/>
                    </a:prstClr>
                  </a:solidFill>
                </a:rPr>
                <a:t> Initiation data</a:t>
              </a:r>
              <a:endParaRPr lang="he-IL" sz="80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6804660" y="2266590"/>
            <a:ext cx="45719" cy="845820"/>
          </a:xfrm>
          <a:prstGeom prst="roundRect">
            <a:avLst/>
          </a:prstGeom>
          <a:solidFill>
            <a:srgbClr val="BAC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Group 133"/>
          <p:cNvGrpSpPr/>
          <p:nvPr/>
        </p:nvGrpSpPr>
        <p:grpSpPr>
          <a:xfrm>
            <a:off x="2043643" y="1782732"/>
            <a:ext cx="506854" cy="512484"/>
            <a:chOff x="1509206" y="1698912"/>
            <a:chExt cx="506854" cy="512484"/>
          </a:xfrm>
        </p:grpSpPr>
        <p:sp>
          <p:nvSpPr>
            <p:cNvPr id="135" name="TextBox 134"/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Main</a:t>
              </a:r>
            </a:p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grpSp>
        <p:nvGrpSpPr>
          <p:cNvPr id="9" name="Group 154"/>
          <p:cNvGrpSpPr/>
          <p:nvPr/>
        </p:nvGrpSpPr>
        <p:grpSpPr>
          <a:xfrm>
            <a:off x="1556971" y="2270418"/>
            <a:ext cx="2962806" cy="201706"/>
            <a:chOff x="1556971" y="1101108"/>
            <a:chExt cx="2962806" cy="201706"/>
          </a:xfrm>
        </p:grpSpPr>
        <p:sp>
          <p:nvSpPr>
            <p:cNvPr id="90" name="Rectangle 89"/>
            <p:cNvSpPr/>
            <p:nvPr/>
          </p:nvSpPr>
          <p:spPr>
            <a:xfrm>
              <a:off x="1556971" y="1101108"/>
              <a:ext cx="475030" cy="2017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l" rtl="0"/>
              <a:r>
                <a:rPr lang="en-US" sz="800">
                  <a:solidFill>
                    <a:prstClr val="white">
                      <a:lumMod val="50000"/>
                    </a:prstClr>
                  </a:solidFill>
                </a:rPr>
                <a:t>Tags</a:t>
              </a:r>
              <a:endParaRPr lang="he-IL" sz="8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10" name="Group 111"/>
            <p:cNvGrpSpPr/>
            <p:nvPr/>
          </p:nvGrpSpPr>
          <p:grpSpPr>
            <a:xfrm>
              <a:off x="2496472" y="1130235"/>
              <a:ext cx="2023305" cy="138644"/>
              <a:chOff x="1923702" y="1184644"/>
              <a:chExt cx="2023305" cy="14992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516734" y="1184644"/>
                <a:ext cx="841353" cy="14992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l" rtl="0"/>
                <a:r>
                  <a:rPr lang="en-US" sz="7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Police Report</a:t>
                </a:r>
                <a:endParaRPr lang="he-IL" sz="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923702" y="1184644"/>
                <a:ext cx="557771" cy="144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l"/>
                <a:r>
                  <a:rPr lang="en-US" sz="7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Cartel</a:t>
                </a:r>
                <a:endParaRPr lang="he-IL" sz="7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389236" y="1184644"/>
                <a:ext cx="557771" cy="144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0"/>
              <a:lstStyle/>
              <a:p>
                <a:pPr algn="l"/>
                <a:r>
                  <a:rPr lang="en-US" sz="70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Robbery</a:t>
                </a:r>
                <a:endParaRPr lang="he-IL" sz="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37" name="Speech Bubble: Rectangle 36"/>
          <p:cNvSpPr/>
          <p:nvPr/>
        </p:nvSpPr>
        <p:spPr>
          <a:xfrm>
            <a:off x="1066800" y="43003"/>
            <a:ext cx="3810635" cy="1554834"/>
          </a:xfrm>
          <a:prstGeom prst="wedgeRectCallout">
            <a:avLst>
              <a:gd name="adj1" fmla="val -17323"/>
              <a:gd name="adj2" fmla="val 57903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MAIN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מוצג לצפייה בלבד, לא ניתן לעריכה בדוח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שיקוף לשנית ה-</a:t>
            </a:r>
            <a:r>
              <a:rPr lang="en-US" sz="1100" dirty="0"/>
              <a:t> main</a:t>
            </a:r>
            <a:r>
              <a:rPr lang="he-IL" sz="1100" dirty="0"/>
              <a:t>של התיק, ללא גישה להסטוריה של השדות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שיקוף של ה- </a:t>
            </a:r>
            <a:r>
              <a:rPr lang="en-US" sz="1100" dirty="0"/>
              <a:t>header </a:t>
            </a:r>
            <a:r>
              <a:rPr lang="he-IL" sz="1100" dirty="0"/>
              <a:t>: </a:t>
            </a:r>
          </a:p>
          <a:p>
            <a:pPr lvl="1"/>
            <a:r>
              <a:rPr lang="en-US" sz="1100" dirty="0"/>
              <a:t>Status</a:t>
            </a:r>
          </a:p>
          <a:p>
            <a:pPr lvl="1"/>
            <a:r>
              <a:rPr lang="en-US" sz="1100" dirty="0"/>
              <a:t>Classification</a:t>
            </a:r>
          </a:p>
          <a:p>
            <a:pPr lvl="1"/>
            <a:r>
              <a:rPr lang="en-US" sz="1100" dirty="0"/>
              <a:t>Created by</a:t>
            </a:r>
          </a:p>
          <a:p>
            <a:pPr lvl="1"/>
            <a:r>
              <a:rPr lang="en-US" sz="1100" dirty="0"/>
              <a:t>Modified</a:t>
            </a:r>
            <a:endParaRPr lang="he-IL" sz="1100" dirty="0"/>
          </a:p>
          <a:p>
            <a:pPr>
              <a:buFont typeface="Arial" pitchFamily="34" charset="0"/>
              <a:buChar char="•"/>
            </a:pPr>
            <a:r>
              <a:rPr lang="he-IL" sz="1100" dirty="0"/>
              <a:t>סדר השדות - </a:t>
            </a:r>
            <a:r>
              <a:rPr lang="en-US" sz="1100" dirty="0"/>
              <a:t>TBD</a:t>
            </a:r>
            <a:endParaRPr lang="he-IL" sz="1100" dirty="0"/>
          </a:p>
        </p:txBody>
      </p:sp>
      <p:sp>
        <p:nvSpPr>
          <p:cNvPr id="40" name="Rectangle 39"/>
          <p:cNvSpPr/>
          <p:nvPr/>
        </p:nvSpPr>
        <p:spPr>
          <a:xfrm>
            <a:off x="1563321" y="3597628"/>
            <a:ext cx="913179" cy="16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1" anchor="ctr"/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Crime type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82371" y="3813528"/>
            <a:ext cx="913179" cy="16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1" anchor="ctr"/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Investigation team 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2" name="Text Box"/>
          <p:cNvSpPr/>
          <p:nvPr>
            <p:custDataLst>
              <p:tags r:id="rId3"/>
            </p:custDataLst>
          </p:nvPr>
        </p:nvSpPr>
        <p:spPr bwMode="auto">
          <a:xfrm>
            <a:off x="2493010" y="3838918"/>
            <a:ext cx="3051810" cy="4282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800" i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טבלת ניהול הצוות </a:t>
            </a:r>
          </a:p>
          <a:p>
            <a:r>
              <a:rPr lang="he-IL" sz="800" i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זהה למה שמופיע בלשונית כללית של תיק</a:t>
            </a:r>
            <a:endParaRPr lang="en-US" sz="800" i="1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43" name="Text Box"/>
          <p:cNvSpPr/>
          <p:nvPr>
            <p:custDataLst>
              <p:tags r:id="rId4"/>
            </p:custDataLst>
          </p:nvPr>
        </p:nvSpPr>
        <p:spPr bwMode="auto">
          <a:xfrm>
            <a:off x="2486208" y="3613318"/>
            <a:ext cx="1059315" cy="1440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Murder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26821" y="4708878"/>
            <a:ext cx="913179" cy="16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1" anchor="ctr"/>
          <a:lstStyle/>
          <a:p>
            <a:pPr algn="l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Case summary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20471" y="4353278"/>
            <a:ext cx="913179" cy="16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1" anchor="ctr"/>
          <a:lstStyle/>
          <a:p>
            <a:pPr algn="l" rtl="0"/>
            <a:r>
              <a:rPr lang="en-US" sz="800" dirty="0">
                <a:solidFill>
                  <a:prstClr val="white">
                    <a:lumMod val="50000"/>
                  </a:prstClr>
                </a:solidFill>
              </a:rPr>
              <a:t>Status</a:t>
            </a:r>
            <a:endParaRPr lang="he-IL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Text Box"/>
          <p:cNvSpPr/>
          <p:nvPr>
            <p:custDataLst>
              <p:tags r:id="rId5"/>
            </p:custDataLst>
          </p:nvPr>
        </p:nvSpPr>
        <p:spPr bwMode="auto">
          <a:xfrm>
            <a:off x="2511608" y="4368968"/>
            <a:ext cx="1059315" cy="1440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Open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6804660" y="2266590"/>
            <a:ext cx="45719" cy="845820"/>
          </a:xfrm>
          <a:prstGeom prst="roundRect">
            <a:avLst/>
          </a:prstGeom>
          <a:solidFill>
            <a:srgbClr val="BAC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2578080" y="1797972"/>
            <a:ext cx="506854" cy="512484"/>
            <a:chOff x="1509206" y="1698912"/>
            <a:chExt cx="506854" cy="512484"/>
          </a:xfrm>
        </p:grpSpPr>
        <p:sp>
          <p:nvSpPr>
            <p:cNvPr id="135" name="TextBox 134"/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Intelligence Picture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83513" y="2264680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b="1" dirty="0">
                <a:solidFill>
                  <a:prstClr val="black"/>
                </a:solidFill>
              </a:rPr>
              <a:t>Intelligence Picture</a:t>
            </a:r>
            <a:endParaRPr lang="he-IL" sz="800" b="1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07258" y="2531048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prstClr val="black"/>
                </a:solidFill>
              </a:rPr>
              <a:t>Insights (7)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7257" y="2759316"/>
            <a:ext cx="201613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prstClr val="black"/>
                </a:solidFill>
              </a:rPr>
              <a:t>Working assumptions (12)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07258" y="2987584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prstClr val="black"/>
                </a:solidFill>
              </a:rPr>
              <a:t>Information Gaps (25)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45073" y="3048830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45073" y="2828567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45073" y="2608304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41234" y="2315582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57" name="Picture 56" descr="checkbox_INactive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36763" y="2571775"/>
            <a:ext cx="160024" cy="160024"/>
          </a:xfrm>
          <a:prstGeom prst="rect">
            <a:avLst/>
          </a:prstGeom>
        </p:spPr>
      </p:pic>
      <p:pic>
        <p:nvPicPr>
          <p:cNvPr id="58" name="Picture 57" descr="checkbox_INactive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36763" y="2794025"/>
            <a:ext cx="160024" cy="160024"/>
          </a:xfrm>
          <a:prstGeom prst="rect">
            <a:avLst/>
          </a:prstGeom>
        </p:spPr>
      </p:pic>
      <p:sp>
        <p:nvSpPr>
          <p:cNvPr id="19" name="Speech Bubble: Rectangle 18"/>
          <p:cNvSpPr/>
          <p:nvPr/>
        </p:nvSpPr>
        <p:spPr>
          <a:xfrm>
            <a:off x="1896787" y="155419"/>
            <a:ext cx="3435350" cy="1375624"/>
          </a:xfrm>
          <a:prstGeom prst="wedgeRectCallout">
            <a:avLst>
              <a:gd name="adj1" fmla="val -22992"/>
              <a:gd name="adj2" fmla="val 64066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Intelligence picture</a:t>
            </a:r>
            <a:endParaRPr lang="he-IL" sz="1100" dirty="0"/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ניתן לעריכה ב- </a:t>
            </a:r>
            <a:r>
              <a:rPr lang="en-US" sz="1100" dirty="0"/>
              <a:t>Custom</a:t>
            </a:r>
            <a:r>
              <a:rPr lang="he-IL" sz="1100" dirty="0"/>
              <a:t>, צפיה בלבד ב- </a:t>
            </a:r>
            <a:r>
              <a:rPr lang="en-US" sz="1100" dirty="0"/>
              <a:t>Full/executive</a:t>
            </a:r>
            <a:endParaRPr lang="he-IL" sz="1100" dirty="0"/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בחירה ברמת "קוביות" בלבד (כל ההנחות נכללות/לא נכללות. אין למשתמש יכולת להוריד הנחה/תובנה/פער ספציפי)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צ'קבוקס ברמה עליונה מוריד/מכניס את שלושת החלקים לדוח</a:t>
            </a:r>
          </a:p>
        </p:txBody>
      </p:sp>
      <p:sp>
        <p:nvSpPr>
          <p:cNvPr id="21" name="Speech Bubble: Rectangle 20"/>
          <p:cNvSpPr/>
          <p:nvPr/>
        </p:nvSpPr>
        <p:spPr>
          <a:xfrm>
            <a:off x="3774246" y="2264680"/>
            <a:ext cx="3435350" cy="2476500"/>
          </a:xfrm>
          <a:prstGeom prst="wedgeRectCallout">
            <a:avLst>
              <a:gd name="adj1" fmla="val -66953"/>
              <a:gd name="adj2" fmla="val -3181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צ'קבוקסים לקטגוריות - חיווי ובחירת קטגורית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חיווי (3 מצבים):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he-IL" sz="1100" dirty="0"/>
              <a:t>כל הפריטים בקטגוריה נבחרו (</a:t>
            </a:r>
            <a:r>
              <a:rPr lang="en-US" sz="1100" dirty="0"/>
              <a:t>V</a:t>
            </a:r>
            <a:r>
              <a:rPr lang="he-IL" sz="11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 חלק מהפריטים בקטגוריה נבחרו (ריבוע חצי מלא בקטגוריה העליונה, </a:t>
            </a:r>
            <a:r>
              <a:rPr lang="en-US" sz="1100" dirty="0"/>
              <a:t>TBD</a:t>
            </a:r>
            <a:r>
              <a:rPr lang="he-IL" sz="1100" dirty="0"/>
              <a:t> עיצוב)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אף פריט בקטגוריה לא בחור (ריבוע ריק)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 בחירה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בכל צ'קבוקס המשתמש יכול למתג בין </a:t>
            </a:r>
            <a:r>
              <a:rPr lang="en-US" sz="1100" dirty="0"/>
              <a:t>V</a:t>
            </a:r>
            <a:r>
              <a:rPr lang="he-IL" sz="1100" dirty="0"/>
              <a:t> (כל הפריטים נבחרו) למצב ריק (אף פריט לא נבחר)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 מצב החלקי הוא שיקוף של בחירת / הורדת פריטים בקטגוריה, המשתמש לא יכול לבחור בצ'קבוקס של הקטגוריה במצב החלקי.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ממצב חלקי, הבחירה משתנה למצב המלא (</a:t>
            </a:r>
            <a:r>
              <a:rPr lang="en-US" sz="1100" dirty="0"/>
              <a:t>V</a:t>
            </a:r>
            <a:r>
              <a:rPr lang="he-IL" sz="1100" dirty="0"/>
              <a:t>)</a:t>
            </a:r>
          </a:p>
          <a:p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555750" y="2368550"/>
            <a:ext cx="9525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peech Bubble: Rectangle 93"/>
          <p:cNvSpPr/>
          <p:nvPr/>
        </p:nvSpPr>
        <p:spPr>
          <a:xfrm>
            <a:off x="558800" y="127000"/>
            <a:ext cx="3794260" cy="1443103"/>
          </a:xfrm>
          <a:prstGeom prst="wedgeRectCallout">
            <a:avLst>
              <a:gd name="adj1" fmla="val 23797"/>
              <a:gd name="adj2" fmla="val 61179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הישויות יכנסו לדוח בצורה שטוחה בלבד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ה- </a:t>
            </a:r>
            <a:r>
              <a:rPr lang="en-US" sz="1100" dirty="0"/>
              <a:t>labels </a:t>
            </a:r>
            <a:r>
              <a:rPr lang="he-IL" sz="1100" dirty="0"/>
              <a:t> שהוגדרו בטאב ה- </a:t>
            </a:r>
            <a:r>
              <a:rPr lang="en-US" sz="1100" dirty="0"/>
              <a:t>entities</a:t>
            </a:r>
            <a:r>
              <a:rPr lang="he-IL" sz="1100" dirty="0"/>
              <a:t> לא משוקפים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הישויות שסומנו ב-</a:t>
            </a:r>
            <a:r>
              <a:rPr lang="en-US" sz="1100" dirty="0"/>
              <a:t>V</a:t>
            </a:r>
            <a:r>
              <a:rPr lang="he-IL" sz="1100" dirty="0"/>
              <a:t> – נכללות בדוח בטבלת הישויות. לישויות שעבורן סומן </a:t>
            </a:r>
            <a:r>
              <a:rPr lang="en-US" sz="1100" dirty="0"/>
              <a:t>“include entity report”</a:t>
            </a:r>
            <a:r>
              <a:rPr lang="he-IL" sz="1100" dirty="0"/>
              <a:t>, בנספח יתווסף דוח מלא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בחירה נעשית ברמת פריט וברמת קטגוריות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התנהגות צ'קבוקסים לקטגוריות – זהה למתואר בשקף הקודם. תקף לקטגוריות בפנל שמאלי ובחירות מעל הרשימה</a:t>
            </a:r>
          </a:p>
        </p:txBody>
      </p:sp>
      <p:sp>
        <p:nvSpPr>
          <p:cNvPr id="95" name="Speech Bubble: Rectangle 94"/>
          <p:cNvSpPr/>
          <p:nvPr/>
        </p:nvSpPr>
        <p:spPr>
          <a:xfrm>
            <a:off x="4192950" y="2713760"/>
            <a:ext cx="2571070" cy="933412"/>
          </a:xfrm>
          <a:prstGeom prst="wedgeRectCallout">
            <a:avLst>
              <a:gd name="adj1" fmla="val 28485"/>
              <a:gd name="adj2" fmla="val -72199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Sort by </a:t>
            </a:r>
            <a:r>
              <a:rPr lang="he-IL" sz="1100" dirty="0"/>
              <a:t> - זהה לטאב </a:t>
            </a:r>
            <a:r>
              <a:rPr lang="en-US" sz="1100" dirty="0"/>
              <a:t>Entities</a:t>
            </a:r>
            <a:r>
              <a:rPr lang="he-IL" sz="1100" dirty="0"/>
              <a:t> בתיק. לפי: </a:t>
            </a:r>
          </a:p>
          <a:p>
            <a:r>
              <a:rPr lang="en-US" sz="1100" dirty="0"/>
              <a:t>A-Z</a:t>
            </a:r>
          </a:p>
          <a:p>
            <a:r>
              <a:rPr lang="en-US" sz="1100" dirty="0"/>
              <a:t>Relation</a:t>
            </a:r>
          </a:p>
          <a:p>
            <a:r>
              <a:rPr lang="en-US" sz="1100" dirty="0"/>
              <a:t>Type</a:t>
            </a:r>
            <a:r>
              <a:rPr lang="he-IL" sz="1100" dirty="0"/>
              <a:t> (</a:t>
            </a:r>
            <a:r>
              <a:rPr lang="en-US" sz="1100" dirty="0"/>
              <a:t>TBR</a:t>
            </a:r>
            <a:r>
              <a:rPr lang="he-IL" sz="1100" dirty="0"/>
              <a:t> עם הנדסת המערכת)</a:t>
            </a:r>
          </a:p>
          <a:p>
            <a:r>
              <a:rPr lang="he-IL" sz="1100" dirty="0"/>
              <a:t>זמן הכנסה לתיק (</a:t>
            </a:r>
            <a:r>
              <a:rPr lang="en-US" sz="1100" dirty="0"/>
              <a:t>TBR</a:t>
            </a:r>
            <a:r>
              <a:rPr lang="he-IL" sz="1100" dirty="0"/>
              <a:t> עם הנדסת המערכת)</a:t>
            </a:r>
          </a:p>
        </p:txBody>
      </p:sp>
      <p:grpSp>
        <p:nvGrpSpPr>
          <p:cNvPr id="8" name="Group 133">
            <a:extLst>
              <a:ext uri="{FF2B5EF4-FFF2-40B4-BE49-F238E27FC236}">
                <a16:creationId xmlns:a16="http://schemas.microsoft.com/office/drawing/2014/main" id="{9DDFCBFE-8C98-48E1-B7DD-58237413B153}"/>
              </a:ext>
            </a:extLst>
          </p:cNvPr>
          <p:cNvGrpSpPr/>
          <p:nvPr/>
        </p:nvGrpSpPr>
        <p:grpSpPr>
          <a:xfrm>
            <a:off x="3112517" y="1790352"/>
            <a:ext cx="506854" cy="512484"/>
            <a:chOff x="1509206" y="1698912"/>
            <a:chExt cx="506854" cy="512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5269FC-35A1-4E51-8A0D-341435208199}"/>
                </a:ext>
              </a:extLst>
            </p:cNvPr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r>
                <a:rPr lang="en-US" sz="800" dirty="0">
                  <a:solidFill>
                    <a:srgbClr val="595959"/>
                  </a:solidFill>
                </a:rPr>
                <a:t>Entities</a:t>
              </a:r>
            </a:p>
            <a:p>
              <a:pPr algn="ctr"/>
              <a:endParaRPr lang="en-US" sz="800" dirty="0">
                <a:solidFill>
                  <a:srgbClr val="595959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5049E1-E99E-4A25-A154-7E656546955F}"/>
                </a:ext>
              </a:extLst>
            </p:cNvPr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2C353D2-B0B5-48E3-B089-EBF232A50E42}"/>
              </a:ext>
            </a:extLst>
          </p:cNvPr>
          <p:cNvSpPr/>
          <p:nvPr/>
        </p:nvSpPr>
        <p:spPr>
          <a:xfrm>
            <a:off x="1409699" y="2754786"/>
            <a:ext cx="2324145" cy="425680"/>
          </a:xfrm>
          <a:prstGeom prst="wedgeRectCallout">
            <a:avLst>
              <a:gd name="adj1" fmla="val 26845"/>
              <a:gd name="adj2" fmla="val -10979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הכותרת תציג את מספר הפריטים שנבחרו מתוך סה"כ הרשימה.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3112517" y="1790352"/>
            <a:ext cx="506854" cy="512484"/>
            <a:chOff x="1509206" y="1698912"/>
            <a:chExt cx="506854" cy="512484"/>
          </a:xfrm>
        </p:grpSpPr>
        <p:sp>
          <p:nvSpPr>
            <p:cNvPr id="131" name="TextBox 130"/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r>
                <a:rPr lang="en-US" sz="800" dirty="0">
                  <a:solidFill>
                    <a:srgbClr val="595959"/>
                  </a:solidFill>
                </a:rPr>
                <a:t>Entities</a:t>
              </a:r>
            </a:p>
            <a:p>
              <a:pPr algn="ctr"/>
              <a:endParaRPr lang="en-US" sz="800" dirty="0">
                <a:solidFill>
                  <a:srgbClr val="595959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sp>
        <p:nvSpPr>
          <p:cNvPr id="239" name="Line Callout 1 238"/>
          <p:cNvSpPr/>
          <p:nvPr/>
        </p:nvSpPr>
        <p:spPr>
          <a:xfrm>
            <a:off x="586740" y="4322022"/>
            <a:ext cx="2143577" cy="750373"/>
          </a:xfrm>
          <a:prstGeom prst="wedgeRectCallout">
            <a:avLst>
              <a:gd name="adj1" fmla="val 39506"/>
              <a:gd name="adj2" fmla="val -71193"/>
            </a:avLst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100" dirty="0">
                <a:solidFill>
                  <a:prstClr val="white"/>
                </a:solidFill>
              </a:rPr>
              <a:t>The operator can decide to include / exclude an entity in the report by turning off the check box.</a:t>
            </a:r>
          </a:p>
        </p:txBody>
      </p:sp>
      <p:sp>
        <p:nvSpPr>
          <p:cNvPr id="95" name="Speech Bubble: Rectangle 94"/>
          <p:cNvSpPr/>
          <p:nvPr/>
        </p:nvSpPr>
        <p:spPr>
          <a:xfrm>
            <a:off x="270729" y="1283463"/>
            <a:ext cx="2349500" cy="727729"/>
          </a:xfrm>
          <a:prstGeom prst="wedgeRectCallout">
            <a:avLst>
              <a:gd name="adj1" fmla="val 16187"/>
              <a:gd name="adj2" fmla="val 84709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התנהגות צ'קבוקסים לקטגוריות – זהה למתואר בשקף הקודם. תקף לקטגוריות בפנל שמאלי ובחירות מעל הרשימה</a:t>
            </a:r>
          </a:p>
        </p:txBody>
      </p:sp>
      <p:sp>
        <p:nvSpPr>
          <p:cNvPr id="97" name="Line Callout 1 238">
            <a:extLst>
              <a:ext uri="{FF2B5EF4-FFF2-40B4-BE49-F238E27FC236}">
                <a16:creationId xmlns:a16="http://schemas.microsoft.com/office/drawing/2014/main" id="{36AC9DEF-AACF-40FC-9ECC-F8C2D7640089}"/>
              </a:ext>
            </a:extLst>
          </p:cNvPr>
          <p:cNvSpPr/>
          <p:nvPr/>
        </p:nvSpPr>
        <p:spPr>
          <a:xfrm>
            <a:off x="3888557" y="4217025"/>
            <a:ext cx="2732765" cy="855370"/>
          </a:xfrm>
          <a:prstGeom prst="wedgeRectCallout">
            <a:avLst>
              <a:gd name="adj1" fmla="val -63256"/>
              <a:gd name="adj2" fmla="val -53182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000" dirty="0">
                <a:solidFill>
                  <a:prstClr val="white"/>
                </a:solidFill>
              </a:rPr>
              <a:t>The operator can decide to include the </a:t>
            </a:r>
            <a:r>
              <a:rPr lang="en-US" sz="1000" b="1" dirty="0">
                <a:solidFill>
                  <a:prstClr val="white"/>
                </a:solidFill>
              </a:rPr>
              <a:t>entity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b="1" dirty="0">
                <a:solidFill>
                  <a:prstClr val="white"/>
                </a:solidFill>
              </a:rPr>
              <a:t>report</a:t>
            </a:r>
            <a:r>
              <a:rPr lang="en-US" sz="1000" dirty="0">
                <a:solidFill>
                  <a:prstClr val="white"/>
                </a:solidFill>
              </a:rPr>
              <a:t> in the report by turning on the Include Entity Report check box.</a:t>
            </a:r>
          </a:p>
          <a:p>
            <a:pPr algn="l" rtl="0"/>
            <a:r>
              <a:rPr lang="en-US" sz="1000" dirty="0">
                <a:solidFill>
                  <a:prstClr val="white"/>
                </a:solidFill>
              </a:rPr>
              <a:t>By default these check boxes are not turned 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95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33"/>
          <p:cNvGrpSpPr/>
          <p:nvPr/>
        </p:nvGrpSpPr>
        <p:grpSpPr>
          <a:xfrm>
            <a:off x="3646954" y="1790352"/>
            <a:ext cx="506854" cy="512484"/>
            <a:chOff x="1509206" y="1698912"/>
            <a:chExt cx="506854" cy="512484"/>
          </a:xfrm>
        </p:grpSpPr>
        <p:sp>
          <p:nvSpPr>
            <p:cNvPr id="60" name="TextBox 59"/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Knowledge Base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roup 169"/>
          <p:cNvGrpSpPr/>
          <p:nvPr/>
        </p:nvGrpSpPr>
        <p:grpSpPr>
          <a:xfrm>
            <a:off x="1538373" y="2240841"/>
            <a:ext cx="3214045" cy="1174093"/>
            <a:chOff x="2244321" y="2523812"/>
            <a:chExt cx="4285393" cy="1565455"/>
          </a:xfrm>
        </p:grpSpPr>
        <p:grpSp>
          <p:nvGrpSpPr>
            <p:cNvPr id="88" name="Group 58"/>
            <p:cNvGrpSpPr/>
            <p:nvPr/>
          </p:nvGrpSpPr>
          <p:grpSpPr>
            <a:xfrm>
              <a:off x="2438644" y="2794254"/>
              <a:ext cx="1694596" cy="1295013"/>
              <a:chOff x="2298508" y="2262674"/>
              <a:chExt cx="1694596" cy="1295013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313513" y="2349184"/>
                <a:ext cx="115200" cy="114300"/>
              </a:xfrm>
              <a:prstGeom prst="rect">
                <a:avLst/>
              </a:prstGeom>
              <a:noFill/>
              <a:ln w="3175">
                <a:solidFill>
                  <a:srgbClr val="ACB8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488155" y="2262674"/>
                <a:ext cx="1504949" cy="2872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800" dirty="0">
                    <a:solidFill>
                      <a:srgbClr val="215968"/>
                    </a:solidFill>
                  </a:rPr>
                  <a:t>News (</a:t>
                </a:r>
                <a:r>
                  <a:rPr lang="en-US" sz="800" dirty="0"/>
                  <a:t>32</a:t>
                </a:r>
                <a:r>
                  <a:rPr lang="en-US" sz="800" dirty="0">
                    <a:solidFill>
                      <a:srgbClr val="215968"/>
                    </a:solidFill>
                  </a:rPr>
                  <a:t>)</a:t>
                </a:r>
                <a:endParaRPr lang="he-IL" sz="800" dirty="0">
                  <a:solidFill>
                    <a:srgbClr val="215968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511441" y="2509177"/>
                <a:ext cx="1232681" cy="2872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800" dirty="0">
                    <a:solidFill>
                      <a:srgbClr val="215968"/>
                    </a:solidFill>
                  </a:rPr>
                  <a:t>Images (</a:t>
                </a:r>
                <a:r>
                  <a:rPr lang="en-US" sz="800" dirty="0"/>
                  <a:t>2</a:t>
                </a:r>
                <a:r>
                  <a:rPr lang="en-US" sz="800" dirty="0">
                    <a:solidFill>
                      <a:srgbClr val="215968"/>
                    </a:solidFill>
                  </a:rPr>
                  <a:t>)</a:t>
                </a:r>
                <a:endParaRPr lang="he-IL" sz="800" dirty="0">
                  <a:solidFill>
                    <a:srgbClr val="215968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313513" y="2607466"/>
                <a:ext cx="115200" cy="114300"/>
              </a:xfrm>
              <a:prstGeom prst="rect">
                <a:avLst/>
              </a:prstGeom>
              <a:noFill/>
              <a:ln w="3175">
                <a:solidFill>
                  <a:srgbClr val="ACB8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11441" y="2769156"/>
                <a:ext cx="919414" cy="2872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800" dirty="0">
                    <a:solidFill>
                      <a:srgbClr val="215968"/>
                    </a:solidFill>
                  </a:rPr>
                  <a:t>Videos (</a:t>
                </a:r>
                <a:r>
                  <a:rPr lang="en-US" sz="800" dirty="0"/>
                  <a:t>34</a:t>
                </a:r>
                <a:r>
                  <a:rPr lang="en-US" sz="800" dirty="0">
                    <a:solidFill>
                      <a:srgbClr val="215968"/>
                    </a:solidFill>
                  </a:rPr>
                  <a:t>)</a:t>
                </a:r>
                <a:endParaRPr lang="he-IL" sz="800" dirty="0">
                  <a:solidFill>
                    <a:srgbClr val="215968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313513" y="2865748"/>
                <a:ext cx="115200" cy="114300"/>
              </a:xfrm>
              <a:prstGeom prst="rect">
                <a:avLst/>
              </a:prstGeom>
              <a:noFill/>
              <a:ln w="3175">
                <a:solidFill>
                  <a:srgbClr val="ACB8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502968" y="3003729"/>
                <a:ext cx="1342753" cy="2872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800" dirty="0">
                    <a:solidFill>
                      <a:srgbClr val="215968"/>
                    </a:solidFill>
                  </a:rPr>
                  <a:t>Documents (</a:t>
                </a:r>
                <a:r>
                  <a:rPr lang="en-US" sz="800" dirty="0"/>
                  <a:t>24</a:t>
                </a:r>
                <a:r>
                  <a:rPr lang="en-US" sz="800" dirty="0">
                    <a:solidFill>
                      <a:srgbClr val="215968"/>
                    </a:solidFill>
                  </a:rPr>
                  <a:t>)</a:t>
                </a:r>
                <a:endParaRPr lang="he-IL" sz="800" dirty="0">
                  <a:solidFill>
                    <a:srgbClr val="215968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313513" y="3098706"/>
                <a:ext cx="115200" cy="114300"/>
              </a:xfrm>
              <a:prstGeom prst="rect">
                <a:avLst/>
              </a:prstGeom>
              <a:noFill/>
              <a:ln w="3175">
                <a:solidFill>
                  <a:srgbClr val="ACB8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sz="800">
                  <a:solidFill>
                    <a:prstClr val="black"/>
                  </a:solidFill>
                </a:endParaRPr>
              </a:p>
            </p:txBody>
          </p:sp>
          <p:pic>
            <p:nvPicPr>
              <p:cNvPr id="102" name="Picture 101" descr="checkbox_INactive.png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298508" y="2554409"/>
                <a:ext cx="213365" cy="213365"/>
              </a:xfrm>
              <a:prstGeom prst="rect">
                <a:avLst/>
              </a:prstGeom>
            </p:spPr>
          </p:pic>
          <p:pic>
            <p:nvPicPr>
              <p:cNvPr id="103" name="Picture 102" descr="checkbox_INactive.png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298508" y="2795521"/>
                <a:ext cx="213365" cy="213365"/>
              </a:xfrm>
              <a:prstGeom prst="rect">
                <a:avLst/>
              </a:prstGeom>
            </p:spPr>
          </p:pic>
          <p:pic>
            <p:nvPicPr>
              <p:cNvPr id="104" name="Picture 103" descr="checkbox_INactive.png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298508" y="3036742"/>
                <a:ext cx="213365" cy="213365"/>
              </a:xfrm>
              <a:prstGeom prst="rect">
                <a:avLst/>
              </a:prstGeom>
            </p:spPr>
          </p:pic>
          <p:pic>
            <p:nvPicPr>
              <p:cNvPr id="106" name="Picture 105" descr="checkbox_INactive.png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310236" y="2294841"/>
                <a:ext cx="213365" cy="213365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2502968" y="3270429"/>
                <a:ext cx="1342753" cy="2872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800" dirty="0">
                    <a:solidFill>
                      <a:srgbClr val="215968"/>
                    </a:solidFill>
                  </a:rPr>
                  <a:t>Audio (</a:t>
                </a:r>
                <a:r>
                  <a:rPr lang="en-US" sz="800" dirty="0"/>
                  <a:t>8</a:t>
                </a:r>
                <a:r>
                  <a:rPr lang="en-US" sz="800" dirty="0">
                    <a:solidFill>
                      <a:srgbClr val="215968"/>
                    </a:solidFill>
                  </a:rPr>
                  <a:t>)</a:t>
                </a:r>
                <a:endParaRPr lang="he-IL" sz="800" dirty="0">
                  <a:solidFill>
                    <a:srgbClr val="215968"/>
                  </a:solidFill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348240" y="2523812"/>
              <a:ext cx="4181474" cy="2872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b="1" dirty="0">
                  <a:solidFill>
                    <a:srgbClr val="215968"/>
                  </a:solidFill>
                </a:rPr>
                <a:t>All (</a:t>
              </a:r>
              <a:r>
                <a:rPr lang="en-US" sz="800" b="1" dirty="0"/>
                <a:t>113</a:t>
              </a:r>
              <a:r>
                <a:rPr lang="en-US" sz="800" b="1" dirty="0">
                  <a:solidFill>
                    <a:srgbClr val="215968"/>
                  </a:solidFill>
                </a:rPr>
                <a:t>)</a:t>
              </a:r>
              <a:endParaRPr lang="he-IL" sz="800" b="1" dirty="0">
                <a:solidFill>
                  <a:srgbClr val="215968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44321" y="2611148"/>
              <a:ext cx="115200" cy="114300"/>
            </a:xfrm>
            <a:prstGeom prst="rect">
              <a:avLst/>
            </a:prstGeom>
            <a:noFill/>
            <a:ln w="3175">
              <a:solidFill>
                <a:srgbClr val="ACB8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59999" y="3890636"/>
              <a:ext cx="115200" cy="114300"/>
            </a:xfrm>
            <a:prstGeom prst="rect">
              <a:avLst/>
            </a:prstGeom>
            <a:noFill/>
            <a:ln w="3175">
              <a:solidFill>
                <a:srgbClr val="ACB8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sz="800">
                <a:solidFill>
                  <a:prstClr val="black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555750" y="2343150"/>
            <a:ext cx="635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74510" y="2714900"/>
            <a:ext cx="45719" cy="845820"/>
          </a:xfrm>
          <a:prstGeom prst="roundRect">
            <a:avLst/>
          </a:prstGeom>
          <a:solidFill>
            <a:srgbClr val="BAC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12498" y="2487071"/>
            <a:ext cx="127279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>
                <a:solidFill>
                  <a:srgbClr val="4BACC6">
                    <a:lumMod val="50000"/>
                  </a:srgbClr>
                </a:solidFill>
              </a:rPr>
              <a:t>Items</a:t>
            </a:r>
            <a:endParaRPr lang="he-IL" sz="900" dirty="0">
              <a:solidFill>
                <a:srgbClr val="4BACC6">
                  <a:lumMod val="50000"/>
                </a:srgbClr>
              </a:solidFill>
            </a:endParaRPr>
          </a:p>
        </p:txBody>
      </p:sp>
      <p:grpSp>
        <p:nvGrpSpPr>
          <p:cNvPr id="122" name="Group 19"/>
          <p:cNvGrpSpPr/>
          <p:nvPr/>
        </p:nvGrpSpPr>
        <p:grpSpPr>
          <a:xfrm>
            <a:off x="5947763" y="2278950"/>
            <a:ext cx="1272798" cy="215444"/>
            <a:chOff x="2863458" y="893629"/>
            <a:chExt cx="1272798" cy="215444"/>
          </a:xfrm>
        </p:grpSpPr>
        <p:sp>
          <p:nvSpPr>
            <p:cNvPr id="123" name="TextBox 122"/>
            <p:cNvSpPr txBox="1"/>
            <p:nvPr/>
          </p:nvSpPr>
          <p:spPr>
            <a:xfrm>
              <a:off x="2863458" y="893629"/>
              <a:ext cx="1272798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>
                  <a:solidFill>
                    <a:prstClr val="white">
                      <a:lumMod val="50000"/>
                    </a:prstClr>
                  </a:solidFill>
                </a:rPr>
                <a:t>Sort By: </a:t>
              </a:r>
              <a:r>
                <a:rPr lang="en-US" sz="800" dirty="0">
                  <a:solidFill>
                    <a:srgbClr val="4BACC6">
                      <a:lumMod val="50000"/>
                    </a:srgbClr>
                  </a:solidFill>
                </a:rPr>
                <a:t>Type</a:t>
              </a:r>
              <a:endParaRPr lang="he-IL" sz="8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124" name="Isosceles Triangle 123"/>
            <p:cNvSpPr/>
            <p:nvPr/>
          </p:nvSpPr>
          <p:spPr>
            <a:xfrm rot="10800000">
              <a:off x="3592831" y="989993"/>
              <a:ext cx="72000" cy="36000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>
                <a:solidFill>
                  <a:prstClr val="white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679389" y="4221113"/>
            <a:ext cx="5261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IM2345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8" name="Picture 127" descr="D:\WS\JanDEmo\man41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83532" y="3945652"/>
            <a:ext cx="461318" cy="270748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8" name="TextBox 137"/>
          <p:cNvSpPr txBox="1"/>
          <p:nvPr/>
        </p:nvSpPr>
        <p:spPr>
          <a:xfrm>
            <a:off x="2713238" y="2947153"/>
            <a:ext cx="55175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ID98763 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26293" y="3418651"/>
            <a:ext cx="478016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800">
                <a:solidFill>
                  <a:prstClr val="white">
                    <a:lumMod val="50000"/>
                  </a:prstClr>
                </a:solidFill>
              </a:rPr>
              <a:t>ID2345</a:t>
            </a:r>
            <a:endParaRPr lang="he-IL" sz="8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642616" y="2867246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642616" y="3326580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642616" y="2566000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642616" y="4006630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161" name="Picture 160" descr="checkbox_INactive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40450" y="2858629"/>
            <a:ext cx="108000" cy="108000"/>
          </a:xfrm>
          <a:prstGeom prst="rect">
            <a:avLst/>
          </a:prstGeom>
        </p:spPr>
      </p:pic>
      <p:pic>
        <p:nvPicPr>
          <p:cNvPr id="162" name="Picture 161" descr="checkbox_INactive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44753" y="3311822"/>
            <a:ext cx="108000" cy="108000"/>
          </a:xfrm>
          <a:prstGeom prst="rect">
            <a:avLst/>
          </a:prstGeom>
        </p:spPr>
      </p:pic>
      <p:pic>
        <p:nvPicPr>
          <p:cNvPr id="163" name="Picture 162" descr="checkbox_INactive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49056" y="2558163"/>
            <a:ext cx="108000" cy="108000"/>
          </a:xfrm>
          <a:prstGeom prst="rect">
            <a:avLst/>
          </a:prstGeom>
        </p:spPr>
      </p:pic>
      <p:pic>
        <p:nvPicPr>
          <p:cNvPr id="164" name="Picture 163" descr="checkbox_INactive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40481" y="3999185"/>
            <a:ext cx="108000" cy="10800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3507730" y="2484935"/>
            <a:ext cx="127279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>
                <a:solidFill>
                  <a:srgbClr val="4BACC6">
                    <a:lumMod val="50000"/>
                  </a:srgbClr>
                </a:solidFill>
              </a:rPr>
              <a:t>Include Item report</a:t>
            </a:r>
            <a:endParaRPr lang="he-IL" sz="9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76482" y="2871549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76482" y="3311822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476482" y="2570303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476482" y="4023473"/>
            <a:ext cx="82800" cy="83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170" name="Picture 169" descr="checkbox_INactive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4316" y="2862932"/>
            <a:ext cx="108000" cy="108000"/>
          </a:xfrm>
          <a:prstGeom prst="rect">
            <a:avLst/>
          </a:prstGeom>
        </p:spPr>
      </p:pic>
      <p:cxnSp>
        <p:nvCxnSpPr>
          <p:cNvPr id="171" name="Straight Connector 170"/>
          <p:cNvCxnSpPr/>
          <p:nvPr/>
        </p:nvCxnSpPr>
        <p:spPr>
          <a:xfrm flipH="1" flipV="1">
            <a:off x="2603500" y="2686050"/>
            <a:ext cx="4216400" cy="838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2635250" y="3143250"/>
            <a:ext cx="4178300" cy="838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2590800" y="3824355"/>
            <a:ext cx="4216400" cy="46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6" descr="\\Tilna05\human_factors_ar1\אייקונים\flat icons\png files_flat\document8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863687" y="3178247"/>
            <a:ext cx="216063" cy="364460"/>
          </a:xfrm>
          <a:prstGeom prst="rect">
            <a:avLst/>
          </a:prstGeom>
          <a:noFill/>
        </p:spPr>
      </p:pic>
      <p:pic>
        <p:nvPicPr>
          <p:cNvPr id="179" name="Picture 6" descr="\\Tilna05\human_factors_ar1\אייקונים\flat icons\png files_flat\document8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850988" y="2705099"/>
            <a:ext cx="221752" cy="374057"/>
          </a:xfrm>
          <a:prstGeom prst="rect">
            <a:avLst/>
          </a:prstGeom>
          <a:noFill/>
        </p:spPr>
      </p:pic>
      <p:sp>
        <p:nvSpPr>
          <p:cNvPr id="183" name="TextBox 182"/>
          <p:cNvSpPr txBox="1"/>
          <p:nvPr/>
        </p:nvSpPr>
        <p:spPr>
          <a:xfrm>
            <a:off x="3864700" y="2811973"/>
            <a:ext cx="17550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Item’s basic info  </a:t>
            </a:r>
            <a:r>
              <a:rPr lang="he-IL" sz="800">
                <a:solidFill>
                  <a:schemeClr val="bg1">
                    <a:lumMod val="50000"/>
                  </a:schemeClr>
                </a:solidFill>
              </a:rPr>
              <a:t>כרטיסיית הפריט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83750" y="3250123"/>
            <a:ext cx="17550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Item’s basic info  </a:t>
            </a:r>
            <a:r>
              <a:rPr lang="he-IL" sz="800" dirty="0">
                <a:solidFill>
                  <a:schemeClr val="bg1">
                    <a:lumMod val="50000"/>
                  </a:schemeClr>
                </a:solidFill>
              </a:rPr>
              <a:t>כרטיסיית הפריט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915500" y="3954973"/>
            <a:ext cx="17550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Item’s basic info  </a:t>
            </a:r>
            <a:r>
              <a:rPr lang="he-IL" sz="800">
                <a:solidFill>
                  <a:schemeClr val="bg1">
                    <a:lumMod val="50000"/>
                  </a:schemeClr>
                </a:solidFill>
              </a:rPr>
              <a:t>כרטיסיית הפריט</a:t>
            </a:r>
          </a:p>
        </p:txBody>
      </p:sp>
      <p:cxnSp>
        <p:nvCxnSpPr>
          <p:cNvPr id="187" name="Straight Connector 186"/>
          <p:cNvCxnSpPr/>
          <p:nvPr/>
        </p:nvCxnSpPr>
        <p:spPr>
          <a:xfrm flipH="1">
            <a:off x="2577501" y="2165281"/>
            <a:ext cx="0" cy="26127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peech Bubble: Rectangle 188"/>
          <p:cNvSpPr/>
          <p:nvPr/>
        </p:nvSpPr>
        <p:spPr>
          <a:xfrm>
            <a:off x="2783532" y="503877"/>
            <a:ext cx="3435350" cy="1096564"/>
          </a:xfrm>
          <a:prstGeom prst="wedgeRectCallout">
            <a:avLst>
              <a:gd name="adj1" fmla="val -14443"/>
              <a:gd name="adj2" fmla="val 60032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KB</a:t>
            </a:r>
            <a:endParaRPr lang="he-I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פריטים יכנסו לדוח בצורה שטוחה בלבד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ה- </a:t>
            </a:r>
            <a:r>
              <a:rPr lang="en-US" sz="1100" dirty="0"/>
              <a:t>labels </a:t>
            </a:r>
            <a:r>
              <a:rPr lang="he-IL" sz="1100" dirty="0"/>
              <a:t> שהוגדרו בטאב ה- </a:t>
            </a:r>
            <a:r>
              <a:rPr lang="en-US" sz="1100" dirty="0"/>
              <a:t>KB</a:t>
            </a:r>
            <a:r>
              <a:rPr lang="he-IL" sz="1100" dirty="0"/>
              <a:t> בתיק לא משוקפים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פריטים שסומנו </a:t>
            </a:r>
            <a:r>
              <a:rPr lang="en-US" sz="1100" dirty="0"/>
              <a:t>V</a:t>
            </a:r>
            <a:r>
              <a:rPr lang="he-IL" sz="1100" dirty="0"/>
              <a:t> – נכללים בדוח. לפריטים עבורן סומן </a:t>
            </a:r>
            <a:r>
              <a:rPr lang="en-US" sz="1100" dirty="0"/>
              <a:t>“include item report”</a:t>
            </a:r>
            <a:r>
              <a:rPr lang="he-IL" sz="1100" dirty="0"/>
              <a:t>, בנספח יתווסף דוח מלא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בחירה נעשית ברמת פריט וברמת קטגוריות</a:t>
            </a:r>
          </a:p>
        </p:txBody>
      </p:sp>
      <p:sp>
        <p:nvSpPr>
          <p:cNvPr id="190" name="Speech Bubble: Rectangle 189"/>
          <p:cNvSpPr/>
          <p:nvPr/>
        </p:nvSpPr>
        <p:spPr>
          <a:xfrm>
            <a:off x="5326494" y="3654790"/>
            <a:ext cx="2813050" cy="1047522"/>
          </a:xfrm>
          <a:prstGeom prst="wedgeRectCallout">
            <a:avLst>
              <a:gd name="adj1" fmla="val -62858"/>
              <a:gd name="adj2" fmla="val -45222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רשימה באזור העבודה כוללת פרטים בסיסים, כפי שמופיע ב-</a:t>
            </a:r>
            <a:r>
              <a:rPr lang="en-US" sz="1100" dirty="0"/>
              <a:t>KB</a:t>
            </a:r>
            <a:r>
              <a:rPr lang="he-IL" sz="1100" dirty="0"/>
              <a:t> בתיק.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קבצי </a:t>
            </a:r>
            <a:r>
              <a:rPr lang="en-US" sz="1100" dirty="0"/>
              <a:t>doc</a:t>
            </a:r>
            <a:r>
              <a:rPr lang="he-IL" sz="1100" dirty="0"/>
              <a:t> יכללו בדוח כרשימה (טקסט, ללא קישורים)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עבור קבצי וידאו ותמונות יוצגו </a:t>
            </a:r>
            <a:r>
              <a:rPr lang="en-US" sz="1100" dirty="0"/>
              <a:t>Thumbnails</a:t>
            </a:r>
            <a:endParaRPr lang="he-IL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94C14A-63E8-442A-B5B9-F6B9DFA8CC6A}"/>
              </a:ext>
            </a:extLst>
          </p:cNvPr>
          <p:cNvSpPr/>
          <p:nvPr/>
        </p:nvSpPr>
        <p:spPr>
          <a:xfrm>
            <a:off x="3488576" y="2606486"/>
            <a:ext cx="57727" cy="34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282F5C40-6B51-41F2-AD7B-EB691EAAB8DC}"/>
              </a:ext>
            </a:extLst>
          </p:cNvPr>
          <p:cNvSpPr/>
          <p:nvPr/>
        </p:nvSpPr>
        <p:spPr>
          <a:xfrm>
            <a:off x="270729" y="1283463"/>
            <a:ext cx="2349500" cy="727729"/>
          </a:xfrm>
          <a:prstGeom prst="wedgeRectCallout">
            <a:avLst>
              <a:gd name="adj1" fmla="val 16187"/>
              <a:gd name="adj2" fmla="val 84709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התנהגות צ'קבוקסים לקטגוריות – זהה למתואר בשקף הקודם. תקף לקטגוריות בפנל שמאלי ובחירות מעל הרשימה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9F2421-A30B-4921-A65C-72B75587C742}"/>
              </a:ext>
            </a:extLst>
          </p:cNvPr>
          <p:cNvSpPr txBox="1"/>
          <p:nvPr/>
        </p:nvSpPr>
        <p:spPr>
          <a:xfrm>
            <a:off x="2590800" y="2228854"/>
            <a:ext cx="4874147" cy="255519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25/113 entities included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4180354" y="1809402"/>
            <a:ext cx="506854" cy="418992"/>
            <a:chOff x="1509206" y="1698912"/>
            <a:chExt cx="506854" cy="418992"/>
          </a:xfrm>
        </p:grpSpPr>
        <p:sp>
          <p:nvSpPr>
            <p:cNvPr id="3" name="TextBox 2"/>
            <p:cNvSpPr txBox="1"/>
            <p:nvPr/>
          </p:nvSpPr>
          <p:spPr>
            <a:xfrm>
              <a:off x="1509206" y="1698912"/>
              <a:ext cx="50685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PIRS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14126" y="1902460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786656" y="2379344"/>
            <a:ext cx="5134843" cy="172196"/>
          </a:xfrm>
          <a:prstGeom prst="rect">
            <a:avLst/>
          </a:prstGeom>
          <a:solidFill>
            <a:srgbClr val="E8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rtl="0"/>
            <a:endParaRPr lang="he-IL" sz="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873" y="2355953"/>
            <a:ext cx="9001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ID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9314" y="2355953"/>
            <a:ext cx="12601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Created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1454" y="2355953"/>
            <a:ext cx="49430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Priority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096" y="2355953"/>
            <a:ext cx="70992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Due Date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3898" y="2355953"/>
            <a:ext cx="9001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Name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4901051" y="2458685"/>
            <a:ext cx="72000" cy="3600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4636" y="2355953"/>
            <a:ext cx="49430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Type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9" y="2778843"/>
            <a:ext cx="176213" cy="139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8" y="2803627"/>
            <a:ext cx="176213" cy="10953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1800837" y="2889250"/>
            <a:ext cx="5038113" cy="2576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00837" y="3289300"/>
            <a:ext cx="5082563" cy="1306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1218" y="2989984"/>
            <a:ext cx="51969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PI04391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6892" y="2989984"/>
            <a:ext cx="3786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Med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9628" y="2989984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01.01.2016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1658" y="2989984"/>
            <a:ext cx="138211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Organizational Crime -Russia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7426" y="2989984"/>
            <a:ext cx="51328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Internal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28900" y="2989984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15.10.2016</a:t>
            </a:r>
            <a:endParaRPr lang="he-IL" sz="800">
              <a:solidFill>
                <a:prstClr val="black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9" y="3134443"/>
            <a:ext cx="176213" cy="1393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8" y="3159227"/>
            <a:ext cx="176213" cy="109536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800837" y="3663950"/>
            <a:ext cx="5082563" cy="2258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1218" y="2614064"/>
            <a:ext cx="51969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PI04409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76892" y="2614064"/>
            <a:ext cx="3786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Med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49628" y="2614064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02.01.2016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1658" y="2614064"/>
            <a:ext cx="1492716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N. Abramov- Worldwide Police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7426" y="2614064"/>
            <a:ext cx="41870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Visint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30717" y="2614064"/>
            <a:ext cx="66877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16.01.2016 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1218" y="3398924"/>
            <a:ext cx="51969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PI04377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892" y="3398924"/>
            <a:ext cx="473206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Urgent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9628" y="3398924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01.01.2016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1658" y="3398924"/>
            <a:ext cx="142058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Diamond Smuggling / Money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97426" y="3398924"/>
            <a:ext cx="40427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err="1">
                <a:solidFill>
                  <a:sysClr val="windowText" lastClr="000000"/>
                </a:solidFill>
              </a:rPr>
              <a:t>Osint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28900" y="3398924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/>
                </a:solidFill>
                <a:cs typeface="Arial" pitchFamily="34" charset="0"/>
              </a:rPr>
              <a:t>15.10.2016</a:t>
            </a:r>
            <a:endParaRPr lang="he-IL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9342" y="2355953"/>
            <a:ext cx="12601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Creator</a:t>
            </a:r>
            <a:endParaRPr lang="he-IL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656" y="2989984"/>
            <a:ext cx="82266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Miriam Cabana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656" y="2614064"/>
            <a:ext cx="7681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Ricardo Lopez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29656" y="3398924"/>
            <a:ext cx="84670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Lorenzo Alvarez</a:t>
            </a:r>
            <a:endParaRPr lang="he-IL" sz="800">
              <a:solidFill>
                <a:prstClr val="black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9" y="3904784"/>
            <a:ext cx="176213" cy="1393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8" y="3929568"/>
            <a:ext cx="176213" cy="109536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1800837" y="4038600"/>
            <a:ext cx="5095263" cy="2356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800837" y="4419600"/>
            <a:ext cx="5088913" cy="8706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01218" y="4115925"/>
            <a:ext cx="51969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PI04391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76892" y="4115925"/>
            <a:ext cx="3786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Med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9628" y="4115925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01.01.2016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1658" y="4115925"/>
            <a:ext cx="138211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Organizational Crime -Russia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97426" y="4115925"/>
            <a:ext cx="43473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Direct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28900" y="4115925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15.10.2016</a:t>
            </a:r>
            <a:endParaRPr lang="he-IL" sz="800">
              <a:solidFill>
                <a:prstClr val="black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9" y="4260384"/>
            <a:ext cx="176213" cy="1393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8" y="4285168"/>
            <a:ext cx="176213" cy="109536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1800837" y="4812480"/>
            <a:ext cx="5069863" cy="717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01218" y="3740005"/>
            <a:ext cx="51969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PI04409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76892" y="3740005"/>
            <a:ext cx="3786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Med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49628" y="3740005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02.01.2016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41658" y="3740005"/>
            <a:ext cx="1492716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N. Abramov- Worldwide Police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97426" y="3740005"/>
            <a:ext cx="41870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Visint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30717" y="3740005"/>
            <a:ext cx="66877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16.01.2016 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1218" y="4524865"/>
            <a:ext cx="51969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PI04377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6892" y="4524865"/>
            <a:ext cx="473206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ysClr val="windowText" lastClr="000000"/>
                </a:solidFill>
              </a:rPr>
              <a:t>Urgent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49628" y="4524865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01.01.2016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1658" y="4524865"/>
            <a:ext cx="142058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Diamond Smuggling / Money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97426" y="4524865"/>
            <a:ext cx="40427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err="1">
                <a:solidFill>
                  <a:sysClr val="windowText" lastClr="000000"/>
                </a:solidFill>
              </a:rPr>
              <a:t>Osint</a:t>
            </a:r>
            <a:endParaRPr lang="he-IL" sz="80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8900" y="4524865"/>
            <a:ext cx="6463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15.10.2016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29656" y="4115925"/>
            <a:ext cx="82266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Miriam Cabana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656" y="3740005"/>
            <a:ext cx="7681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Ricardo Lopez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29656" y="4524865"/>
            <a:ext cx="84670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Lorenzo Alvarez</a:t>
            </a:r>
            <a:endParaRPr lang="he-IL" sz="800">
              <a:solidFill>
                <a:prstClr val="black"/>
              </a:solidFill>
            </a:endParaRPr>
          </a:p>
        </p:txBody>
      </p:sp>
      <p:pic>
        <p:nvPicPr>
          <p:cNvPr id="222" name="Picture 221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6410" y="2411120"/>
            <a:ext cx="108000" cy="10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8" name="Picture 247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20381" y="30470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249" name="Picture 248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26731" y="34470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250" name="Picture 249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33081" y="37772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251" name="Picture 250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39431" y="41773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252" name="Picture 251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33081" y="45392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253" name="Picture 252" descr="checkbox_INactiv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4031" y="26660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sp>
        <p:nvSpPr>
          <p:cNvPr id="254" name="TextBox 253"/>
          <p:cNvSpPr txBox="1"/>
          <p:nvPr/>
        </p:nvSpPr>
        <p:spPr>
          <a:xfrm>
            <a:off x="6414346" y="2349699"/>
            <a:ext cx="70992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Status</a:t>
            </a:r>
            <a:endParaRPr lang="he-IL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2" name="Speech Bubble: Rectangle 211"/>
          <p:cNvSpPr/>
          <p:nvPr/>
        </p:nvSpPr>
        <p:spPr>
          <a:xfrm>
            <a:off x="3333956" y="145042"/>
            <a:ext cx="3435350" cy="1414371"/>
          </a:xfrm>
          <a:prstGeom prst="wedgeRectCallou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PIRS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שיקוף טבלת ה-</a:t>
            </a:r>
            <a:r>
              <a:rPr lang="en-US" sz="1100" dirty="0"/>
              <a:t>PIRS</a:t>
            </a:r>
            <a:r>
              <a:rPr lang="he-IL" sz="1100" dirty="0"/>
              <a:t> מלשונית של התיק, כולל יכולות המיון של הטבלה, ללא פנל שמאלי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ללא </a:t>
            </a:r>
            <a:r>
              <a:rPr lang="en-US" sz="1100" dirty="0"/>
              <a:t>Labels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תוספת – תתאפשר בחירה של </a:t>
            </a:r>
            <a:r>
              <a:rPr lang="en-US" sz="1100" dirty="0"/>
              <a:t>PIR</a:t>
            </a:r>
            <a:r>
              <a:rPr lang="he-IL" sz="1100" dirty="0"/>
              <a:t> ספציפי או כל הקטגוריה (באמצעות צ'בוקסים)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בדוח תופיע טבלה שכוללת רק שורות שנבחרו. הטבלה תופיע כטקסט בלבד  (ללא קישורים </a:t>
            </a:r>
            <a:r>
              <a:rPr lang="en-US" sz="1100" dirty="0"/>
              <a:t>PIR</a:t>
            </a:r>
            <a:r>
              <a:rPr lang="he-IL" sz="1100" dirty="0"/>
              <a:t>ים)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46630" y="4974584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b="1" dirty="0">
                <a:solidFill>
                  <a:prstClr val="black"/>
                </a:solidFill>
              </a:rPr>
              <a:t>Include  PIRs</a:t>
            </a:r>
            <a:endParaRPr lang="he-IL" sz="800" b="1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6F34A8-081E-4109-BE33-AACA89E11A6E}"/>
              </a:ext>
            </a:extLst>
          </p:cNvPr>
          <p:cNvSpPr txBox="1"/>
          <p:nvPr/>
        </p:nvSpPr>
        <p:spPr>
          <a:xfrm>
            <a:off x="1540199" y="2110604"/>
            <a:ext cx="4874147" cy="255519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10/10 PIRS included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4715828" y="1805592"/>
            <a:ext cx="506854" cy="512484"/>
            <a:chOff x="1509206" y="1698912"/>
            <a:chExt cx="506854" cy="512484"/>
          </a:xfrm>
        </p:grpSpPr>
        <p:sp>
          <p:nvSpPr>
            <p:cNvPr id="135" name="TextBox 134"/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 defTabSz="914150" rtl="0">
                <a:defRPr/>
              </a:pPr>
              <a:r>
                <a:rPr lang="en-US" sz="800">
                  <a:solidFill>
                    <a:srgbClr val="595959"/>
                  </a:solidFill>
                </a:rPr>
                <a:t>Exploration</a:t>
              </a:r>
            </a:p>
            <a:p>
              <a:pPr algn="ctr" defTabSz="914150" rtl="0">
                <a:defRPr/>
              </a:pPr>
              <a:r>
                <a:rPr lang="en-US" sz="800">
                  <a:solidFill>
                    <a:srgbClr val="595959"/>
                  </a:solidFill>
                </a:rPr>
                <a:t>Board</a:t>
              </a:r>
              <a:endParaRPr lang="he-IL" sz="800">
                <a:solidFill>
                  <a:srgbClr val="595959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83513" y="2264680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b="1">
                <a:solidFill>
                  <a:prstClr val="black"/>
                </a:solidFill>
              </a:rPr>
              <a:t>Include  EB snapshots</a:t>
            </a:r>
            <a:endParaRPr lang="he-IL" sz="800" b="1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45073" y="2828567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45073" y="2608304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1234" y="2315582"/>
            <a:ext cx="115200" cy="114300"/>
          </a:xfrm>
          <a:prstGeom prst="rect">
            <a:avLst/>
          </a:prstGeom>
          <a:noFill/>
          <a:ln w="3175">
            <a:solidFill>
              <a:srgbClr val="AC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23" name="Picture 22" descr="checkbox_INactive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36763" y="2571775"/>
            <a:ext cx="160024" cy="1600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5508" y="2771684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prstClr val="black"/>
                </a:solidFill>
              </a:rPr>
              <a:t>Geo Map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81858" y="2562134"/>
            <a:ext cx="15049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">
                <a:solidFill>
                  <a:prstClr val="black"/>
                </a:solidFill>
              </a:rPr>
              <a:t>Link Analysis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55750" y="2368550"/>
            <a:ext cx="9525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30" name="Speech Bubble: Rectangle 29"/>
          <p:cNvSpPr/>
          <p:nvPr/>
        </p:nvSpPr>
        <p:spPr>
          <a:xfrm>
            <a:off x="3946308" y="652493"/>
            <a:ext cx="3435350" cy="979169"/>
          </a:xfrm>
          <a:prstGeom prst="wedgeRectCallout">
            <a:avLst>
              <a:gd name="adj1" fmla="val -21572"/>
              <a:gd name="adj2" fmla="val 60554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 EB</a:t>
            </a:r>
            <a:r>
              <a:rPr lang="he-IL" sz="11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הדוח יכלול  </a:t>
            </a:r>
            <a:r>
              <a:rPr lang="en-US" sz="1100" dirty="0"/>
              <a:t>snapshots</a:t>
            </a:r>
            <a:r>
              <a:rPr lang="he-IL" sz="1100" dirty="0"/>
              <a:t> של הרכיבים השונים, ע"פ בחירת המשתמש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אם ניתן (</a:t>
            </a:r>
            <a:r>
              <a:rPr lang="en-US" sz="1100" dirty="0"/>
              <a:t>TBD</a:t>
            </a:r>
            <a:r>
              <a:rPr lang="he-IL" sz="1100" dirty="0"/>
              <a:t>), בשלב של הבחירה יוצגו תמונות /</a:t>
            </a:r>
            <a:r>
              <a:rPr lang="en-US" sz="1100" dirty="0"/>
              <a:t>  thumbnails</a:t>
            </a:r>
            <a:endParaRPr lang="he-IL" sz="11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7154" y="1790352"/>
            <a:ext cx="50685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 rtlCol="1">
            <a:spAutoFit/>
          </a:bodyPr>
          <a:lstStyle/>
          <a:p>
            <a:pPr algn="ctr"/>
            <a:r>
              <a:rPr lang="en-US" sz="800">
                <a:solidFill>
                  <a:srgbClr val="595959"/>
                </a:solidFill>
              </a:rPr>
              <a:t>Legal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2074" y="1993900"/>
            <a:ext cx="49680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1">
            <a:spAutoFit/>
          </a:bodyPr>
          <a:lstStyle/>
          <a:p>
            <a:pPr algn="ctr"/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4" name="Speech Bubble: Rectangle 3"/>
          <p:cNvSpPr/>
          <p:nvPr/>
        </p:nvSpPr>
        <p:spPr>
          <a:xfrm>
            <a:off x="3031074" y="2736742"/>
            <a:ext cx="3435350" cy="895458"/>
          </a:xfrm>
          <a:prstGeom prst="wedgeRectCallout">
            <a:avLst>
              <a:gd name="adj1" fmla="val 22605"/>
              <a:gd name="adj2" fmla="val -97764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Legal</a:t>
            </a:r>
            <a:r>
              <a:rPr lang="he-IL" sz="11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התנהגות ומבנה המסך זהים לשלב ה- </a:t>
            </a:r>
            <a:r>
              <a:rPr lang="en-US" sz="1100" dirty="0"/>
              <a:t>KB</a:t>
            </a:r>
            <a:r>
              <a:rPr lang="he-IL" sz="1100" dirty="0"/>
              <a:t>, הפריטים שישוקפו הם אלו שמופיעים בתיק ב- </a:t>
            </a:r>
            <a:r>
              <a:rPr lang="en-US" sz="1100" dirty="0"/>
              <a:t>legal</a:t>
            </a:r>
            <a:endParaRPr lang="he-IL" sz="11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80554" y="1790352"/>
            <a:ext cx="50685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 rtlCol="1">
            <a:spAutoFit/>
          </a:bodyPr>
          <a:lstStyle/>
          <a:p>
            <a:pPr algn="ctr"/>
            <a:r>
              <a:rPr lang="en-US" sz="800">
                <a:solidFill>
                  <a:srgbClr val="595959"/>
                </a:solidFill>
              </a:rPr>
              <a:t>Reports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5474" y="1993900"/>
            <a:ext cx="49680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1">
            <a:spAutoFit/>
          </a:bodyPr>
          <a:lstStyle/>
          <a:p>
            <a:pPr algn="ctr"/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881" y="2628837"/>
            <a:ext cx="122790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Name12.07.2016   18:45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2442" y="2628837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5330" y="2628837"/>
            <a:ext cx="362280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RE55444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2442" y="2844488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3686" y="2844488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2442" y="3060139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3686" y="3060139"/>
            <a:ext cx="54502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C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2442" y="3275790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3686" y="3275790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2442" y="3491441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3686" y="3491441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2442" y="3707092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3686" y="3707092"/>
            <a:ext cx="54502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C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2442" y="3922743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3686" y="3922743"/>
            <a:ext cx="49693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E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2442" y="4138394"/>
            <a:ext cx="690895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Gomez Martinez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3686" y="4138394"/>
            <a:ext cx="49693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E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1625" y="2628837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1625" y="2844488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1625" y="3060139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1625" y="3275790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1625" y="3491441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1625" y="3707092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11625" y="3922743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1625" y="4138394"/>
            <a:ext cx="1044540" cy="169277"/>
          </a:xfrm>
          <a:prstGeom prst="rect">
            <a:avLst/>
          </a:prstGeom>
          <a:noFill/>
        </p:spPr>
        <p:txBody>
          <a:bodyPr wrap="square" lIns="0" tIns="0" rIns="0" rtlCol="1">
            <a:spAutoFit/>
          </a:bodyPr>
          <a:lstStyle/>
          <a:p>
            <a:pPr algn="r" rtl="0"/>
            <a:r>
              <a:rPr lang="en-US" sz="800">
                <a:solidFill>
                  <a:prstClr val="black"/>
                </a:solidFill>
              </a:rPr>
              <a:t>12.12.2016  12:34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6090" y="2394828"/>
            <a:ext cx="4309250" cy="166647"/>
          </a:xfrm>
          <a:prstGeom prst="rect">
            <a:avLst/>
          </a:prstGeom>
          <a:solidFill>
            <a:srgbClr val="E8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rtl="0"/>
            <a:endParaRPr lang="he-IL" sz="80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8911" y="2376809"/>
            <a:ext cx="45239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Type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2563654" y="2461598"/>
            <a:ext cx="76092" cy="7040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rtl="0"/>
            <a:endParaRPr lang="he-IL" sz="80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66489" y="2376809"/>
            <a:ext cx="9001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Name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9046" y="2376809"/>
            <a:ext cx="485593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Format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7141" y="2376809"/>
            <a:ext cx="9001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ID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26183" y="2376809"/>
            <a:ext cx="71971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Created 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22995" y="2376809"/>
            <a:ext cx="350529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err="1">
                <a:solidFill>
                  <a:prstClr val="black">
                    <a:lumMod val="65000"/>
                    <a:lumOff val="35000"/>
                  </a:prstClr>
                </a:solidFill>
                <a:cs typeface="Calibri" pitchFamily="34" charset="0"/>
              </a:rPr>
              <a:t>Ver</a:t>
            </a:r>
            <a:endParaRPr lang="he-IL" sz="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8" name="Group 127"/>
          <p:cNvGrpSpPr/>
          <p:nvPr/>
        </p:nvGrpSpPr>
        <p:grpSpPr>
          <a:xfrm>
            <a:off x="1730375" y="2769769"/>
            <a:ext cx="4294504" cy="1527976"/>
            <a:chOff x="1464878" y="1598506"/>
            <a:chExt cx="6336000" cy="152797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464878" y="1598506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464878" y="1827674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64878" y="2056842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64878" y="2270770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464878" y="2484698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64878" y="2698626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64878" y="2912554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64878" y="3126482"/>
              <a:ext cx="633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 descr="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05" y="2592253"/>
            <a:ext cx="140903" cy="144000"/>
          </a:xfrm>
          <a:prstGeom prst="rect">
            <a:avLst/>
          </a:prstGeom>
        </p:spPr>
      </p:pic>
      <p:pic>
        <p:nvPicPr>
          <p:cNvPr id="48" name="Picture 47" descr="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18" y="3265975"/>
            <a:ext cx="140903" cy="144000"/>
          </a:xfrm>
          <a:prstGeom prst="rect">
            <a:avLst/>
          </a:prstGeom>
        </p:spPr>
      </p:pic>
      <p:pic>
        <p:nvPicPr>
          <p:cNvPr id="49" name="Picture 48" descr="w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21" y="3060139"/>
            <a:ext cx="144000" cy="144000"/>
          </a:xfrm>
          <a:prstGeom prst="rect">
            <a:avLst/>
          </a:prstGeom>
        </p:spPr>
      </p:pic>
      <p:pic>
        <p:nvPicPr>
          <p:cNvPr id="50" name="Picture 49" descr="PP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05" y="2818830"/>
            <a:ext cx="153931" cy="144000"/>
          </a:xfrm>
          <a:prstGeom prst="rect">
            <a:avLst/>
          </a:prstGeom>
        </p:spPr>
      </p:pic>
      <p:pic>
        <p:nvPicPr>
          <p:cNvPr id="51" name="Picture 50" descr="PP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018" y="3707092"/>
            <a:ext cx="153931" cy="144000"/>
          </a:xfrm>
          <a:prstGeom prst="rect">
            <a:avLst/>
          </a:prstGeom>
        </p:spPr>
      </p:pic>
      <p:pic>
        <p:nvPicPr>
          <p:cNvPr id="52" name="Picture 51" descr="w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21" y="3491441"/>
            <a:ext cx="144000" cy="144000"/>
          </a:xfrm>
          <a:prstGeom prst="rect">
            <a:avLst/>
          </a:prstGeom>
        </p:spPr>
      </p:pic>
      <p:pic>
        <p:nvPicPr>
          <p:cNvPr id="53" name="Picture 52" descr="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18" y="3904140"/>
            <a:ext cx="140903" cy="144000"/>
          </a:xfrm>
          <a:prstGeom prst="rect">
            <a:avLst/>
          </a:prstGeom>
        </p:spPr>
      </p:pic>
      <p:pic>
        <p:nvPicPr>
          <p:cNvPr id="54" name="Picture 53" descr="w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21" y="4123256"/>
            <a:ext cx="144000" cy="144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900398" y="2628837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3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00398" y="2844488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00398" y="3060139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00398" y="3275790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00398" y="3491441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00398" y="3707092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7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00398" y="3922743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00398" y="4138394"/>
            <a:ext cx="51296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ctr" rtl="0"/>
            <a:r>
              <a:rPr lang="en-US" sz="800">
                <a:solidFill>
                  <a:prstClr val="black"/>
                </a:solidFill>
              </a:rPr>
              <a:t>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5330" y="2822103"/>
            <a:ext cx="362280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RE53111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05330" y="3056347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RE53222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05330" y="3275477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RE53245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05330" y="3487050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RE53088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05330" y="3698623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RE12212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5330" y="3917753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RE55554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05330" y="4114212"/>
            <a:ext cx="362279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prstClr val="black"/>
                </a:solidFill>
              </a:rPr>
              <a:t>RE58888</a:t>
            </a:r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8881" y="2833944"/>
            <a:ext cx="122790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38881" y="3067649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Name12.07.2016   18:45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8881" y="3272756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38881" y="3491971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Name12.07.2016   18:45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38881" y="3697078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38881" y="3909091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38881" y="4114212"/>
            <a:ext cx="1275991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srgbClr val="1F497D">
                    <a:lumMod val="60000"/>
                    <a:lumOff val="40000"/>
                  </a:srgbClr>
                </a:solidFill>
              </a:rPr>
              <a:t>Case Name11.07.2016   16:45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05236" y="2375860"/>
            <a:ext cx="71971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sz="8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Created by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33686" y="2628837"/>
            <a:ext cx="46487" cy="169277"/>
          </a:xfrm>
          <a:prstGeom prst="rect">
            <a:avLst/>
          </a:prstGeom>
          <a:noFill/>
        </p:spPr>
        <p:txBody>
          <a:bodyPr wrap="none" lIns="0" tIns="0" rIns="0" rtlCol="1">
            <a:spAutoFit/>
          </a:bodyPr>
          <a:lstStyle/>
          <a:p>
            <a:pPr algn="l" rtl="0"/>
            <a:r>
              <a:rPr lang="en-US" sz="800">
                <a:solidFill>
                  <a:prstClr val="black"/>
                </a:solidFill>
              </a:rPr>
              <a:t>F</a:t>
            </a:r>
            <a:endParaRPr lang="he-IL" sz="800">
              <a:solidFill>
                <a:prstClr val="black"/>
              </a:solidFill>
            </a:endParaRPr>
          </a:p>
        </p:txBody>
      </p:sp>
      <p:pic>
        <p:nvPicPr>
          <p:cNvPr id="81" name="Picture 80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2423820"/>
            <a:ext cx="108000" cy="10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2" name="Picture 81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30597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3" name="Picture 82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32756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4" name="Picture 83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35042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5" name="Picture 84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411381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6" name="Picture 85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28374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7" name="Picture 86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26342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8" name="Picture 87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36883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89" name="Picture 88" descr="checkbox_INactiv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1010" y="3904260"/>
            <a:ext cx="108000" cy="108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sp>
        <p:nvSpPr>
          <p:cNvPr id="90" name="Speech Bubble: Rectangle 89"/>
          <p:cNvSpPr/>
          <p:nvPr/>
        </p:nvSpPr>
        <p:spPr>
          <a:xfrm>
            <a:off x="4945897" y="27669"/>
            <a:ext cx="3577648" cy="1612271"/>
          </a:xfrm>
          <a:prstGeom prst="wedgeRectCallout">
            <a:avLst>
              <a:gd name="adj1" fmla="val -17222"/>
              <a:gd name="adj2" fmla="val 56476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Reports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שיקוף טבלת הדוחות הקודמים, כולל יכולות המיון של הטבלה</a:t>
            </a:r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ללא </a:t>
            </a:r>
            <a:r>
              <a:rPr lang="en-US" sz="1100" dirty="0"/>
              <a:t>Labels</a:t>
            </a:r>
            <a:r>
              <a:rPr lang="he-IL" sz="1100" dirty="0"/>
              <a:t>, ללא פנל שמאלי</a:t>
            </a:r>
            <a:endParaRPr lang="en-US" sz="1100" dirty="0"/>
          </a:p>
          <a:p>
            <a:pPr>
              <a:buFont typeface="Arial" pitchFamily="34" charset="0"/>
              <a:buChar char="•"/>
            </a:pPr>
            <a:r>
              <a:rPr lang="he-IL" sz="1100" dirty="0"/>
              <a:t> תוספת – תתאפשר בחירה של דוח קודם ספציפי או כל הקטגוריה (באמצעות צ'קבוקסים)</a:t>
            </a:r>
          </a:p>
          <a:p>
            <a:pPr>
              <a:buFont typeface="Arial" pitchFamily="34" charset="0"/>
              <a:buChar char="•"/>
            </a:pPr>
            <a:endParaRPr lang="he-IL" sz="1100" dirty="0"/>
          </a:p>
          <a:p>
            <a:pPr>
              <a:buFont typeface="Arial" pitchFamily="34" charset="0"/>
              <a:buChar char="•"/>
            </a:pPr>
            <a:r>
              <a:rPr lang="he-IL" sz="1100" dirty="0"/>
              <a:t>בדוח שיופק תופיע טבלה שכוללת רק שורות שנבחרו. הטבלה תופיע כטקסט בלבד  (ללא קישורים, וללא צירוף הדוחות הקודמים)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C479E8-2D14-4B9D-A2B8-42FA3C72C95A}"/>
              </a:ext>
            </a:extLst>
          </p:cNvPr>
          <p:cNvSpPr txBox="1"/>
          <p:nvPr/>
        </p:nvSpPr>
        <p:spPr>
          <a:xfrm>
            <a:off x="1540199" y="2110604"/>
            <a:ext cx="2411495" cy="255519"/>
          </a:xfrm>
          <a:prstGeom prst="rect">
            <a:avLst/>
          </a:prstGeom>
          <a:noFill/>
        </p:spPr>
        <p:txBody>
          <a:bodyPr wrap="square" lIns="68580" tIns="34290" rIns="68580" bIns="34290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100/100 </a:t>
            </a:r>
            <a:r>
              <a:rPr lang="en-US" sz="900" b="1" dirty="0">
                <a:solidFill>
                  <a:prstClr val="black"/>
                </a:solidFill>
              </a:rPr>
              <a:t>reports list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6306261" y="1805592"/>
            <a:ext cx="506854" cy="512484"/>
            <a:chOff x="1509206" y="1698912"/>
            <a:chExt cx="506854" cy="512484"/>
          </a:xfrm>
        </p:grpSpPr>
        <p:sp>
          <p:nvSpPr>
            <p:cNvPr id="135" name="TextBox 134"/>
            <p:cNvSpPr txBox="1"/>
            <p:nvPr/>
          </p:nvSpPr>
          <p:spPr>
            <a:xfrm>
              <a:off x="1509206" y="1698912"/>
              <a:ext cx="50685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rIns="0" rtlCol="1"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</a:rPr>
                <a:t>Summary</a:t>
              </a:r>
            </a:p>
            <a:p>
              <a:pPr algn="ctr"/>
              <a:r>
                <a:rPr lang="en-US" sz="800">
                  <a:solidFill>
                    <a:srgbClr val="595959"/>
                  </a:solidFill>
                </a:rPr>
                <a:t>Report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14126" y="1995952"/>
              <a:ext cx="4968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rIns="36000" rtlCol="1">
              <a:spAutoFit/>
            </a:bodyPr>
            <a:lstStyle/>
            <a:p>
              <a:pPr algn="ctr"/>
              <a:endParaRPr lang="en-US" sz="800">
                <a:solidFill>
                  <a:srgbClr val="595959"/>
                </a:solidFill>
              </a:endParaRPr>
            </a:p>
          </p:txBody>
        </p:sp>
      </p:grpSp>
      <p:sp>
        <p:nvSpPr>
          <p:cNvPr id="9" name="Speech Bubble: Rectangle 8"/>
          <p:cNvSpPr/>
          <p:nvPr/>
        </p:nvSpPr>
        <p:spPr>
          <a:xfrm>
            <a:off x="5843142" y="558799"/>
            <a:ext cx="2698320" cy="1015849"/>
          </a:xfrm>
          <a:prstGeom prst="wedgeRectCallout">
            <a:avLst>
              <a:gd name="adj1" fmla="val -27467"/>
              <a:gd name="adj2" fmla="val 62202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b="1" dirty="0"/>
              <a:t>Summary Report</a:t>
            </a:r>
            <a:endParaRPr lang="he-IL" sz="1100" b="1" dirty="0"/>
          </a:p>
          <a:p>
            <a:r>
              <a:rPr lang="he-IL" sz="1100" dirty="0"/>
              <a:t>לשונית הסיכום תציג סיכום של תוכן הדוח לפני ההפקה. הסיכום יכלול את כל המרכיבים שיכללו בדוח בהתאם לבחירות המשתמש.</a:t>
            </a:r>
          </a:p>
          <a:p>
            <a:r>
              <a:rPr lang="he-IL" sz="1100" dirty="0"/>
              <a:t>תוכן וניסוח מדויק – </a:t>
            </a:r>
            <a:r>
              <a:rPr lang="en-US" sz="1100" dirty="0"/>
              <a:t>TBR</a:t>
            </a:r>
            <a:endParaRPr lang="he-IL" sz="11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endParaRPr lang="en-US" sz="8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sz="88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494"/>
            <a:ext cx="885647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he-IL" sz="2400" u="sng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ניהול שינויים וגרסאות</a:t>
            </a:r>
          </a:p>
          <a:p>
            <a:pPr rtl="0"/>
            <a:endParaRPr lang="he-IL" sz="2400" b="1" u="sng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0"/>
            <a:ext cx="1600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he-IL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בלמ"ס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5050"/>
              </p:ext>
            </p:extLst>
          </p:nvPr>
        </p:nvGraphicFramePr>
        <p:xfrm>
          <a:off x="456221" y="771551"/>
          <a:ext cx="8400255" cy="396239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4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37">
                <a:tc>
                  <a:txBody>
                    <a:bodyPr/>
                    <a:lstStyle/>
                    <a:p>
                      <a:pPr rtl="1"/>
                      <a:r>
                        <a:rPr lang="he-IL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גרסה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סטאטוס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הערות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6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Arial" panose="020B0604020202020204" pitchFamily="34" charset="0"/>
                        </a:rPr>
                        <a:t>V1</a:t>
                      </a: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10/10</a:t>
                      </a:r>
                      <a:r>
                        <a:rPr lang="he-IL" sz="1200" dirty="0">
                          <a:solidFill>
                            <a:schemeClr val="bg1"/>
                          </a:solidFill>
                        </a:rPr>
                        <a:t> – גרסא ראשונה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kern="0" dirty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Arial" panose="020B0604020202020204" pitchFamily="34" charset="0"/>
                        </a:rPr>
                        <a:t>V1B</a:t>
                      </a: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14/11</a:t>
                      </a:r>
                      <a:r>
                        <a:rPr lang="he-IL" sz="1200" dirty="0">
                          <a:solidFill>
                            <a:schemeClr val="bg1"/>
                          </a:solidFill>
                        </a:rPr>
                        <a:t> – תיקונים לאחר פגישה עם 500טק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1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200" dirty="0">
                        <a:solidFill>
                          <a:prstClr val="white"/>
                        </a:solidFill>
                        <a:latin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4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prstClr val="white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3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prstClr val="white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93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93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prstClr val="white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60527"/>
                  </a:ext>
                </a:extLst>
              </a:tr>
              <a:tr h="33893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prstClr val="white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2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150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endParaRPr lang="en-US" sz="8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6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US" sz="6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sz="8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"/>
          <p:cNvPicPr>
            <a:picLocks noChangeArrowheads="1"/>
          </p:cNvPicPr>
          <p:nvPr/>
        </p:nvPicPr>
        <p:blipFill>
          <a:blip r:embed="rId3"/>
          <a:srcRect l="-1552" t="-2063" r="-2165" b="-3058"/>
          <a:stretch>
            <a:fillRect/>
          </a:stretch>
        </p:blipFill>
        <p:spPr>
          <a:xfrm>
            <a:off x="3836008" y="3039802"/>
            <a:ext cx="1471984" cy="182234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5" name="Rectangle 4"/>
          <p:cNvSpPr/>
          <p:nvPr/>
        </p:nvSpPr>
        <p:spPr>
          <a:xfrm>
            <a:off x="3905926" y="15466"/>
            <a:ext cx="1332148" cy="281351"/>
          </a:xfrm>
          <a:prstGeom prst="rect">
            <a:avLst/>
          </a:prstGeom>
          <a:solidFill>
            <a:srgbClr val="476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he-IL" sz="1100" b="1">
                <a:latin typeface="Arial" panose="020B0604020202020204" pitchFamily="34" charset="0"/>
                <a:cs typeface="Arial" panose="020B0604020202020204" pitchFamily="34" charset="0"/>
              </a:rPr>
              <a:t>בלמ"ס</a:t>
            </a:r>
          </a:p>
        </p:txBody>
      </p:sp>
    </p:spTree>
    <p:extLst>
      <p:ext uri="{BB962C8B-B14F-4D97-AF65-F5344CB8AC3E}">
        <p14:creationId xmlns:p14="http://schemas.microsoft.com/office/powerpoint/2010/main" val="359490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Callout 1 16"/>
          <p:cNvSpPr/>
          <p:nvPr/>
        </p:nvSpPr>
        <p:spPr>
          <a:xfrm>
            <a:off x="850112" y="3045246"/>
            <a:ext cx="3357595" cy="1532470"/>
          </a:xfrm>
          <a:prstGeom prst="wedgeRectCallout">
            <a:avLst>
              <a:gd name="adj1" fmla="val -1215"/>
              <a:gd name="adj2" fmla="val -74164"/>
            </a:avLst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80975" indent="-180975" algn="l" rtl="0"/>
            <a:r>
              <a:rPr lang="en-US" sz="1050" b="1" dirty="0">
                <a:solidFill>
                  <a:schemeClr val="bg1"/>
                </a:solidFill>
              </a:rPr>
              <a:t>Report  table</a:t>
            </a:r>
          </a:p>
          <a:p>
            <a:pPr marL="180975" indent="-180975" algn="l" rtl="0">
              <a:buFont typeface="Arial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All the reports that were generated for the cases are listed in the table.</a:t>
            </a:r>
          </a:p>
          <a:p>
            <a:pPr marL="180975" indent="-180975" algn="l" rtl="0">
              <a:buFont typeface="Arial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Clicking the title,  sorts the table according to the selected column (Descending /Ascending).</a:t>
            </a:r>
          </a:p>
          <a:p>
            <a:pPr marL="180975" indent="-180975" algn="l" rtl="0">
              <a:buFont typeface="Arial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By default the reports are sorted by Date /Time. </a:t>
            </a:r>
          </a:p>
          <a:p>
            <a:pPr marL="180975" indent="-180975" algn="l" rtl="0">
              <a:buFont typeface="Arial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Switching to display by cards maintains the defined sorting.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grpSp>
        <p:nvGrpSpPr>
          <p:cNvPr id="6" name="Group 138"/>
          <p:cNvGrpSpPr/>
          <p:nvPr/>
        </p:nvGrpSpPr>
        <p:grpSpPr>
          <a:xfrm>
            <a:off x="6829960" y="1534167"/>
            <a:ext cx="72000" cy="54000"/>
            <a:chOff x="4825421" y="1603595"/>
            <a:chExt cx="72000" cy="54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825421" y="1603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5421" y="1630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25421" y="1657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38"/>
          <p:cNvGrpSpPr/>
          <p:nvPr/>
        </p:nvGrpSpPr>
        <p:grpSpPr>
          <a:xfrm>
            <a:off x="2492910" y="1686567"/>
            <a:ext cx="72000" cy="54000"/>
            <a:chOff x="4825421" y="1603595"/>
            <a:chExt cx="72000" cy="54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825421" y="1603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25421" y="1630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25421" y="1657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sp>
        <p:nvSpPr>
          <p:cNvPr id="5" name="Speech Bubble: Rectangle 4"/>
          <p:cNvSpPr/>
          <p:nvPr/>
        </p:nvSpPr>
        <p:spPr>
          <a:xfrm>
            <a:off x="4779121" y="3029366"/>
            <a:ext cx="4101678" cy="1159934"/>
          </a:xfrm>
          <a:prstGeom prst="wedgeRectCallout">
            <a:avLst>
              <a:gd name="adj1" fmla="val 1345"/>
              <a:gd name="adj2" fmla="val -168766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דוח מתנהג כמו כל קובץ: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לחיצה על שם הדוח פותחת אותו באפליקציה יעודית (</a:t>
            </a:r>
            <a:r>
              <a:rPr lang="en-US" sz="1100" dirty="0"/>
              <a:t>word/ ppt/ pdf</a:t>
            </a:r>
            <a:r>
              <a:rPr lang="he-IL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 בעת מעבר עכבר מעל לשורה יופיע תפריט המבורגר הכולל את הפעולות הבאות: </a:t>
            </a:r>
          </a:p>
          <a:p>
            <a:pPr marL="228600" indent="-228600">
              <a:buAutoNum type="arabicPeriod"/>
            </a:pPr>
            <a:r>
              <a:rPr lang="he-IL" sz="1100" dirty="0"/>
              <a:t>פתיחת הקובץ במצב </a:t>
            </a:r>
            <a:r>
              <a:rPr lang="en-US" sz="1100" dirty="0"/>
              <a:t>read only</a:t>
            </a:r>
            <a:r>
              <a:rPr lang="he-IL" sz="1100" dirty="0"/>
              <a:t> </a:t>
            </a:r>
          </a:p>
          <a:p>
            <a:pPr marL="228600" indent="-228600">
              <a:buAutoNum type="arabicPeriod"/>
            </a:pPr>
            <a:r>
              <a:rPr lang="he-IL" sz="1100" dirty="0"/>
              <a:t>2. פתיחת </a:t>
            </a:r>
            <a:r>
              <a:rPr lang="en-US" sz="1100" dirty="0"/>
              <a:t>profile</a:t>
            </a:r>
            <a:r>
              <a:rPr lang="he-IL" sz="1100" dirty="0"/>
              <a:t> – זהה לקבצים אחרים</a:t>
            </a:r>
          </a:p>
        </p:txBody>
      </p:sp>
      <p:grpSp>
        <p:nvGrpSpPr>
          <p:cNvPr id="4" name="Group 138"/>
          <p:cNvGrpSpPr/>
          <p:nvPr/>
        </p:nvGrpSpPr>
        <p:grpSpPr>
          <a:xfrm>
            <a:off x="6829960" y="1534167"/>
            <a:ext cx="72000" cy="54000"/>
            <a:chOff x="4825421" y="1603595"/>
            <a:chExt cx="72000" cy="54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825421" y="1603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25421" y="1630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5421" y="1657595"/>
              <a:ext cx="7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DB4361B-7866-4B5D-B05E-156E140D1176}"/>
              </a:ext>
            </a:extLst>
          </p:cNvPr>
          <p:cNvSpPr/>
          <p:nvPr/>
        </p:nvSpPr>
        <p:spPr>
          <a:xfrm>
            <a:off x="691302" y="2070946"/>
            <a:ext cx="1800438" cy="649394"/>
          </a:xfrm>
          <a:prstGeom prst="wedgeRectCallout">
            <a:avLst>
              <a:gd name="adj1" fmla="val -13735"/>
              <a:gd name="adj2" fmla="val -6886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Labels</a:t>
            </a:r>
            <a:r>
              <a:rPr lang="he-IL" sz="1100" dirty="0"/>
              <a:t> – זהה להתנהגות ב</a:t>
            </a:r>
            <a:r>
              <a:rPr lang="en-US" sz="1100" dirty="0"/>
              <a:t>KB</a:t>
            </a:r>
            <a:r>
              <a:rPr lang="he-IL" sz="1100" dirty="0"/>
              <a:t>, לארגון פנימי של הלשונית בלבד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sp>
        <p:nvSpPr>
          <p:cNvPr id="4" name="Speech Bubble: Rectangle 3"/>
          <p:cNvSpPr/>
          <p:nvPr/>
        </p:nvSpPr>
        <p:spPr>
          <a:xfrm>
            <a:off x="6732692" y="1443567"/>
            <a:ext cx="2357121" cy="1206500"/>
          </a:xfrm>
          <a:prstGeom prst="wedgeRectCallout">
            <a:avLst>
              <a:gd name="adj1" fmla="val -50979"/>
              <a:gd name="adj2" fmla="val -79535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יצירת דוח חדש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 סיווג : בר"מ כסיווג של תיק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 הרשאות : יוצר ומנהל התיק מקבלים הרשאות מלאות לקובץ הדוח. חברי צוות בתיק יקבלו הרשאות קריאה /</a:t>
            </a:r>
            <a:r>
              <a:rPr lang="en-US" sz="1100" dirty="0"/>
              <a:t>limited view  </a:t>
            </a:r>
            <a:r>
              <a:rPr lang="he-IL" sz="1100" dirty="0"/>
              <a:t> </a:t>
            </a:r>
            <a:r>
              <a:rPr lang="he-IL" sz="1100" b="1" dirty="0"/>
              <a:t>(</a:t>
            </a:r>
            <a:r>
              <a:rPr lang="en-US" sz="1100" b="1" dirty="0"/>
              <a:t>TBD</a:t>
            </a:r>
            <a:r>
              <a:rPr lang="he-IL" sz="1100" b="1" dirty="0"/>
              <a:t>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447114" y="1799269"/>
            <a:ext cx="1153679" cy="691066"/>
          </a:xfrm>
          <a:prstGeom prst="wedgeRectCallout">
            <a:avLst>
              <a:gd name="adj1" fmla="val 39812"/>
              <a:gd name="adj2" fmla="val -83539"/>
            </a:avLst>
          </a:prstGeom>
          <a:solidFill>
            <a:srgbClr val="37609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indent="-180975"/>
            <a:r>
              <a:rPr lang="he-IL" sz="1100" b="1" dirty="0"/>
              <a:t>מכותבים</a:t>
            </a:r>
            <a:r>
              <a:rPr lang="he-IL" sz="1100" dirty="0"/>
              <a:t> –</a:t>
            </a:r>
          </a:p>
          <a:p>
            <a:pPr indent="-180975"/>
            <a:r>
              <a:rPr lang="he-IL" sz="1100" dirty="0"/>
              <a:t> שדה טקסט חופשי</a:t>
            </a:r>
            <a:endParaRPr lang="en-US" sz="1100" dirty="0"/>
          </a:p>
        </p:txBody>
      </p:sp>
      <p:sp>
        <p:nvSpPr>
          <p:cNvPr id="7" name="Line Callout 1 6"/>
          <p:cNvSpPr/>
          <p:nvPr/>
        </p:nvSpPr>
        <p:spPr>
          <a:xfrm>
            <a:off x="5262503" y="1783394"/>
            <a:ext cx="2090797" cy="851856"/>
          </a:xfrm>
          <a:prstGeom prst="wedgeRectCallout">
            <a:avLst>
              <a:gd name="adj1" fmla="val -44999"/>
              <a:gd name="adj2" fmla="val -113504"/>
            </a:avLst>
          </a:prstGeom>
          <a:solidFill>
            <a:srgbClr val="37609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indent="-180975"/>
            <a:r>
              <a:rPr lang="en-US" sz="1100" b="1" dirty="0"/>
              <a:t> Report format</a:t>
            </a:r>
            <a:r>
              <a:rPr lang="he-IL" sz="1100" b="1" dirty="0"/>
              <a:t>פורמט</a:t>
            </a:r>
          </a:p>
          <a:p>
            <a:pPr indent="-180975"/>
            <a:r>
              <a:rPr lang="he-IL" sz="1100" dirty="0"/>
              <a:t>פורמט ניתן לעדכון עד להפקה. לא משנה את תוכן הדוח ואת ה-</a:t>
            </a:r>
            <a:r>
              <a:rPr lang="en-US" sz="1100" dirty="0"/>
              <a:t>wizard</a:t>
            </a:r>
            <a:endParaRPr lang="he-IL" sz="1100" dirty="0"/>
          </a:p>
          <a:p>
            <a:pPr indent="-180975"/>
            <a:r>
              <a:rPr lang="he-IL" sz="1100" dirty="0"/>
              <a:t>עד לבחירה, כברירת המחדל מוגדר פורמט </a:t>
            </a:r>
            <a:r>
              <a:rPr lang="en-US" sz="1100" dirty="0"/>
              <a:t>PDF</a:t>
            </a:r>
            <a:r>
              <a:rPr lang="he-IL" sz="1100" dirty="0"/>
              <a:t>.</a:t>
            </a:r>
            <a:endParaRPr lang="en-US" sz="1100" dirty="0"/>
          </a:p>
        </p:txBody>
      </p:sp>
      <p:sp>
        <p:nvSpPr>
          <p:cNvPr id="8" name="Line Callout 1 7"/>
          <p:cNvSpPr/>
          <p:nvPr/>
        </p:nvSpPr>
        <p:spPr>
          <a:xfrm>
            <a:off x="4003804" y="58615"/>
            <a:ext cx="3258056" cy="769815"/>
          </a:xfrm>
          <a:prstGeom prst="wedgeRectCallout">
            <a:avLst>
              <a:gd name="adj1" fmla="val -64613"/>
              <a:gd name="adj2" fmla="val 57795"/>
            </a:avLst>
          </a:prstGeom>
          <a:solidFill>
            <a:srgbClr val="37609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indent="-180975"/>
            <a:r>
              <a:rPr lang="he-IL" sz="1100" b="1" dirty="0"/>
              <a:t>שם הדוח </a:t>
            </a:r>
          </a:p>
          <a:p>
            <a:pPr indent="-180975"/>
            <a:r>
              <a:rPr lang="he-IL" sz="1100" dirty="0"/>
              <a:t>השדה מאוכלס בשם התיק + זמן יצירת הדוח.</a:t>
            </a:r>
          </a:p>
          <a:p>
            <a:pPr indent="-180975"/>
            <a:r>
              <a:rPr lang="he-IL" sz="1100" dirty="0"/>
              <a:t>ניתן לעדכון עד להפקה </a:t>
            </a:r>
            <a:r>
              <a:rPr lang="en-US" sz="1100" dirty="0"/>
              <a:t>(Generate)</a:t>
            </a:r>
            <a:endParaRPr lang="he-IL" sz="1100" dirty="0"/>
          </a:p>
          <a:p>
            <a:pPr indent="-180975"/>
            <a:r>
              <a:rPr lang="he-IL" sz="1100" dirty="0"/>
              <a:t>אם השדה ריק, יש לתת חיווי ערך חובה חסר (שדה חובה)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7B457-A7C1-465D-9C64-C83BB4B5B542}"/>
              </a:ext>
            </a:extLst>
          </p:cNvPr>
          <p:cNvSpPr txBox="1"/>
          <p:nvPr/>
        </p:nvSpPr>
        <p:spPr>
          <a:xfrm>
            <a:off x="2313520" y="1140971"/>
            <a:ext cx="9528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/>
                </a:solidFill>
              </a:rPr>
              <a:t>Full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720715" y="1790454"/>
            <a:ext cx="2421866" cy="722816"/>
          </a:xfrm>
          <a:prstGeom prst="wedgeRectCallout">
            <a:avLst>
              <a:gd name="adj1" fmla="val -36280"/>
              <a:gd name="adj2" fmla="val -121306"/>
            </a:avLst>
          </a:prstGeom>
          <a:solidFill>
            <a:srgbClr val="37609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indent="-180975"/>
            <a:r>
              <a:rPr lang="en-US" sz="1100" b="1" dirty="0"/>
              <a:t>Report type </a:t>
            </a:r>
            <a:r>
              <a:rPr lang="he-IL" sz="1100" b="1" dirty="0"/>
              <a:t> סוג הדוח </a:t>
            </a:r>
          </a:p>
          <a:p>
            <a:pPr indent="-180975"/>
            <a:r>
              <a:rPr lang="he-IL" sz="1100" dirty="0"/>
              <a:t>קומבו. ניתן לעדכון עד להפקה. </a:t>
            </a:r>
            <a:r>
              <a:rPr lang="en-US" sz="1100" dirty="0"/>
              <a:t> </a:t>
            </a:r>
            <a:r>
              <a:rPr lang="he-IL" sz="1100" dirty="0"/>
              <a:t>בחירת הסוג משפיעה על ה- </a:t>
            </a:r>
            <a:r>
              <a:rPr lang="en-US" sz="1100" dirty="0"/>
              <a:t>wizard</a:t>
            </a:r>
            <a:r>
              <a:rPr lang="he-IL" sz="1100" dirty="0"/>
              <a:t> עד לבחירה, כברירת מחדל מוגדר דוח </a:t>
            </a:r>
            <a:r>
              <a:rPr lang="en-US" sz="1100" dirty="0"/>
              <a:t>full</a:t>
            </a:r>
            <a:r>
              <a:rPr lang="he-IL" sz="1100" dirty="0"/>
              <a:t>.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47115" y="481330"/>
            <a:ext cx="288604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>
                <a:solidFill>
                  <a:schemeClr val="bg1"/>
                </a:solidFill>
              </a:rPr>
              <a:t>Reports</a:t>
            </a:r>
            <a:endParaRPr lang="he-IL" sz="1050">
              <a:solidFill>
                <a:schemeClr val="bg1"/>
              </a:solidFill>
            </a:endParaRPr>
          </a:p>
        </p:txBody>
      </p:sp>
      <p:sp>
        <p:nvSpPr>
          <p:cNvPr id="9" name="Speech Bubble: Rectangle 8"/>
          <p:cNvSpPr/>
          <p:nvPr/>
        </p:nvSpPr>
        <p:spPr>
          <a:xfrm>
            <a:off x="5366542" y="0"/>
            <a:ext cx="3435350" cy="1576525"/>
          </a:xfrm>
          <a:prstGeom prst="wedgeRectCallout">
            <a:avLst>
              <a:gd name="adj1" fmla="val -42699"/>
              <a:gd name="adj2" fmla="val 59067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/>
              <a:t>WIZARD</a:t>
            </a:r>
            <a:endParaRPr lang="he-I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טאבים קבועים, לפי החלקים בתיק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ניווט יתבצע ע"י מעבר בין טאבים. בלחיצה על טאב מסוים, מתקבל פירוט של החלק הרלוונטי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בהתאם לסוג הדוח יוצג חיווי המראה: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האם הדוח ניתן לעריכה או לצפיה בלבד (פירוט בהמשך)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e-IL" sz="1100" dirty="0"/>
              <a:t>האם כל לשונית נכללת בדוח המופק או לא</a:t>
            </a:r>
          </a:p>
          <a:p>
            <a:r>
              <a:rPr lang="he-IL" sz="1100" dirty="0"/>
              <a:t>חיוויים ומראה סופי לשלבי ה</a:t>
            </a:r>
            <a:r>
              <a:rPr lang="en-US" sz="1100" dirty="0"/>
              <a:t>wizard</a:t>
            </a:r>
            <a:r>
              <a:rPr lang="he-IL" sz="1100" dirty="0"/>
              <a:t> – </a:t>
            </a:r>
            <a:r>
              <a:rPr lang="en-US" sz="1100" dirty="0"/>
              <a:t>TBD</a:t>
            </a:r>
            <a:r>
              <a:rPr lang="he-IL" sz="1100" dirty="0"/>
              <a:t> (עיצוב)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3689559" y="3078480"/>
            <a:ext cx="3435350" cy="1424754"/>
          </a:xfrm>
          <a:prstGeom prst="wedgeRectCallout">
            <a:avLst>
              <a:gd name="adj1" fmla="val 14179"/>
              <a:gd name="adj2" fmla="val 71805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הפקדים, מצבי </a:t>
            </a:r>
            <a:r>
              <a:rPr lang="en-US" sz="1100" dirty="0"/>
              <a:t>disabled/enabled</a:t>
            </a:r>
            <a:r>
              <a:rPr lang="he-IL" sz="11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Generate </a:t>
            </a:r>
            <a:r>
              <a:rPr lang="he-IL" sz="1100" dirty="0"/>
              <a:t> - זמין רק כאשר קיים שם הדוח + נבחר סוג ופורמט + תיאור ב-</a:t>
            </a:r>
            <a:r>
              <a:rPr lang="en-US" sz="1100" dirty="0"/>
              <a:t>report setup</a:t>
            </a:r>
          </a:p>
          <a:p>
            <a:r>
              <a:rPr lang="en-US" sz="1100" dirty="0"/>
              <a:t> </a:t>
            </a:r>
            <a:r>
              <a:rPr lang="he-IL" sz="1100" dirty="0"/>
              <a:t>   לאחר לחיצה נוצר הדוח, ה-</a:t>
            </a:r>
            <a:r>
              <a:rPr lang="en-US" sz="1100" dirty="0"/>
              <a:t>wizard </a:t>
            </a:r>
            <a:r>
              <a:rPr lang="he-IL" sz="1100" dirty="0"/>
              <a:t> נסגר, ובטאב הדוחות   </a:t>
            </a:r>
          </a:p>
          <a:p>
            <a:r>
              <a:rPr lang="he-IL" sz="1100" dirty="0"/>
              <a:t>    מופיעה רשימת הדוחות כולל הדוח החדש שנוצר.</a:t>
            </a:r>
          </a:p>
          <a:p>
            <a:endParaRPr lang="he-I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Cancel </a:t>
            </a:r>
            <a:r>
              <a:rPr lang="he-IL" sz="1100" dirty="0"/>
              <a:t> - ביטול התהליך, סגירה וחזרה לרשימת הדוחות (ללא יצירת דוח).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AD849-D65A-41F5-B2DF-DEF168902002}"/>
              </a:ext>
            </a:extLst>
          </p:cNvPr>
          <p:cNvSpPr/>
          <p:nvPr/>
        </p:nvSpPr>
        <p:spPr>
          <a:xfrm>
            <a:off x="2327275" y="863600"/>
            <a:ext cx="136228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1" anchor="ctr"/>
          <a:lstStyle/>
          <a:p>
            <a:pPr algn="l" rtl="0"/>
            <a:r>
              <a:rPr lang="en-US" sz="800" dirty="0">
                <a:solidFill>
                  <a:schemeClr val="tx1"/>
                </a:solidFill>
              </a:rPr>
              <a:t>CaseName_date_time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ACE8B-EF01-4230-AC03-9C499319BBAC}"/>
              </a:ext>
            </a:extLst>
          </p:cNvPr>
          <p:cNvSpPr txBox="1"/>
          <p:nvPr/>
        </p:nvSpPr>
        <p:spPr>
          <a:xfrm>
            <a:off x="2313520" y="1140971"/>
            <a:ext cx="9528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/>
                </a:solidFill>
              </a:rPr>
              <a:t>Full</a:t>
            </a:r>
          </a:p>
        </p:txBody>
      </p:sp>
      <p:sp>
        <p:nvSpPr>
          <p:cNvPr id="12" name="Line Callout 1 9">
            <a:extLst>
              <a:ext uri="{FF2B5EF4-FFF2-40B4-BE49-F238E27FC236}">
                <a16:creationId xmlns:a16="http://schemas.microsoft.com/office/drawing/2014/main" id="{E3E0D9EE-8A23-4F0C-B60F-BC9807C6B72C}"/>
              </a:ext>
            </a:extLst>
          </p:cNvPr>
          <p:cNvSpPr/>
          <p:nvPr/>
        </p:nvSpPr>
        <p:spPr>
          <a:xfrm>
            <a:off x="650292" y="608288"/>
            <a:ext cx="2778369" cy="875216"/>
          </a:xfrm>
          <a:prstGeom prst="wedgeRectCallout">
            <a:avLst>
              <a:gd name="adj1" fmla="val 17295"/>
              <a:gd name="adj2" fmla="val -101418"/>
            </a:avLst>
          </a:prstGeom>
          <a:solidFill>
            <a:srgbClr val="37609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indent="-180975">
              <a:buFont typeface="Arial" panose="020B0604020202020204" pitchFamily="34" charset="0"/>
              <a:buChar char="•"/>
            </a:pPr>
            <a:r>
              <a:rPr lang="he-IL" sz="1100" dirty="0"/>
              <a:t>סגירת טאב התיק מבטלת את יצירת הדוח</a:t>
            </a:r>
          </a:p>
          <a:p>
            <a:pPr indent="-180975">
              <a:buFont typeface="Arial" panose="020B0604020202020204" pitchFamily="34" charset="0"/>
              <a:buChar char="•"/>
            </a:pPr>
            <a:r>
              <a:rPr lang="he-IL" sz="1100" dirty="0"/>
              <a:t>מיתוג ללשונית אחרת בתיק, משאירה את ה</a:t>
            </a:r>
            <a:r>
              <a:rPr lang="en-US" sz="1100" dirty="0"/>
              <a:t>wizard</a:t>
            </a:r>
            <a:r>
              <a:rPr lang="he-IL" sz="1100" dirty="0"/>
              <a:t> פעיל, המשתמש יכול לחזור ולהמשיך להגדיר את הדוח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5131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 nodeType="clickPar">
                      <p:stCondLst>
                        <p:cond delay="indefinite"/>
                      </p:stCondLst>
                      <p:childTnLst>
                        <p:par>
                          <p:cTn id="6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peech Bubble: Rectangle 57"/>
          <p:cNvSpPr/>
          <p:nvPr/>
        </p:nvSpPr>
        <p:spPr>
          <a:xfrm>
            <a:off x="5250180" y="3322320"/>
            <a:ext cx="3169920" cy="1264920"/>
          </a:xfrm>
          <a:prstGeom prst="wedgeRectCallout">
            <a:avLst>
              <a:gd name="adj1" fmla="val -35103"/>
              <a:gd name="adj2" fmla="val -72237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100" dirty="0"/>
              <a:t>Description – mandatory field (text)</a:t>
            </a:r>
          </a:p>
          <a:p>
            <a:r>
              <a:rPr lang="he-IL" sz="1100" dirty="0"/>
              <a:t>שדה חובה למילוי לכל סוגי הדוחות. במידה והמשתמש לא מילא את שדה החובה ולחץ על </a:t>
            </a:r>
            <a:r>
              <a:rPr lang="en-US" sz="1100" dirty="0"/>
              <a:t>generate</a:t>
            </a:r>
            <a:r>
              <a:rPr lang="he-IL" sz="1100" dirty="0"/>
              <a:t> – הוא יוקפץ בחזרה לטאב ה</a:t>
            </a:r>
            <a:r>
              <a:rPr lang="en-US" sz="1100" dirty="0"/>
              <a:t>setup</a:t>
            </a:r>
            <a:r>
              <a:rPr lang="he-IL" sz="1100" dirty="0"/>
              <a:t> והשדה יודגש באדום (</a:t>
            </a:r>
            <a:r>
              <a:rPr lang="en-US" sz="1100" dirty="0"/>
              <a:t>Inline chrome validation</a:t>
            </a:r>
            <a:r>
              <a:rPr lang="he-IL" sz="1100" dirty="0"/>
              <a:t>).</a:t>
            </a:r>
          </a:p>
          <a:p>
            <a:endParaRPr lang="he-IL" sz="1100" dirty="0"/>
          </a:p>
          <a:p>
            <a:pPr algn="l"/>
            <a:r>
              <a:rPr lang="en-US" sz="1100" dirty="0"/>
              <a:t>Notes – Non-mandatory (text)</a:t>
            </a:r>
            <a:endParaRPr lang="he-IL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B01A18-D3C1-4CB4-9EE9-4C1AA2FFC069}"/>
              </a:ext>
            </a:extLst>
          </p:cNvPr>
          <p:cNvSpPr txBox="1"/>
          <p:nvPr/>
        </p:nvSpPr>
        <p:spPr>
          <a:xfrm>
            <a:off x="2313520" y="1140971"/>
            <a:ext cx="9528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/>
                </a:solidFill>
              </a:rPr>
              <a:t>Full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1639" y="1302213"/>
            <a:ext cx="1312461" cy="6116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Full</a:t>
            </a:r>
          </a:p>
          <a:p>
            <a:pPr algn="l" rtl="0">
              <a:lnSpc>
                <a:spcPct val="150000"/>
              </a:lnSpc>
            </a:pPr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Executive</a:t>
            </a:r>
          </a:p>
          <a:p>
            <a:pPr algn="l" rtl="0">
              <a:lnSpc>
                <a:spcPct val="150000"/>
              </a:lnSpc>
            </a:pPr>
            <a:r>
              <a:rPr lang="en-US" sz="800">
                <a:solidFill>
                  <a:prstClr val="black"/>
                </a:solidFill>
                <a:cs typeface="Arial" pitchFamily="34" charset="0"/>
              </a:rPr>
              <a:t>Custom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2454243" y="2421222"/>
            <a:ext cx="4095749" cy="2176145"/>
          </a:xfrm>
          <a:prstGeom prst="wedgeRectCallout">
            <a:avLst>
              <a:gd name="adj1" fmla="val -28676"/>
              <a:gd name="adj2" fmla="val -7041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100" dirty="0"/>
              <a:t>סוגי הדוחות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 Full</a:t>
            </a:r>
            <a:r>
              <a:rPr lang="en-US" sz="1100" dirty="0"/>
              <a:t> </a:t>
            </a:r>
            <a:r>
              <a:rPr lang="he-IL" sz="1100" dirty="0"/>
              <a:t> - דוח מלא, ללא יכולת בחירה. כולל את כל הטאבים ודוחות מפורטים לכל הישויות כנספחים.  ב- </a:t>
            </a:r>
            <a:r>
              <a:rPr lang="en-US" sz="1100" dirty="0"/>
              <a:t>wizard</a:t>
            </a:r>
            <a:r>
              <a:rPr lang="he-IL" sz="1100" dirty="0"/>
              <a:t> יתאפשר דפדוף בין החלקים ויכולת </a:t>
            </a:r>
            <a:r>
              <a:rPr lang="he-IL" sz="1100" u="sng" dirty="0"/>
              <a:t>צפייה</a:t>
            </a:r>
            <a:r>
              <a:rPr lang="he-IL" sz="1100" dirty="0"/>
              <a:t> בלבד (ללא אפשרות בחירה).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b="1" dirty="0"/>
              <a:t>Custom</a:t>
            </a:r>
            <a:r>
              <a:rPr lang="en-US" sz="1100" dirty="0"/>
              <a:t> </a:t>
            </a:r>
            <a:r>
              <a:rPr lang="he-IL" sz="1100" dirty="0"/>
              <a:t>–דוח מלא עם יכולת עדכון (בחיר</a:t>
            </a:r>
            <a:r>
              <a:rPr lang="he-IL" sz="1100" dirty="0">
                <a:solidFill>
                  <a:schemeClr val="bg1"/>
                </a:solidFill>
              </a:rPr>
              <a:t>ה). כברירת מחדל, כל חלקי הדוח יופיעו כמסומנים וכל נספחי הישויות יופיעו כלא מסומנים, כשהמשתמש יוכל לשנות בחירה זו בכל החלקים.</a:t>
            </a:r>
            <a:r>
              <a:rPr lang="he-IL" sz="1100" dirty="0">
                <a:solidFill>
                  <a:srgbClr val="FF0000"/>
                </a:solidFill>
              </a:rPr>
              <a:t> </a:t>
            </a:r>
            <a:r>
              <a:rPr lang="he-IL" sz="1100" dirty="0"/>
              <a:t> ב- </a:t>
            </a:r>
            <a:r>
              <a:rPr lang="en-US" sz="1100" dirty="0"/>
              <a:t>wizard</a:t>
            </a:r>
            <a:r>
              <a:rPr lang="he-IL" sz="1100" dirty="0"/>
              <a:t>  יתאפשר דפדוף + </a:t>
            </a:r>
            <a:r>
              <a:rPr lang="he-IL" sz="1100" u="sng" dirty="0"/>
              <a:t>בחירה</a:t>
            </a:r>
            <a:r>
              <a:rPr lang="he-IL" sz="1100" dirty="0"/>
              <a:t> של הפריטים שייכנסו לדוח.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100" dirty="0"/>
              <a:t> </a:t>
            </a:r>
            <a:r>
              <a:rPr lang="en-US" sz="1100" dirty="0"/>
              <a:t> </a:t>
            </a:r>
            <a:r>
              <a:rPr lang="en-US" sz="1100" b="1" dirty="0"/>
              <a:t>Executive</a:t>
            </a:r>
            <a:r>
              <a:rPr lang="he-IL" sz="1100" dirty="0"/>
              <a:t>– דוח מקוצר, ללא יכולת בחירה. ה- </a:t>
            </a:r>
            <a:r>
              <a:rPr lang="en-US" sz="1100" dirty="0"/>
              <a:t>Executive</a:t>
            </a:r>
            <a:r>
              <a:rPr lang="he-IL" sz="1100" dirty="0"/>
              <a:t> יכלול בשלב זה תצוגה של כל הלשוניות (קונפיגורבלי), ללא דוחות מפורטים לישויות (כלומר, יכלל רק הדוח ללא נספחים, בדומה לברירת המחדל של דוח </a:t>
            </a:r>
            <a:r>
              <a:rPr lang="en-US" sz="1100" dirty="0"/>
              <a:t>custom</a:t>
            </a:r>
            <a:r>
              <a:rPr lang="he-IL" sz="1100" dirty="0"/>
              <a:t>) .ב- </a:t>
            </a:r>
            <a:r>
              <a:rPr lang="en-US" sz="1100" dirty="0"/>
              <a:t>wizard</a:t>
            </a:r>
            <a:r>
              <a:rPr lang="he-IL" sz="1100" dirty="0"/>
              <a:t> יתאפשר דפדוף ויכולת </a:t>
            </a:r>
            <a:r>
              <a:rPr lang="he-IL" sz="1100" u="sng" dirty="0"/>
              <a:t>צפייה</a:t>
            </a:r>
            <a:r>
              <a:rPr lang="he-IL" sz="1100" dirty="0"/>
              <a:t> בלבד.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C587B8-D291-45A7-B0C5-E9F7C1F7C07B}"/>
              </a:ext>
            </a:extLst>
          </p:cNvPr>
          <p:cNvSpPr txBox="1"/>
          <p:nvPr/>
        </p:nvSpPr>
        <p:spPr>
          <a:xfrm>
            <a:off x="2313520" y="1140971"/>
            <a:ext cx="9528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>
                <a:solidFill>
                  <a:prstClr val="black"/>
                </a:solidFill>
              </a:rPr>
              <a:t>Full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9A2BE-9C5D-4C79-8BE0-39E03CE95143}"/>
              </a:ext>
            </a:extLst>
          </p:cNvPr>
          <p:cNvSpPr/>
          <p:nvPr/>
        </p:nvSpPr>
        <p:spPr>
          <a:xfrm>
            <a:off x="2298099" y="1353405"/>
            <a:ext cx="1296000" cy="167763"/>
          </a:xfrm>
          <a:prstGeom prst="rect">
            <a:avLst/>
          </a:prstGeom>
          <a:solidFill>
            <a:srgbClr val="E3EAF7">
              <a:alpha val="67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>
              <a:lnSpc>
                <a:spcPct val="150000"/>
              </a:lnSpc>
            </a:pPr>
            <a:endParaRPr lang="en-US" sz="80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685BA213-6D2A-44A1-B5E4-8238D67B8CA9}"/>
              </a:ext>
            </a:extLst>
          </p:cNvPr>
          <p:cNvGrpSpPr/>
          <p:nvPr/>
        </p:nvGrpSpPr>
        <p:grpSpPr>
          <a:xfrm>
            <a:off x="2273064" y="1097175"/>
            <a:ext cx="1204234" cy="160985"/>
            <a:chOff x="2273064" y="998115"/>
            <a:chExt cx="1204234" cy="16098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7D7C41E-C411-435B-8F3E-3129F1106CFA}"/>
                </a:ext>
              </a:extLst>
            </p:cNvPr>
            <p:cNvSpPr/>
            <p:nvPr/>
          </p:nvSpPr>
          <p:spPr>
            <a:xfrm>
              <a:off x="2305386" y="1030311"/>
              <a:ext cx="695459" cy="128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B584F7-47BD-49EB-993F-8F2AA2F585B0}"/>
                </a:ext>
              </a:extLst>
            </p:cNvPr>
            <p:cNvSpPr/>
            <p:nvPr/>
          </p:nvSpPr>
          <p:spPr>
            <a:xfrm>
              <a:off x="2273064" y="998115"/>
              <a:ext cx="1204234" cy="1481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rtl="0">
                <a:lnSpc>
                  <a:spcPct val="150000"/>
                </a:lnSpc>
              </a:pPr>
              <a:r>
                <a:rPr lang="en-US" sz="800" dirty="0">
                  <a:solidFill>
                    <a:prstClr val="black"/>
                  </a:solidFill>
                  <a:cs typeface="Arial" pitchFamily="34" charset="0"/>
                </a:rPr>
                <a:t>Custom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L -0.00139 0.0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3655"/>
  <p:tag name="AS_OS" val="Microsoft Windows NT 5.2.3790 Service Pack 2"/>
  <p:tag name="AS_RELEASE_DATE" val="2017.01.25"/>
  <p:tag name="AS_TITLE" val="Aspose.Slides for .NET 3.5 Client Profile"/>
  <p:tag name="AS_VERSION" val="17.1"/>
  <p:tag name="ISPRING_RESOURCE_PATHS_HASH_PRESENTER" val="9c64f173ab4045a33989fd3cba0e6f2cf34f8f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None"/>
  <p:tag name="ANCHORLEFT" val="None"/>
  <p:tag name="ANCHORRIGHT" val="Absolute"/>
  <p:tag name="ANCHORTOP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None"/>
  <p:tag name="ANCHORLEFT" val="None"/>
  <p:tag name="ANCHORRIGHT" val="Absolute"/>
  <p:tag name="ANCHORTOP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LEFT" val="Absolute"/>
  <p:tag name="ANCHORRIGHT" val="Absolute"/>
  <p:tag name="ANCHORTOP" val="Absolute"/>
</p:tagLst>
</file>

<file path=ppt/theme/theme1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Syrc" typeface="Estrangelo Edessa"/>
      </a:majorFont>
      <a:minorFont>
        <a:latin typeface="Calibri"/>
        <a:ea typeface="Arial"/>
        <a:cs typeface="Arial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27694a3-db88-4fc6-be13-8f6fa5838cf7"/>
    <Business_x0020_Classification xmlns="35e64710-0658-4b35-b394-036f49f36a6d">ללא סיווג עסקי</Business_x0020_Classification>
    <TaxKeywordTaxHTField xmlns="227694a3-db88-4fc6-be13-8f6fa5838cf7">
      <Terms xmlns="http://schemas.microsoft.com/office/infopath/2007/PartnerControls"/>
    </TaxKeywordTaxHTField>
    <Remarks xmlns="35e64710-0658-4b35-b394-036f49f36a6d" xsi:nil="true"/>
    <SharedWithUsers xmlns="227694a3-db88-4fc6-be13-8f6fa5838cf7">
      <UserInfo>
        <DisplayName>Ruth Libkind External</DisplayName>
        <AccountId>68</AccountId>
        <AccountType/>
      </UserInfo>
      <UserInfo>
        <DisplayName>RON LEVY</DisplayName>
        <AccountId>55</AccountId>
        <AccountType/>
      </UserInfo>
      <UserInfo>
        <DisplayName>Ziv Nae</DisplayName>
        <AccountId>66</AccountId>
        <AccountType/>
      </UserInfo>
      <UserInfo>
        <DisplayName>Ofer Oshman</DisplayName>
        <AccountId>65</AccountId>
        <AccountType/>
      </UserInfo>
      <UserInfo>
        <DisplayName>Yulia Jabinski</DisplayName>
        <AccountId>33</AccountId>
        <AccountType/>
      </UserInfo>
      <UserInfo>
        <DisplayName>Maayan Glikser</DisplayName>
        <AccountId>75</AccountId>
        <AccountType/>
      </UserInfo>
      <UserInfo>
        <DisplayName>Ron Langer External</DisplayName>
        <AccountId>83</AccountId>
        <AccountType/>
      </UserInfo>
    </SharedWithUsers>
    <Approver xmlns="35e64710-0658-4b35-b394-036f49f36a6d">
      <UserInfo>
        <DisplayName/>
        <AccountId xsi:nil="true"/>
        <AccountType/>
      </UserInfo>
    </Approv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07E06216516D409BE8BC2B5D54F069" ma:contentTypeVersion="12" ma:contentTypeDescription="Create a new document." ma:contentTypeScope="" ma:versionID="58a45a53318b0a824be25880fb0e9a0f">
  <xsd:schema xmlns:xsd="http://www.w3.org/2001/XMLSchema" xmlns:xs="http://www.w3.org/2001/XMLSchema" xmlns:p="http://schemas.microsoft.com/office/2006/metadata/properties" xmlns:ns2="227694a3-db88-4fc6-be13-8f6fa5838cf7" xmlns:ns3="35e64710-0658-4b35-b394-036f49f36a6d" targetNamespace="http://schemas.microsoft.com/office/2006/metadata/properties" ma:root="true" ma:fieldsID="a702435a5a4c98ede3a2563345c789a6" ns2:_="" ns3:_="">
    <xsd:import namespace="227694a3-db88-4fc6-be13-8f6fa5838cf7"/>
    <xsd:import namespace="35e64710-0658-4b35-b394-036f49f36a6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Remarks" minOccurs="0"/>
                <xsd:element ref="ns3:Business_x0020_Classification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Appro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694a3-db88-4fc6-be13-8f6fa5838cf7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dfe8b035-1f42-43e3-b23d-03397ec6d47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4da36699-5b89-4e4f-be0b-38c7f647f706}" ma:internalName="TaxCatchAll" ma:showField="CatchAllData" ma:web="227694a3-db88-4fc6-be13-8f6fa5838c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64710-0658-4b35-b394-036f49f36a6d" elementFormDefault="qualified">
    <xsd:import namespace="http://schemas.microsoft.com/office/2006/documentManagement/types"/>
    <xsd:import namespace="http://schemas.microsoft.com/office/infopath/2007/PartnerControls"/>
    <xsd:element name="Remarks" ma:index="11" nillable="true" ma:displayName="Remarks" ma:internalName="Remarks">
      <xsd:simpleType>
        <xsd:restriction base="dms:Note">
          <xsd:maxLength value="255"/>
        </xsd:restriction>
      </xsd:simpleType>
    </xsd:element>
    <xsd:element name="Business_x0020_Classification" ma:index="12" nillable="true" ma:displayName="Business Classification" ma:default="ללא סיווג עסקי" ma:format="Dropdown" ma:internalName="Business_x0020_Classification">
      <xsd:simpleType>
        <xsd:restriction base="dms:Choice">
          <xsd:enumeration value="ללא סיווג עסקי"/>
          <xsd:enumeration value="רגיש עסקית"/>
        </xsd:restriction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Approver" ma:index="19" nillable="true" ma:displayName="Approver" ma:SharePointGroup="0" ma:internalName="Approv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09F9E7-2F59-4CAA-94E6-6D9A23CECF9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27694a3-db88-4fc6-be13-8f6fa5838cf7"/>
    <ds:schemaRef ds:uri="http://purl.org/dc/terms/"/>
    <ds:schemaRef ds:uri="http://schemas.openxmlformats.org/package/2006/metadata/core-properties"/>
    <ds:schemaRef ds:uri="http://purl.org/dc/dcmitype/"/>
    <ds:schemaRef ds:uri="35e64710-0658-4b35-b394-036f49f36a6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83C9CA-818B-4AA8-9A6A-134A9226F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694a3-db88-4fc6-be13-8f6fa5838cf7"/>
    <ds:schemaRef ds:uri="35e64710-0658-4b35-b394-036f49f36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06E026-8F39-4AAF-A75F-02E1D2030D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35771</TotalTime>
  <Words>1469</Words>
  <Application>Microsoft Office PowerPoint</Application>
  <PresentationFormat>On-screen Show (16:9)</PresentationFormat>
  <Paragraphs>323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Times New Roman</vt:lpstr>
      <vt:lpstr>Wingdings 2</vt:lpstr>
      <vt:lpstr>19_Custom Design</vt:lpstr>
      <vt:lpstr>22_Custom Design</vt:lpstr>
      <vt:lpstr>23_Custom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RAFAEL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Libkind</dc:creator>
  <cp:lastModifiedBy>Ruth Libkind</cp:lastModifiedBy>
  <cp:revision>4290</cp:revision>
  <dcterms:created xsi:type="dcterms:W3CDTF">2016-02-02T09:07:53Z</dcterms:created>
  <dcterms:modified xsi:type="dcterms:W3CDTF">2017-11-26T11:42:47Z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0x010100C107E06216516D409BE8BC2B5D54F069</vt:lpwstr>
  </property>
  <property fmtid="{D5CDD505-2E9C-101B-9397-08002B2CF9AE}" pid="4" name="TaxKeyword">
    <vt:lpwstr/>
  </property>
  <property fmtid="{D5CDD505-2E9C-101B-9397-08002B2CF9AE}" pid="5" name="Tfs.LastKnownPath">
    <vt:lpwstr>https://rndhub.sharepoint.com/sites/DataMining/Shared Documents/פרויקטים/CNS-WS/CNS - HUMAN FACTOR/אפיונים מעודכנים/Case Report Creation UX.pptx</vt:lpwstr>
  </property>
</Properties>
</file>