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notesMasterIdLst>
    <p:notesMasterId r:id="rId49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6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3063B-D1F1-499C-96DA-8F94D5CBE464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73F0D-89B5-4CC6-BCE8-E61028063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87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7298AA-C43C-4D65-8EFF-376939F5D56A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16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0C8345-A0FC-4EF1-935A-8E72F8FDAC3C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9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EE9082-7443-4270-A789-2DC844EDA2CB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745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C9B7116-5016-4A27-A27D-107597E023B7}" type="slidenum">
              <a:rPr lang="en-US" sz="1300"/>
              <a:pPr eaLnBrk="1" hangingPunct="1"/>
              <a:t>14</a:t>
            </a:fld>
            <a:endParaRPr lang="en-US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4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EB04FC-1FA1-4654-85EB-EA793140A622}" type="slidenum">
              <a:rPr lang="en-US" sz="1300"/>
              <a:pPr eaLnBrk="1" hangingPunct="1"/>
              <a:t>15</a:t>
            </a:fld>
            <a:endParaRPr 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187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5E5F21-7B12-458B-987B-8C4DDE23D256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10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394260-B419-4ED0-8F1D-ED427D194544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350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16B5E0-E0C2-4134-9C05-B75D43B1E71E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163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E49DA9-7A7E-4594-B15B-25968E5C7E32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234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A2E9672-65C1-4AD7-942C-6689190D6CAA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877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590E3E-6340-4CCA-A1CD-65834E017309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94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BBD7AC-3677-4E83-B113-E26A292FA6DE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98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F1FE06-7D57-427F-B50F-976924233F2F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276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C97BBB-317E-4333-9F65-925E602A487E}" type="slidenum">
              <a:rPr lang="en-US" sz="1300"/>
              <a:pPr eaLnBrk="1" hangingPunct="1"/>
              <a:t>23</a:t>
            </a:fld>
            <a:endParaRPr 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29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C73B6F-9887-4BC6-B5D6-3AF1D37FC37C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356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DB7425-B05B-4B10-8EAA-4C3B1DB8AE66}" type="slidenum">
              <a:rPr lang="en-US" sz="1300"/>
              <a:pPr eaLnBrk="1" hangingPunct="1"/>
              <a:t>25</a:t>
            </a:fld>
            <a:endParaRPr 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301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95129D-AE69-47EE-A584-DFC411E4F329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92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AF29B4-16E5-47E3-8393-5FA0CC7D9305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712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F9A508-0226-41BA-BAE6-3B342991FABB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599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624F5F-EBA4-4D24-AA5E-EFBFB8ABAC56}" type="slidenum">
              <a:rPr lang="en-US" sz="1300"/>
              <a:pPr eaLnBrk="1" hangingPunct="1"/>
              <a:t>29</a:t>
            </a:fld>
            <a:endParaRPr lang="en-US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697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FB09CA-55E5-4975-B12B-BAE331043094}" type="slidenum">
              <a:rPr lang="en-US" sz="1300"/>
              <a:pPr eaLnBrk="1" hangingPunct="1"/>
              <a:t>30</a:t>
            </a:fld>
            <a:endParaRPr lang="en-US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667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015790-3F4B-45A6-BA8F-25B1E5AD638B}" type="slidenum">
              <a:rPr lang="en-US" sz="1300"/>
              <a:pPr eaLnBrk="1" hangingPunct="1"/>
              <a:t>31</a:t>
            </a:fld>
            <a:endParaRPr lang="en-US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13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520B65-CF6F-4E90-832D-6CC809D3E196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247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465EDE-0FF2-4239-BEE2-CAAE8892FF70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74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A9397E-906E-4838-A99D-859DE7330A80}" type="slidenum">
              <a:rPr lang="en-US" sz="1300"/>
              <a:pPr eaLnBrk="1" hangingPunct="1"/>
              <a:t>33</a:t>
            </a:fld>
            <a:endParaRPr lang="en-US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724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8DECC5-D7D6-4C63-A46B-D35B4FCC8A85}" type="slidenum">
              <a:rPr lang="en-US" sz="1300"/>
              <a:pPr eaLnBrk="1" hangingPunct="1"/>
              <a:t>34</a:t>
            </a:fld>
            <a:endParaRPr lang="en-US" sz="13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044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20804B-A3BB-4B6D-A67E-6684E5268DEE}" type="slidenum">
              <a:rPr lang="en-US" sz="1300"/>
              <a:pPr eaLnBrk="1" hangingPunct="1"/>
              <a:t>35</a:t>
            </a:fld>
            <a:endParaRPr lang="en-US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463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631416-A419-4C43-9439-A679B5DEC6C1}" type="slidenum">
              <a:rPr lang="en-US" sz="1300"/>
              <a:pPr eaLnBrk="1" hangingPunct="1"/>
              <a:t>36</a:t>
            </a:fld>
            <a:endParaRPr lang="en-US" sz="13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54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06E457-CABF-4D45-93BE-C9477810667A}" type="slidenum">
              <a:rPr lang="en-US" sz="1300"/>
              <a:pPr eaLnBrk="1" hangingPunct="1"/>
              <a:t>37</a:t>
            </a:fld>
            <a:endParaRPr lang="en-US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053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DEF5B4-54B7-4F97-81E1-A910445EFB7D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101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AD27CC-9732-4FAD-A799-F5FB4FF3FD89}" type="slidenum">
              <a:rPr lang="en-US" sz="1300"/>
              <a:pPr eaLnBrk="1" hangingPunct="1"/>
              <a:t>39</a:t>
            </a:fld>
            <a:endParaRPr lang="en-US" sz="13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323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71E814-14FB-41BE-9780-92E8289B0B51}" type="slidenum">
              <a:rPr lang="en-US" sz="1300"/>
              <a:pPr eaLnBrk="1" hangingPunct="1"/>
              <a:t>40</a:t>
            </a:fld>
            <a:endParaRPr lang="en-US" sz="13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0758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9FF4E9-2AB8-4F34-8ECA-62C7C0F21443}" type="slidenum">
              <a:rPr lang="en-US" sz="1300"/>
              <a:pPr eaLnBrk="1" hangingPunct="1"/>
              <a:t>41</a:t>
            </a:fld>
            <a:endParaRPr lang="en-US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32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AFCE4B-3722-40B6-AAA2-D06DE9F0CE74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5665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B5B1DE-B382-4428-9E6A-AC6D51195EED}" type="slidenum">
              <a:rPr lang="en-US" sz="1300"/>
              <a:pPr eaLnBrk="1" hangingPunct="1"/>
              <a:t>42</a:t>
            </a:fld>
            <a:endParaRPr lang="en-US" sz="13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022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ECDE95-73AB-414D-B6F4-471A92C0EBD5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1317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2F1C27-9E3D-490E-B026-6E0BCF404F61}" type="slidenum">
              <a:rPr lang="en-US" sz="1300"/>
              <a:pPr eaLnBrk="1" hangingPunct="1"/>
              <a:t>44</a:t>
            </a:fld>
            <a:endParaRPr lang="en-US" sz="13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5902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154D68-99AA-45E3-84DE-9CBBE0F5269A}" type="slidenum">
              <a:rPr lang="en-US" sz="1300"/>
              <a:pPr eaLnBrk="1" hangingPunct="1"/>
              <a:t>45</a:t>
            </a:fld>
            <a:endParaRPr lang="en-US" sz="13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77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C97833-7E1D-4620-8956-8D2F0300C363}" type="slidenum">
              <a:rPr lang="en-US" sz="1300"/>
              <a:pPr eaLnBrk="1" hangingPunct="1"/>
              <a:t>46</a:t>
            </a:fld>
            <a:endParaRPr lang="en-US" sz="13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56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CF2999-1FCA-4371-9A75-F501B61C06BB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94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1AF5A4-0F51-4DEF-8FDA-40E3683D9938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6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0AD016-108E-44B8-8038-439C8BA40C0B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01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5E1E7C-F104-4E3B-B3C8-171557A391EF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41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CEB73A-FB0C-4D14-A865-7F5C428E4870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Dra. Maricela Bravo						  Programación Orientada a Objetos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8" name="Picture 8" descr="UAM Azcapotzalco">
            <a:extLst>
              <a:ext uri="{FF2B5EF4-FFF2-40B4-BE49-F238E27FC236}">
                <a16:creationId xmlns:a16="http://schemas.microsoft.com/office/drawing/2014/main" id="{C9520E4F-90B3-467D-96AE-3F5808E6F0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1" y="6096000"/>
            <a:ext cx="2285999" cy="760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4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857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3590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045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1255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155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8" descr="UAM Azcapotzalco">
            <a:extLst>
              <a:ext uri="{FF2B5EF4-FFF2-40B4-BE49-F238E27FC236}">
                <a16:creationId xmlns:a16="http://schemas.microsoft.com/office/drawing/2014/main" id="{F2BF450A-DE11-4B0E-BAFD-9E3CD9AA93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456"/>
            <a:ext cx="3461656" cy="1454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13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2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564217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s-MX" noProof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3E751-8F27-48D1-B2C5-E897CD3505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Dra. Maricela Bravo						  Programación Orientada a Objetos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27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9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8" descr="UAM Azcapotzalco">
            <a:extLst>
              <a:ext uri="{FF2B5EF4-FFF2-40B4-BE49-F238E27FC236}">
                <a16:creationId xmlns:a16="http://schemas.microsoft.com/office/drawing/2014/main" id="{602E4DAB-3D04-4122-9788-2DE34E245C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456"/>
            <a:ext cx="3461656" cy="1454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15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8" descr="UAM Azcapotzalco">
            <a:extLst>
              <a:ext uri="{FF2B5EF4-FFF2-40B4-BE49-F238E27FC236}">
                <a16:creationId xmlns:a16="http://schemas.microsoft.com/office/drawing/2014/main" id="{CE9660DE-3458-4BDA-A97E-D086D48E2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456"/>
            <a:ext cx="3461656" cy="1454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727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Dra. Maricela Bravo						  Programación Orientada a Objetos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8" name="Picture 8" descr="UAM Azcapotzalco">
            <a:extLst>
              <a:ext uri="{FF2B5EF4-FFF2-40B4-BE49-F238E27FC236}">
                <a16:creationId xmlns:a16="http://schemas.microsoft.com/office/drawing/2014/main" id="{58CDC950-8D80-461A-BE39-2B97B8BFB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9913913" y="6097592"/>
            <a:ext cx="2285999" cy="760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07067" y="999460"/>
            <a:ext cx="4679130" cy="4479852"/>
          </a:xfrm>
        </p:spPr>
        <p:txBody>
          <a:bodyPr anchor="ctr">
            <a:normAutofit/>
          </a:bodyPr>
          <a:lstStyle/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Orientada a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690049" y="999460"/>
            <a:ext cx="4305542" cy="4479852"/>
          </a:xfrm>
        </p:spPr>
        <p:txBody>
          <a:bodyPr anchor="ctr">
            <a:normAutofit/>
          </a:bodyPr>
          <a:lstStyle/>
          <a:p>
            <a:pPr algn="l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Dra. Maricela Claudia Bravo Contreras</a:t>
            </a:r>
          </a:p>
          <a:p>
            <a:pPr algn="l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mari_clau_18@hotmail.com</a:t>
            </a:r>
          </a:p>
        </p:txBody>
      </p:sp>
    </p:spTree>
    <p:extLst>
      <p:ext uri="{BB962C8B-B14F-4D97-AF65-F5344CB8AC3E}">
        <p14:creationId xmlns:p14="http://schemas.microsoft.com/office/powerpoint/2010/main" val="17174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dirty="0"/>
              <a:t>JDK - Java Development Kit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87104" y="1919176"/>
            <a:ext cx="9676263" cy="41148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s-MX" dirty="0" err="1"/>
              <a:t>javac</a:t>
            </a:r>
            <a:r>
              <a:rPr lang="es-MX" dirty="0">
                <a:solidFill>
                  <a:schemeClr val="accent2"/>
                </a:solidFill>
              </a:rPr>
              <a:t> – Compilador de java</a:t>
            </a:r>
          </a:p>
          <a:p>
            <a:pPr eaLnBrk="1" hangingPunct="1"/>
            <a:r>
              <a:rPr lang="es-MX" dirty="0"/>
              <a:t>java</a:t>
            </a:r>
            <a:r>
              <a:rPr lang="es-MX" dirty="0">
                <a:solidFill>
                  <a:schemeClr val="accent2"/>
                </a:solidFill>
              </a:rPr>
              <a:t> -   Interprete de java</a:t>
            </a:r>
          </a:p>
          <a:p>
            <a:pPr eaLnBrk="1" hangingPunct="1"/>
            <a:r>
              <a:rPr lang="es-MX" dirty="0" err="1"/>
              <a:t>jdb</a:t>
            </a:r>
            <a:r>
              <a:rPr lang="es-MX" dirty="0"/>
              <a:t> </a:t>
            </a:r>
            <a:r>
              <a:rPr lang="es-MX" dirty="0">
                <a:solidFill>
                  <a:schemeClr val="accent2"/>
                </a:solidFill>
              </a:rPr>
              <a:t>-     </a:t>
            </a:r>
            <a:r>
              <a:rPr lang="es-MX" dirty="0" err="1">
                <a:solidFill>
                  <a:schemeClr val="accent2"/>
                </a:solidFill>
              </a:rPr>
              <a:t>Debugger</a:t>
            </a:r>
            <a:r>
              <a:rPr lang="es-MX" dirty="0">
                <a:solidFill>
                  <a:schemeClr val="accent2"/>
                </a:solidFill>
              </a:rPr>
              <a:t> de java</a:t>
            </a:r>
          </a:p>
          <a:p>
            <a:pPr eaLnBrk="1" hangingPunct="1"/>
            <a:r>
              <a:rPr lang="es-MX" dirty="0" err="1"/>
              <a:t>appletviewer</a:t>
            </a:r>
            <a:r>
              <a:rPr lang="es-MX" dirty="0">
                <a:solidFill>
                  <a:schemeClr val="accent2"/>
                </a:solidFill>
              </a:rPr>
              <a:t> –Herramienta para ejecutar </a:t>
            </a:r>
            <a:r>
              <a:rPr lang="es-MX" dirty="0" err="1">
                <a:solidFill>
                  <a:schemeClr val="accent2"/>
                </a:solidFill>
              </a:rPr>
              <a:t>applets</a:t>
            </a:r>
            <a:endParaRPr lang="es-MX" dirty="0">
              <a:solidFill>
                <a:schemeClr val="accent2"/>
              </a:solidFill>
            </a:endParaRPr>
          </a:p>
          <a:p>
            <a:pPr eaLnBrk="1" hangingPunct="1"/>
            <a:r>
              <a:rPr lang="es-MX" dirty="0" err="1"/>
              <a:t>javap</a:t>
            </a:r>
            <a:r>
              <a:rPr lang="es-MX" dirty="0"/>
              <a:t> – para imprimir los Java </a:t>
            </a:r>
            <a:r>
              <a:rPr lang="es-MX" dirty="0" err="1"/>
              <a:t>bytecodes</a:t>
            </a:r>
            <a:endParaRPr lang="es-MX" dirty="0"/>
          </a:p>
          <a:p>
            <a:pPr eaLnBrk="1" hangingPunct="1"/>
            <a:r>
              <a:rPr lang="es-MX" dirty="0" err="1"/>
              <a:t>javaprof</a:t>
            </a:r>
            <a:r>
              <a:rPr lang="es-MX" dirty="0"/>
              <a:t> - Java </a:t>
            </a:r>
            <a:r>
              <a:rPr lang="es-MX" dirty="0" err="1"/>
              <a:t>profiler</a:t>
            </a:r>
            <a:endParaRPr lang="es-MX" dirty="0"/>
          </a:p>
          <a:p>
            <a:pPr eaLnBrk="1" hangingPunct="1"/>
            <a:r>
              <a:rPr lang="es-MX" dirty="0" err="1"/>
              <a:t>javadoc</a:t>
            </a:r>
            <a:r>
              <a:rPr lang="es-MX" dirty="0"/>
              <a:t> – generador de documentación</a:t>
            </a:r>
          </a:p>
        </p:txBody>
      </p:sp>
      <p:sp>
        <p:nvSpPr>
          <p:cNvPr id="1741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12A0EC-2EF8-4476-8B74-316A5459A0FE}" type="slidenum">
              <a:rPr lang="en-US" sz="1400">
                <a:solidFill>
                  <a:srgbClr val="FFFFFF"/>
                </a:solidFill>
              </a:rPr>
              <a:pPr eaLnBrk="1" hangingPunct="1"/>
              <a:t>10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610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Entornos de Desarrollo IDE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6476" y="2060811"/>
            <a:ext cx="9954311" cy="398059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35000"/>
              </a:spcAft>
            </a:pPr>
            <a:r>
              <a:rPr lang="es-MX" sz="2800" dirty="0" err="1"/>
              <a:t>NetBeans</a:t>
            </a:r>
            <a:r>
              <a:rPr lang="es-MX" sz="2800" dirty="0"/>
              <a:t>	Oracle 	</a:t>
            </a:r>
            <a:r>
              <a:rPr lang="es-MX" sz="2800" i="1" dirty="0"/>
              <a:t>http://www.netbeans.org</a:t>
            </a:r>
          </a:p>
          <a:p>
            <a:pPr eaLnBrk="1" hangingPunct="1">
              <a:lnSpc>
                <a:spcPct val="150000"/>
              </a:lnSpc>
              <a:spcAft>
                <a:spcPct val="35000"/>
              </a:spcAft>
            </a:pPr>
            <a:r>
              <a:rPr lang="es-MX" sz="2800" dirty="0" err="1"/>
              <a:t>Jbuilder</a:t>
            </a:r>
            <a:r>
              <a:rPr lang="es-MX" sz="2800" dirty="0"/>
              <a:t>		</a:t>
            </a:r>
            <a:r>
              <a:rPr lang="es-MX" sz="2800" dirty="0" err="1"/>
              <a:t>Borland</a:t>
            </a:r>
            <a:r>
              <a:rPr lang="es-MX" sz="2800" dirty="0"/>
              <a:t>	</a:t>
            </a:r>
            <a:r>
              <a:rPr lang="es-MX" sz="2800" i="1" dirty="0"/>
              <a:t>http://www.borland.com</a:t>
            </a:r>
          </a:p>
          <a:p>
            <a:pPr eaLnBrk="1" hangingPunct="1">
              <a:lnSpc>
                <a:spcPct val="150000"/>
              </a:lnSpc>
              <a:spcAft>
                <a:spcPct val="35000"/>
              </a:spcAft>
            </a:pPr>
            <a:r>
              <a:rPr lang="es-MX" sz="2800" dirty="0" err="1"/>
              <a:t>Jdeveloper</a:t>
            </a:r>
            <a:r>
              <a:rPr lang="es-MX" sz="2800" dirty="0"/>
              <a:t>	Oracle	</a:t>
            </a:r>
            <a:r>
              <a:rPr lang="es-MX" sz="2800" i="1" dirty="0"/>
              <a:t>http://www.oracle.com</a:t>
            </a:r>
          </a:p>
          <a:p>
            <a:pPr eaLnBrk="1" hangingPunct="1">
              <a:lnSpc>
                <a:spcPct val="150000"/>
              </a:lnSpc>
              <a:spcAft>
                <a:spcPct val="35000"/>
              </a:spcAft>
            </a:pPr>
            <a:r>
              <a:rPr lang="es-MX" sz="2800" dirty="0"/>
              <a:t>Eclipse	Eclipse </a:t>
            </a:r>
            <a:r>
              <a:rPr lang="es-MX" sz="2800" dirty="0" err="1"/>
              <a:t>Foundation</a:t>
            </a:r>
            <a:r>
              <a:rPr lang="es-MX" sz="2800" dirty="0"/>
              <a:t>	</a:t>
            </a:r>
            <a:r>
              <a:rPr lang="es-MX" sz="2800" i="1" dirty="0"/>
              <a:t>http://www.eclipse.org</a:t>
            </a:r>
            <a:endParaRPr lang="en-US" sz="2800" i="1" dirty="0"/>
          </a:p>
        </p:txBody>
      </p:sp>
      <p:sp>
        <p:nvSpPr>
          <p:cNvPr id="1843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7C9647-B727-4B70-B266-4801A74D45DF}" type="slidenum">
              <a:rPr lang="en-US" sz="1400">
                <a:solidFill>
                  <a:srgbClr val="FFFFFF"/>
                </a:solidFill>
              </a:rPr>
              <a:pPr eaLnBrk="1" hangingPunct="1"/>
              <a:t>11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8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/>
              <a:t>Estructura de un Programa en Java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>
          <a:xfrm>
            <a:off x="928047" y="2209801"/>
            <a:ext cx="10208525" cy="4264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miClase</a:t>
            </a:r>
            <a:endParaRPr lang="en-US" dirty="0">
              <a:latin typeface="Consolas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{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    public static void main(String[] 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 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    	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(“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Primera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clase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”);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} 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946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9BECE4-95BF-40DA-9776-56E872A36545}" type="slidenum">
              <a:rPr lang="en-US" sz="1400">
                <a:solidFill>
                  <a:srgbClr val="FFFFFF"/>
                </a:solidFill>
              </a:rPr>
              <a:pPr eaLnBrk="1" hangingPunct="1"/>
              <a:t>12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3304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Tarea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MX"/>
              <a:t>Cómo se configuran las variables de entorno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MX"/>
              <a:t>CLASSPATH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MX"/>
              <a:t>JAVAHOME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MX"/>
              <a:t>PATH</a:t>
            </a:r>
          </a:p>
          <a:p>
            <a:pPr>
              <a:spcAft>
                <a:spcPts val="600"/>
              </a:spcAft>
            </a:pPr>
            <a:r>
              <a:rPr lang="es-MX"/>
              <a:t>En Windows y Linux, en línea de comandos, archivos por lotes y con herramientas del sistema operativo.</a:t>
            </a:r>
            <a:endParaRPr lang="en-US"/>
          </a:p>
        </p:txBody>
      </p:sp>
      <p:sp>
        <p:nvSpPr>
          <p:cNvPr id="2150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341FAD-11C3-4251-AFD3-62A08B8CBB5E}" type="slidenum">
              <a:rPr lang="en-US" sz="1400">
                <a:solidFill>
                  <a:srgbClr val="FFFFFF"/>
                </a:solidFill>
              </a:rPr>
              <a:pPr eaLnBrk="1" hangingPunct="1"/>
              <a:t>13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6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6" name="Picture 128005" descr="Imagen que contiene luz&#10;&#10;Descripción generada automáticamente">
            <a:extLst>
              <a:ext uri="{FF2B5EF4-FFF2-40B4-BE49-F238E27FC236}">
                <a16:creationId xmlns:a16="http://schemas.microsoft.com/office/drawing/2014/main" id="{E639387B-1D4F-4911-9E3A-EEA98716D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s-MX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del Lenguaje de Programación Java</a:t>
            </a: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94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7576" y="451816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s-MX" dirty="0"/>
              <a:t>Tipos de Datos Primitivos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197576" y="1261568"/>
            <a:ext cx="8666328" cy="5144616"/>
          </a:xfrm>
        </p:spPr>
        <p:txBody>
          <a:bodyPr rtlCol="0">
            <a:normAutofit fontScale="92500" lnSpcReduction="10000"/>
          </a:bodyPr>
          <a:lstStyle/>
          <a:p>
            <a:pPr marL="285750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800" dirty="0"/>
              <a:t>Como tipos primitivos entendemos aquellos tipos de información más usuales y básicos. Son los habituales de otros lenguajes de programación. </a:t>
            </a:r>
          </a:p>
          <a:p>
            <a:pPr marL="285750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800" b="1" dirty="0" err="1"/>
              <a:t>boolean</a:t>
            </a:r>
            <a:r>
              <a:rPr lang="es-MX" sz="1800" dirty="0"/>
              <a:t>: No es un valor numérico, solo admite los valores true o false. </a:t>
            </a:r>
          </a:p>
          <a:p>
            <a:pPr marL="285750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800" b="1" dirty="0" err="1"/>
              <a:t>char</a:t>
            </a:r>
            <a:r>
              <a:rPr lang="es-MX" sz="1800" dirty="0"/>
              <a:t>: Cada carácter ocupa 16 bits. </a:t>
            </a:r>
          </a:p>
          <a:p>
            <a:pPr marL="285750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800" b="1" dirty="0"/>
              <a:t>Enteros</a:t>
            </a:r>
            <a:r>
              <a:rPr lang="es-MX" sz="1800" dirty="0"/>
              <a:t>: Difieren en las precisiones y pueden ser positivos o negativos. </a:t>
            </a:r>
          </a:p>
          <a:p>
            <a:pPr marL="651510" lvl="1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600" dirty="0">
                <a:latin typeface="Consolas" pitchFamily="49" charset="0"/>
              </a:rPr>
              <a:t>byte: 1 byte. </a:t>
            </a:r>
          </a:p>
          <a:p>
            <a:pPr marL="651510" lvl="1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600" dirty="0">
                <a:latin typeface="Consolas" pitchFamily="49" charset="0"/>
              </a:rPr>
              <a:t>short: 2 bytes. </a:t>
            </a:r>
          </a:p>
          <a:p>
            <a:pPr marL="651510" lvl="1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600" dirty="0" err="1">
                <a:latin typeface="Consolas" pitchFamily="49" charset="0"/>
              </a:rPr>
              <a:t>int</a:t>
            </a:r>
            <a:r>
              <a:rPr lang="es-MX" sz="1600" dirty="0">
                <a:latin typeface="Consolas" pitchFamily="49" charset="0"/>
              </a:rPr>
              <a:t>: 4 bytes. </a:t>
            </a:r>
          </a:p>
          <a:p>
            <a:pPr marL="651510" lvl="1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600" dirty="0" err="1">
                <a:latin typeface="Consolas" pitchFamily="49" charset="0"/>
              </a:rPr>
              <a:t>long</a:t>
            </a:r>
            <a:r>
              <a:rPr lang="es-MX" sz="1600" dirty="0">
                <a:latin typeface="Consolas" pitchFamily="49" charset="0"/>
              </a:rPr>
              <a:t>: 8 bytes. </a:t>
            </a:r>
          </a:p>
          <a:p>
            <a:pPr marL="285750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800" b="1" dirty="0"/>
              <a:t>Reales en punto flotante</a:t>
            </a:r>
            <a:r>
              <a:rPr lang="es-MX" sz="1800" dirty="0"/>
              <a:t>: igual que los enteros también difieren en las precisiones y pueden ser positivos o negativos. </a:t>
            </a:r>
          </a:p>
          <a:p>
            <a:pPr marL="651510" lvl="1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600" dirty="0" err="1">
                <a:latin typeface="Consolas" pitchFamily="49" charset="0"/>
              </a:rPr>
              <a:t>float</a:t>
            </a:r>
            <a:r>
              <a:rPr lang="es-MX" sz="1600" dirty="0">
                <a:latin typeface="Consolas" pitchFamily="49" charset="0"/>
              </a:rPr>
              <a:t>: 4 bytes. </a:t>
            </a:r>
          </a:p>
          <a:p>
            <a:pPr marL="651510" lvl="1" indent="-285750">
              <a:lnSpc>
                <a:spcPct val="110000"/>
              </a:lnSpc>
              <a:spcAft>
                <a:spcPct val="20000"/>
              </a:spcAft>
              <a:defRPr/>
            </a:pPr>
            <a:r>
              <a:rPr lang="es-MX" sz="1600" dirty="0" err="1">
                <a:latin typeface="Consolas" pitchFamily="49" charset="0"/>
              </a:rPr>
              <a:t>double</a:t>
            </a:r>
            <a:r>
              <a:rPr lang="es-MX" sz="1600" dirty="0">
                <a:latin typeface="Consolas" pitchFamily="49" charset="0"/>
              </a:rPr>
              <a:t>: 8 bytes. </a:t>
            </a:r>
          </a:p>
          <a:p>
            <a:pPr marL="285750" indent="-285750">
              <a:lnSpc>
                <a:spcPct val="110000"/>
              </a:lnSpc>
              <a:spcAft>
                <a:spcPct val="20000"/>
              </a:spcAft>
              <a:defRPr/>
            </a:pPr>
            <a:endParaRPr lang="es-MX" sz="1800" dirty="0"/>
          </a:p>
        </p:txBody>
      </p:sp>
      <p:sp>
        <p:nvSpPr>
          <p:cNvPr id="2355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ED1118-01A2-4089-8AD8-9D6A2126236D}" type="slidenum">
              <a:rPr lang="en-US" sz="1400">
                <a:solidFill>
                  <a:srgbClr val="FFFFFF"/>
                </a:solidFill>
              </a:rPr>
              <a:pPr eaLnBrk="1" hangingPunct="1"/>
              <a:t>15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1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sz="4000"/>
              <a:t>Tipos de Datos Primitivos y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73457" y="1676400"/>
            <a:ext cx="10481480" cy="4876800"/>
          </a:xfrm>
        </p:spPr>
        <p:txBody>
          <a:bodyPr>
            <a:normAutofit/>
          </a:bodyPr>
          <a:lstStyle/>
          <a:p>
            <a:pPr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s-MX" dirty="0" err="1"/>
              <a:t>boolean</a:t>
            </a:r>
            <a:r>
              <a:rPr lang="es-MX" dirty="0"/>
              <a:t>, </a:t>
            </a:r>
            <a:r>
              <a:rPr lang="es-MX" dirty="0" err="1"/>
              <a:t>char</a:t>
            </a:r>
            <a:r>
              <a:rPr lang="es-MX" dirty="0"/>
              <a:t>, byte, short, 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long</a:t>
            </a:r>
            <a:r>
              <a:rPr lang="es-MX" dirty="0"/>
              <a:t>,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double</a:t>
            </a:r>
            <a:r>
              <a:rPr lang="es-MX" dirty="0"/>
              <a:t> etc.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s-MX" dirty="0"/>
              <a:t>Estos tipos de datos básicos o primitivos no son objetos.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s-MX" dirty="0"/>
              <a:t>Esto significa que no se puede utilizar el operador new para crear una instancia de objeto para una variable.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s-MX" dirty="0"/>
              <a:t>Declaración de variables con tipos primitivos:</a:t>
            </a:r>
          </a:p>
          <a:p>
            <a:pPr marL="1074420" lvl="2" indent="-342900">
              <a:spcBef>
                <a:spcPts val="600"/>
              </a:spcBef>
              <a:spcAft>
                <a:spcPts val="60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s-MX" sz="2000" dirty="0" err="1">
                <a:latin typeface="Consolas" pitchFamily="49" charset="0"/>
              </a:rPr>
              <a:t>float</a:t>
            </a:r>
            <a:r>
              <a:rPr lang="es-MX" sz="2000" dirty="0">
                <a:latin typeface="Consolas" pitchFamily="49" charset="0"/>
              </a:rPr>
              <a:t> </a:t>
            </a:r>
            <a:r>
              <a:rPr lang="es-MX" sz="2000" dirty="0" err="1">
                <a:latin typeface="Consolas" pitchFamily="49" charset="0"/>
              </a:rPr>
              <a:t>valorInicial</a:t>
            </a:r>
            <a:r>
              <a:rPr lang="es-MX" sz="2000" dirty="0">
                <a:latin typeface="Consolas" pitchFamily="49" charset="0"/>
              </a:rPr>
              <a:t>;</a:t>
            </a:r>
          </a:p>
          <a:p>
            <a:pPr marL="1074420" lvl="2" indent="-342900">
              <a:spcBef>
                <a:spcPts val="600"/>
              </a:spcBef>
              <a:spcAft>
                <a:spcPts val="60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s-MX" sz="2000" dirty="0" err="1">
                <a:latin typeface="Consolas" pitchFamily="49" charset="0"/>
              </a:rPr>
              <a:t>int</a:t>
            </a:r>
            <a:r>
              <a:rPr lang="es-MX" sz="2000" dirty="0">
                <a:latin typeface="Consolas" pitchFamily="49" charset="0"/>
              </a:rPr>
              <a:t> </a:t>
            </a:r>
            <a:r>
              <a:rPr lang="es-MX" sz="2000" dirty="0" err="1">
                <a:latin typeface="Consolas" pitchFamily="49" charset="0"/>
              </a:rPr>
              <a:t>valorRetorno</a:t>
            </a:r>
            <a:r>
              <a:rPr lang="es-MX" sz="2000" dirty="0">
                <a:latin typeface="Consolas" pitchFamily="49" charset="0"/>
              </a:rPr>
              <a:t>, </a:t>
            </a:r>
            <a:r>
              <a:rPr lang="es-MX" sz="2000" dirty="0" err="1">
                <a:latin typeface="Consolas" pitchFamily="49" charset="0"/>
              </a:rPr>
              <a:t>indice</a:t>
            </a:r>
            <a:r>
              <a:rPr lang="es-MX" sz="2000" dirty="0">
                <a:latin typeface="Consolas" pitchFamily="49" charset="0"/>
              </a:rPr>
              <a:t> = 2;</a:t>
            </a:r>
          </a:p>
          <a:p>
            <a:pPr marL="1074420" lvl="2" indent="-342900">
              <a:spcBef>
                <a:spcPts val="600"/>
              </a:spcBef>
              <a:spcAft>
                <a:spcPts val="60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s-MX" sz="2000" dirty="0" err="1">
                <a:latin typeface="Consolas" pitchFamily="49" charset="0"/>
              </a:rPr>
              <a:t>double</a:t>
            </a:r>
            <a:r>
              <a:rPr lang="es-MX" sz="2000" dirty="0">
                <a:latin typeface="Consolas" pitchFamily="49" charset="0"/>
              </a:rPr>
              <a:t> gamma = 1.2;</a:t>
            </a:r>
          </a:p>
          <a:p>
            <a:pPr marL="1074420" lvl="2" indent="-342900">
              <a:spcBef>
                <a:spcPts val="600"/>
              </a:spcBef>
              <a:spcAft>
                <a:spcPts val="60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s-MX" sz="2000" dirty="0" err="1">
                <a:latin typeface="Consolas" pitchFamily="49" charset="0"/>
              </a:rPr>
              <a:t>boolean</a:t>
            </a:r>
            <a:r>
              <a:rPr lang="es-MX" sz="2000" dirty="0">
                <a:latin typeface="Consolas" pitchFamily="49" charset="0"/>
              </a:rPr>
              <a:t> </a:t>
            </a:r>
            <a:r>
              <a:rPr lang="es-MX" sz="2000" dirty="0" err="1">
                <a:latin typeface="Consolas" pitchFamily="49" charset="0"/>
              </a:rPr>
              <a:t>valueOk</a:t>
            </a:r>
            <a:r>
              <a:rPr lang="es-MX" sz="2000" dirty="0">
                <a:latin typeface="Consolas" pitchFamily="49" charset="0"/>
              </a:rPr>
              <a:t> = false;</a:t>
            </a:r>
            <a:endParaRPr lang="es-MX" dirty="0">
              <a:latin typeface="Consolas" pitchFamily="49" charset="0"/>
            </a:endParaRPr>
          </a:p>
        </p:txBody>
      </p:sp>
      <p:sp>
        <p:nvSpPr>
          <p:cNvPr id="2458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7736FF-D63E-49E2-8BAC-A8E3593EE150}" type="slidenum">
              <a:rPr lang="en-US" sz="1400">
                <a:solidFill>
                  <a:srgbClr val="FFFFFF"/>
                </a:solidFill>
              </a:rPr>
              <a:pPr eaLnBrk="1" hangingPunct="1"/>
              <a:t>16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0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Variables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346664" y="2303414"/>
            <a:ext cx="7467600" cy="405293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MX" dirty="0"/>
              <a:t>Una variable es un espacio físico de memoria donde un programa puede almacenar un datos para su posterior utilización.</a:t>
            </a:r>
          </a:p>
          <a:p>
            <a:pPr>
              <a:spcAft>
                <a:spcPts val="600"/>
              </a:spcAft>
            </a:pPr>
            <a:r>
              <a:rPr lang="es-MX" dirty="0"/>
              <a:t>Tipos de datos de una variable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s-MX" dirty="0"/>
              <a:t>Tipos primitivos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s-MX" dirty="0"/>
              <a:t>Tipo objeto</a:t>
            </a:r>
            <a:endParaRPr lang="en-US" dirty="0"/>
          </a:p>
        </p:txBody>
      </p:sp>
      <p:sp>
        <p:nvSpPr>
          <p:cNvPr id="2560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683E54-96EA-4E99-B2C8-528AF2A39192}" type="slidenum">
              <a:rPr lang="en-US" sz="1400">
                <a:solidFill>
                  <a:srgbClr val="FFFFFF"/>
                </a:solidFill>
              </a:rPr>
              <a:pPr eaLnBrk="1" hangingPunct="1"/>
              <a:t>17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3688" y="404664"/>
            <a:ext cx="7467600" cy="838200"/>
          </a:xfrm>
        </p:spPr>
        <p:txBody>
          <a:bodyPr/>
          <a:lstStyle/>
          <a:p>
            <a:pPr>
              <a:defRPr/>
            </a:pPr>
            <a:r>
              <a:rPr lang="es-MX" dirty="0"/>
              <a:t>Inicialización de 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342239" y="1772817"/>
            <a:ext cx="8106561" cy="470100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s-MX" dirty="0"/>
              <a:t>Si no se asigna ningún valor previamente al uso de la variable, el compilador causará error.</a:t>
            </a:r>
          </a:p>
          <a:p>
            <a:pPr>
              <a:spcBef>
                <a:spcPts val="1800"/>
              </a:spcBef>
            </a:pPr>
            <a:r>
              <a:rPr lang="es-MX" dirty="0"/>
              <a:t>Java asigna variables primitivas a cero o falso en el caso de tipos </a:t>
            </a:r>
            <a:r>
              <a:rPr lang="es-MX" dirty="0" err="1"/>
              <a:t>boleanos</a:t>
            </a:r>
            <a:r>
              <a:rPr lang="es-MX" dirty="0"/>
              <a:t>.</a:t>
            </a:r>
          </a:p>
          <a:p>
            <a:pPr>
              <a:spcBef>
                <a:spcPts val="1800"/>
              </a:spcBef>
            </a:pPr>
            <a:r>
              <a:rPr lang="es-MX" dirty="0"/>
              <a:t>Todas las referencias a objetos apuntan a </a:t>
            </a:r>
            <a:r>
              <a:rPr lang="es-MX" dirty="0" err="1"/>
              <a:t>null</a:t>
            </a:r>
            <a:r>
              <a:rPr lang="es-MX" dirty="0"/>
              <a:t> inicialmente.</a:t>
            </a:r>
          </a:p>
          <a:p>
            <a:pPr>
              <a:spcBef>
                <a:spcPts val="1800"/>
              </a:spcBef>
            </a:pPr>
            <a:r>
              <a:rPr lang="es-MX" dirty="0"/>
              <a:t>Un arreglo es un objeto que se inicia en </a:t>
            </a:r>
            <a:r>
              <a:rPr lang="es-MX" dirty="0" err="1"/>
              <a:t>null</a:t>
            </a:r>
            <a:r>
              <a:rPr lang="es-MX" dirty="0"/>
              <a:t> al declararse, y sus elementos se inicializan a cero durante la creación.</a:t>
            </a:r>
          </a:p>
        </p:txBody>
      </p:sp>
      <p:sp>
        <p:nvSpPr>
          <p:cNvPr id="2662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8F7497-7AD3-465F-AEAC-B84CB9DFC23C}" type="slidenum">
              <a:rPr lang="en-US" sz="1400">
                <a:solidFill>
                  <a:srgbClr val="FFFFFF"/>
                </a:solidFill>
              </a:rPr>
              <a:pPr eaLnBrk="1" hangingPunct="1"/>
              <a:t>18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6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GB"/>
              <a:t>Declaraciones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41443" y="1287440"/>
            <a:ext cx="10740789" cy="5254625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Aft>
                <a:spcPct val="10000"/>
              </a:spcAft>
              <a:buNone/>
              <a:defRPr/>
            </a:pPr>
            <a:r>
              <a:rPr lang="es-MX" dirty="0">
                <a:latin typeface="Consolas" pitchFamily="49" charset="0"/>
              </a:rPr>
              <a:t>  </a:t>
            </a:r>
            <a:r>
              <a:rPr lang="es-MX" dirty="0" err="1">
                <a:latin typeface="Consolas" pitchFamily="49" charset="0"/>
              </a:rPr>
              <a:t>int</a:t>
            </a:r>
            <a:r>
              <a:rPr lang="es-MX" dirty="0">
                <a:latin typeface="Consolas" pitchFamily="49" charset="0"/>
              </a:rPr>
              <a:t> a ; // declaración de una variable 'a' inicializada a 0</a:t>
            </a:r>
            <a:br>
              <a:rPr lang="es-MX" dirty="0">
                <a:latin typeface="Consolas" pitchFamily="49" charset="0"/>
              </a:rPr>
            </a:br>
            <a:br>
              <a:rPr lang="es-MX" dirty="0">
                <a:latin typeface="Consolas" pitchFamily="49" charset="0"/>
              </a:rPr>
            </a:br>
            <a:r>
              <a:rPr lang="es-MX" dirty="0" err="1">
                <a:latin typeface="Consolas" pitchFamily="49" charset="0"/>
              </a:rPr>
              <a:t>int</a:t>
            </a:r>
            <a:r>
              <a:rPr lang="es-MX" dirty="0">
                <a:latin typeface="Consolas" pitchFamily="49" charset="0"/>
              </a:rPr>
              <a:t> b = 8; // declaración de una variable 'b' inicializada a 8. </a:t>
            </a:r>
            <a:br>
              <a:rPr lang="es-MX" dirty="0">
                <a:latin typeface="Consolas" pitchFamily="49" charset="0"/>
              </a:rPr>
            </a:br>
            <a:br>
              <a:rPr lang="es-MX" dirty="0">
                <a:latin typeface="Consolas" pitchFamily="49" charset="0"/>
              </a:rPr>
            </a:br>
            <a:r>
              <a:rPr lang="es-MX" dirty="0" err="1">
                <a:latin typeface="Consolas" pitchFamily="49" charset="0"/>
              </a:rPr>
              <a:t>NombreClase</a:t>
            </a:r>
            <a:r>
              <a:rPr lang="es-MX" dirty="0">
                <a:latin typeface="Consolas" pitchFamily="49" charset="0"/>
              </a:rPr>
              <a:t> referencia; // declaración de una variable 'referencia' preparada para un objeto de la clase '</a:t>
            </a:r>
            <a:r>
              <a:rPr lang="es-MX" dirty="0" err="1">
                <a:latin typeface="Consolas" pitchFamily="49" charset="0"/>
              </a:rPr>
              <a:t>NombreClase</a:t>
            </a:r>
            <a:r>
              <a:rPr lang="es-MX" dirty="0">
                <a:latin typeface="Consolas" pitchFamily="49" charset="0"/>
              </a:rPr>
              <a:t>'. </a:t>
            </a:r>
            <a:br>
              <a:rPr lang="es-MX" dirty="0">
                <a:latin typeface="Consolas" pitchFamily="49" charset="0"/>
              </a:rPr>
            </a:br>
            <a:br>
              <a:rPr lang="es-MX" dirty="0">
                <a:latin typeface="Consolas" pitchFamily="49" charset="0"/>
              </a:rPr>
            </a:br>
            <a:r>
              <a:rPr lang="es-MX" dirty="0" err="1">
                <a:latin typeface="Consolas" pitchFamily="49" charset="0"/>
              </a:rPr>
              <a:t>NombreClase</a:t>
            </a:r>
            <a:r>
              <a:rPr lang="es-MX" dirty="0">
                <a:latin typeface="Consolas" pitchFamily="49" charset="0"/>
              </a:rPr>
              <a:t> referencia2; // lo mismo que en la variable anterior. </a:t>
            </a:r>
            <a:br>
              <a:rPr lang="es-MX" dirty="0">
                <a:latin typeface="Consolas" pitchFamily="49" charset="0"/>
              </a:rPr>
            </a:br>
            <a:br>
              <a:rPr lang="es-MX" dirty="0">
                <a:latin typeface="Consolas" pitchFamily="49" charset="0"/>
              </a:rPr>
            </a:br>
            <a:r>
              <a:rPr lang="es-MX" dirty="0">
                <a:latin typeface="Consolas" pitchFamily="49" charset="0"/>
              </a:rPr>
              <a:t>Referencia = new </a:t>
            </a:r>
            <a:r>
              <a:rPr lang="es-MX" dirty="0" err="1">
                <a:latin typeface="Consolas" pitchFamily="49" charset="0"/>
              </a:rPr>
              <a:t>NombreClase</a:t>
            </a:r>
            <a:r>
              <a:rPr lang="es-MX" dirty="0">
                <a:latin typeface="Consolas" pitchFamily="49" charset="0"/>
              </a:rPr>
              <a:t>; // se crea un nuevo objeto de la clase '</a:t>
            </a:r>
            <a:r>
              <a:rPr lang="es-MX" dirty="0" err="1">
                <a:latin typeface="Consolas" pitchFamily="49" charset="0"/>
              </a:rPr>
              <a:t>NombreClase</a:t>
            </a:r>
            <a:r>
              <a:rPr lang="es-MX" dirty="0">
                <a:latin typeface="Consolas" pitchFamily="49" charset="0"/>
              </a:rPr>
              <a:t>',y es asignado a la variable 'Referencia' </a:t>
            </a:r>
            <a:br>
              <a:rPr lang="es-MX" dirty="0">
                <a:latin typeface="Consolas" pitchFamily="49" charset="0"/>
              </a:rPr>
            </a:br>
            <a:br>
              <a:rPr lang="es-MX" dirty="0">
                <a:latin typeface="Consolas" pitchFamily="49" charset="0"/>
              </a:rPr>
            </a:br>
            <a:r>
              <a:rPr lang="es-MX" dirty="0">
                <a:latin typeface="Consolas" pitchFamily="49" charset="0"/>
              </a:rPr>
              <a:t>Referencia2 = referencia; // Ahora también 'referencia2' tiene el mismo objeto a su cargo que 'referencia' </a:t>
            </a:r>
          </a:p>
        </p:txBody>
      </p:sp>
      <p:sp>
        <p:nvSpPr>
          <p:cNvPr id="2765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B1EE20-48DC-4A79-B2A2-7D3BF663DD86}" type="slidenum">
              <a:rPr lang="en-US" sz="1400">
                <a:solidFill>
                  <a:srgbClr val="FFFFFF"/>
                </a:solidFill>
              </a:rPr>
              <a:pPr eaLnBrk="1" hangingPunct="1"/>
              <a:t>19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7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del Lenguaje Java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2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/>
              <a:t>Asignaciones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764274" y="1905000"/>
            <a:ext cx="10754436" cy="3962400"/>
          </a:xfrm>
        </p:spPr>
        <p:txBody>
          <a:bodyPr>
            <a:normAutofit/>
          </a:bodyPr>
          <a:lstStyle/>
          <a:p>
            <a:pPr eaLnBrk="1" hangingPunct="1"/>
            <a:r>
              <a:rPr lang="es-MX" dirty="0"/>
              <a:t>Todas las asignaciones en Java son de derecha a izquierda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dirty="0"/>
              <a:t>	</a:t>
            </a:r>
            <a:r>
              <a:rPr lang="es-MX" dirty="0" err="1"/>
              <a:t>int</a:t>
            </a:r>
            <a:r>
              <a:rPr lang="es-MX" dirty="0"/>
              <a:t> a = 1, b = 2, c = 5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dirty="0"/>
              <a:t>	a = b = c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dirty="0"/>
              <a:t>   </a:t>
            </a:r>
            <a:r>
              <a:rPr lang="es-MX" dirty="0" err="1"/>
              <a:t>System.out.print</a:t>
            </a:r>
            <a:r>
              <a:rPr lang="es-MX" dirty="0"/>
              <a:t>(“a= “ + a + “b= “ + b + “c= “ + c)</a:t>
            </a:r>
          </a:p>
          <a:p>
            <a:pPr eaLnBrk="1" hangingPunct="1"/>
            <a:endParaRPr lang="es-MX" sz="1800" dirty="0"/>
          </a:p>
          <a:p>
            <a:pPr eaLnBrk="1" hangingPunct="1"/>
            <a:r>
              <a:rPr lang="es-MX" dirty="0"/>
              <a:t>¿Cuál es el valor de  a, b y c?</a:t>
            </a:r>
          </a:p>
          <a:p>
            <a:pPr eaLnBrk="1" hangingPunct="1"/>
            <a:endParaRPr lang="es-MX" dirty="0"/>
          </a:p>
          <a:p>
            <a:pPr eaLnBrk="1" hangingPunct="1"/>
            <a:r>
              <a:rPr lang="es-MX" dirty="0"/>
              <a:t>De derecha a izquierda: a = (b = c);</a:t>
            </a:r>
          </a:p>
        </p:txBody>
      </p:sp>
      <p:sp>
        <p:nvSpPr>
          <p:cNvPr id="2867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919A41-D20C-4AB8-AE40-007E8696280E}" type="slidenum">
              <a:rPr lang="en-US" sz="1400">
                <a:solidFill>
                  <a:srgbClr val="FFFFFF"/>
                </a:solidFill>
              </a:rPr>
              <a:pPr eaLnBrk="1" hangingPunct="1"/>
              <a:t>20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9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Operadores Aritméticos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40235" y="1981200"/>
            <a:ext cx="8233767" cy="4114800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s-MX" sz="2000" dirty="0">
                <a:latin typeface="Courier New" pitchFamily="49" charset="0"/>
              </a:rPr>
              <a:t>* / % + -</a:t>
            </a:r>
            <a:r>
              <a:rPr lang="es-MX" sz="2000" dirty="0"/>
              <a:t> operadores básicos</a:t>
            </a:r>
          </a:p>
          <a:p>
            <a:pPr marL="109728" indent="0" eaLnBrk="1" hangingPunct="1">
              <a:buNone/>
            </a:pPr>
            <a:r>
              <a:rPr lang="es-MX" sz="2000" dirty="0">
                <a:latin typeface="Courier New" pitchFamily="49" charset="0"/>
              </a:rPr>
              <a:t>* / %</a:t>
            </a:r>
            <a:r>
              <a:rPr lang="es-MX" sz="2000" dirty="0"/>
              <a:t> tienen mayor prioridad que </a:t>
            </a:r>
            <a:r>
              <a:rPr lang="es-MX" sz="2000" dirty="0">
                <a:latin typeface="Courier New" pitchFamily="49" charset="0"/>
              </a:rPr>
              <a:t>+</a:t>
            </a:r>
            <a:r>
              <a:rPr lang="es-MX" sz="2000" dirty="0"/>
              <a:t> o </a:t>
            </a:r>
            <a:r>
              <a:rPr lang="es-MX" sz="2000" dirty="0">
                <a:latin typeface="Courier New" pitchFamily="49" charset="0"/>
              </a:rPr>
              <a:t>–</a:t>
            </a:r>
          </a:p>
          <a:p>
            <a:pPr eaLnBrk="1" hangingPunct="1"/>
            <a:endParaRPr lang="es-MX" sz="200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MX" sz="2000" dirty="0" err="1">
                <a:latin typeface="Courier New" pitchFamily="49" charset="0"/>
              </a:rPr>
              <a:t>double</a:t>
            </a:r>
            <a:r>
              <a:rPr lang="es-MX" sz="2000" dirty="0">
                <a:latin typeface="Courier New" pitchFamily="49" charset="0"/>
              </a:rPr>
              <a:t> </a:t>
            </a:r>
            <a:r>
              <a:rPr lang="es-MX" sz="2000" dirty="0" err="1">
                <a:latin typeface="Courier New" pitchFamily="49" charset="0"/>
              </a:rPr>
              <a:t>miVal</a:t>
            </a:r>
            <a:r>
              <a:rPr lang="es-MX" sz="2000" dirty="0">
                <a:latin typeface="Courier New" pitchFamily="49" charset="0"/>
              </a:rPr>
              <a:t> = a + b % d – c * d / b;</a:t>
            </a:r>
          </a:p>
          <a:p>
            <a:pPr eaLnBrk="1" hangingPunct="1"/>
            <a:endParaRPr lang="es-MX" sz="2000" dirty="0"/>
          </a:p>
          <a:p>
            <a:pPr marL="109728" indent="0" eaLnBrk="1" hangingPunct="1">
              <a:buNone/>
            </a:pPr>
            <a:r>
              <a:rPr lang="es-MX" sz="2000" dirty="0"/>
              <a:t>Es lo mismo que: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000" dirty="0" err="1">
                <a:latin typeface="Courier New" pitchFamily="49" charset="0"/>
              </a:rPr>
              <a:t>double</a:t>
            </a:r>
            <a:r>
              <a:rPr lang="es-MX" sz="2000" dirty="0">
                <a:latin typeface="Courier New" pitchFamily="49" charset="0"/>
              </a:rPr>
              <a:t> </a:t>
            </a:r>
            <a:r>
              <a:rPr lang="es-MX" sz="2000" dirty="0" err="1">
                <a:latin typeface="Courier New" pitchFamily="49" charset="0"/>
              </a:rPr>
              <a:t>miVal</a:t>
            </a:r>
            <a:r>
              <a:rPr lang="es-MX" sz="2000" dirty="0">
                <a:latin typeface="Courier New" pitchFamily="49" charset="0"/>
              </a:rPr>
              <a:t> = (a + (b % d)) – ((c * d) / b);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AFBF81-4CAE-4E44-8F86-9E822B9B8CA0}" type="slidenum">
              <a:rPr lang="en-US" sz="1400">
                <a:solidFill>
                  <a:srgbClr val="FFFFFF"/>
                </a:solidFill>
              </a:rPr>
              <a:pPr eaLnBrk="1" hangingPunct="1"/>
              <a:t>21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4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678" y="364921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MX" dirty="0"/>
              <a:t>Operadores de Asignación</a:t>
            </a:r>
            <a:endParaRPr lang="en-US" dirty="0"/>
          </a:p>
        </p:txBody>
      </p:sp>
      <p:graphicFrame>
        <p:nvGraphicFramePr>
          <p:cNvPr id="133147" name="Group 2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15757511"/>
              </p:ext>
            </p:extLst>
          </p:nvPr>
        </p:nvGraphicFramePr>
        <p:xfrm>
          <a:off x="1387678" y="1662418"/>
          <a:ext cx="7772400" cy="41148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Expresión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Equivalente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+= b;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 + b;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-= b;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 – b;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*= b;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 * b;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/= b;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 / b;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%= b;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 % b;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4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284A9D-4EA4-48FE-901E-362DF035D080}" type="slidenum">
              <a:rPr lang="en-US" sz="1400">
                <a:solidFill>
                  <a:srgbClr val="FFFFFF"/>
                </a:solidFill>
              </a:rPr>
              <a:pPr eaLnBrk="1" hangingPunct="1"/>
              <a:t>22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4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Ejemplo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11207" y="1889274"/>
            <a:ext cx="5801072" cy="3908921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s-MX" sz="3200" dirty="0" err="1">
                <a:latin typeface="Consolas" pitchFamily="49" charset="0"/>
              </a:rPr>
              <a:t>int</a:t>
            </a:r>
            <a:r>
              <a:rPr lang="es-MX" sz="3200" dirty="0">
                <a:latin typeface="Consolas" pitchFamily="49" charset="0"/>
              </a:rPr>
              <a:t> a = 2, b = 3; 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3200" dirty="0">
                <a:latin typeface="Consolas" pitchFamily="49" charset="0"/>
              </a:rPr>
              <a:t>a += b;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3200" dirty="0">
                <a:latin typeface="Consolas" pitchFamily="49" charset="0"/>
              </a:rPr>
              <a:t>b*=5;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3200" dirty="0">
                <a:latin typeface="Consolas" pitchFamily="49" charset="0"/>
              </a:rPr>
              <a:t>a=++b;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3200" dirty="0">
                <a:latin typeface="Consolas" pitchFamily="49" charset="0"/>
              </a:rPr>
              <a:t>b+=--a+5;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3174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1B712B-9357-405D-802C-6583C0A13FF6}" type="slidenum">
              <a:rPr lang="en-US" sz="1400">
                <a:solidFill>
                  <a:srgbClr val="FFFFFF"/>
                </a:solidFill>
              </a:rPr>
              <a:pPr eaLnBrk="1" hangingPunct="1"/>
              <a:t>23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9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Operadores Relacionales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841487" y="1830198"/>
            <a:ext cx="5532437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s-MX" sz="2400" dirty="0"/>
              <a:t>==	 Igual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s-MX" sz="2400" dirty="0"/>
              <a:t>!=	 Diferente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s-MX" sz="2400" dirty="0"/>
              <a:t>&gt;=	 Mayor o igual que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s-MX" sz="2400" dirty="0"/>
              <a:t>&lt;=	 Menor o igual que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s-MX" sz="2400" dirty="0"/>
              <a:t>&gt;		Mayor que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s-MX" sz="2400" dirty="0"/>
              <a:t>&lt;		Menor que</a:t>
            </a:r>
          </a:p>
        </p:txBody>
      </p:sp>
      <p:sp>
        <p:nvSpPr>
          <p:cNvPr id="3277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A433EE-BFEB-4109-A450-0EA5F21A8FD6}" type="slidenum">
              <a:rPr lang="en-US" sz="1400">
                <a:solidFill>
                  <a:srgbClr val="FFFFFF"/>
                </a:solidFill>
              </a:rPr>
              <a:pPr eaLnBrk="1" hangingPunct="1"/>
              <a:t>24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6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840" y="56844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MX" sz="2800" dirty="0"/>
              <a:t>Ejercicio. Determinar si las siguientes relaciones son true o false</a:t>
            </a:r>
            <a:endParaRPr lang="en-US" sz="28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593494" y="1967220"/>
            <a:ext cx="4936976" cy="4187825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s-MX" sz="3600" dirty="0">
                <a:latin typeface="Consolas" pitchFamily="49" charset="0"/>
              </a:rPr>
              <a:t>7 </a:t>
            </a:r>
            <a:r>
              <a:rPr lang="en-US" sz="3600" dirty="0">
                <a:latin typeface="Consolas" pitchFamily="49" charset="0"/>
              </a:rPr>
              <a:t>&lt;= 5</a:t>
            </a:r>
            <a:endParaRPr lang="es-MX" sz="3600" dirty="0">
              <a:latin typeface="Consolas" pitchFamily="49" charset="0"/>
            </a:endParaRPr>
          </a:p>
          <a:p>
            <a:pPr marL="109728" indent="0" eaLnBrk="1" hangingPunct="1">
              <a:buNone/>
            </a:pPr>
            <a:r>
              <a:rPr lang="es-MX" sz="3600" dirty="0">
                <a:latin typeface="Consolas" pitchFamily="49" charset="0"/>
              </a:rPr>
              <a:t>2 &gt; 6</a:t>
            </a:r>
          </a:p>
          <a:p>
            <a:pPr marL="109728" indent="0" eaLnBrk="1" hangingPunct="1">
              <a:buNone/>
            </a:pPr>
            <a:r>
              <a:rPr lang="es-MX" sz="3600" dirty="0">
                <a:latin typeface="Consolas" pitchFamily="49" charset="0"/>
              </a:rPr>
              <a:t>3 != 5</a:t>
            </a:r>
          </a:p>
          <a:p>
            <a:pPr marL="109728" indent="0" eaLnBrk="1" hangingPunct="1">
              <a:buNone/>
            </a:pPr>
            <a:r>
              <a:rPr lang="es-MX" sz="3600" dirty="0">
                <a:latin typeface="Consolas" pitchFamily="49" charset="0"/>
              </a:rPr>
              <a:t>a == a + 1</a:t>
            </a:r>
          </a:p>
          <a:p>
            <a:pPr marL="109728" indent="0" eaLnBrk="1" hangingPunct="1">
              <a:buNone/>
            </a:pPr>
            <a:r>
              <a:rPr lang="es-MX" sz="3600" dirty="0">
                <a:latin typeface="Consolas" pitchFamily="49" charset="0"/>
              </a:rPr>
              <a:t>b ++ != b++</a:t>
            </a:r>
            <a:endParaRPr lang="en-US" sz="3600" dirty="0">
              <a:latin typeface="Consolas" pitchFamily="49" charset="0"/>
            </a:endParaRPr>
          </a:p>
        </p:txBody>
      </p:sp>
      <p:sp>
        <p:nvSpPr>
          <p:cNvPr id="3379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3A41C8-FE46-49B5-B60C-129F155BD45F}" type="slidenum">
              <a:rPr lang="en-US" sz="1400">
                <a:solidFill>
                  <a:srgbClr val="FFFFFF"/>
                </a:solidFill>
              </a:rPr>
              <a:pPr eaLnBrk="1" hangingPunct="1"/>
              <a:t>25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6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224" y="452062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s-MX" dirty="0"/>
              <a:t>El Recolector de Basura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37230" y="2019869"/>
            <a:ext cx="9703558" cy="441301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MX" sz="2800" dirty="0"/>
              <a:t>Cuando se utilizan los métodos constructores para inicializar variables de instancia de objetos, éstos ocupan recursos del sistema, como por ejemplo memoria.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MX" sz="2800" dirty="0"/>
              <a:t>Se necesita una forma disciplinada de devolver estos recursos al sistema cuando ya no son necesarios.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MX" sz="2800" dirty="0"/>
              <a:t>Para evitar la fuga de recursos Java realiza automáticamente la recolección de basura.</a:t>
            </a:r>
            <a:endParaRPr lang="en-US" sz="2800" dirty="0"/>
          </a:p>
        </p:txBody>
      </p:sp>
      <p:sp>
        <p:nvSpPr>
          <p:cNvPr id="3482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65AD44-38B8-4EB3-A6D0-C667970987F4}" type="slidenum">
              <a:rPr lang="en-US" sz="1400">
                <a:solidFill>
                  <a:srgbClr val="FFFFFF"/>
                </a:solidFill>
              </a:rPr>
              <a:pPr eaLnBrk="1" hangingPunct="1"/>
              <a:t>26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61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3392" y="465710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s-MX" dirty="0"/>
              <a:t>El Recolector de Basura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310185" y="1600201"/>
            <a:ext cx="8138615" cy="48736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s-MX" sz="2800" dirty="0"/>
              <a:t>El recolector de basura ayuda a regresar al sistema la memoria ocupada por los objetos que ya no se utilizan.</a:t>
            </a:r>
          </a:p>
          <a:p>
            <a:pPr>
              <a:spcAft>
                <a:spcPts val="1200"/>
              </a:spcAft>
            </a:pPr>
            <a:r>
              <a:rPr lang="es-MX" sz="2800" dirty="0"/>
              <a:t>Cuando ya no existen referencias a un objeto, éste queda marcado para la recolección de basura.</a:t>
            </a:r>
          </a:p>
          <a:p>
            <a:pPr>
              <a:spcAft>
                <a:spcPts val="1200"/>
              </a:spcAft>
            </a:pPr>
            <a:r>
              <a:rPr lang="es-MX" sz="2800" dirty="0"/>
              <a:t>La memoria de ese objeto podrá reclamarse al momento en que se ejecute el recolector de basura.</a:t>
            </a:r>
            <a:endParaRPr lang="en-US" sz="2800" dirty="0"/>
          </a:p>
        </p:txBody>
      </p:sp>
      <p:sp>
        <p:nvSpPr>
          <p:cNvPr id="3584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868D45-4587-400B-8B91-F2B99A674F36}" type="slidenum">
              <a:rPr lang="en-US" sz="1400">
                <a:solidFill>
                  <a:srgbClr val="FFFFFF"/>
                </a:solidFill>
              </a:rPr>
              <a:pPr eaLnBrk="1" hangingPunct="1"/>
              <a:t>27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5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Estructuras de Control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87104" y="1737320"/>
            <a:ext cx="8809296" cy="45720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  <a:defRPr/>
            </a:pPr>
            <a:r>
              <a:rPr lang="es-MX" dirty="0"/>
              <a:t>Una instrucción sencilla es un comando terminado por ;</a:t>
            </a:r>
          </a:p>
          <a:p>
            <a:pPr marL="0" indent="0">
              <a:spcAft>
                <a:spcPts val="1200"/>
              </a:spcAft>
              <a:buNone/>
              <a:defRPr/>
            </a:pPr>
            <a:r>
              <a:rPr lang="es-MX" dirty="0"/>
              <a:t>	nombre = “Fred”;</a:t>
            </a:r>
          </a:p>
          <a:p>
            <a:pPr marL="0" indent="0">
              <a:spcAft>
                <a:spcPts val="1200"/>
              </a:spcAft>
              <a:buNone/>
              <a:defRPr/>
            </a:pPr>
            <a:r>
              <a:rPr lang="es-MX" dirty="0"/>
              <a:t>Un bloque de instrucciones es un conjunto de comandos encerrados por llaves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s-MX" dirty="0"/>
              <a:t>	{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s-MX" dirty="0"/>
              <a:t>		nombre1 = “Fred”; 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s-MX" dirty="0"/>
              <a:t>		nombre2 = “Bill”;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s-MX" dirty="0"/>
              <a:t>	}</a:t>
            </a:r>
          </a:p>
          <a:p>
            <a:pPr marL="0" indent="0">
              <a:spcAft>
                <a:spcPts val="1200"/>
              </a:spcAft>
              <a:buNone/>
              <a:defRPr/>
            </a:pPr>
            <a:endParaRPr lang="es-MX" dirty="0"/>
          </a:p>
          <a:p>
            <a:pPr marL="0" indent="0">
              <a:spcAft>
                <a:spcPts val="1200"/>
              </a:spcAft>
              <a:buNone/>
              <a:defRPr/>
            </a:pPr>
            <a:r>
              <a:rPr lang="es-MX" dirty="0"/>
              <a:t>Los bloques de instrucciones pueden contener otros bloques de instrucciones.</a:t>
            </a:r>
          </a:p>
        </p:txBody>
      </p:sp>
      <p:sp>
        <p:nvSpPr>
          <p:cNvPr id="3686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C85F7C-A389-485B-9869-B16029D076F4}" type="slidenum">
              <a:rPr lang="en-US" sz="1400">
                <a:solidFill>
                  <a:srgbClr val="FFFFFF"/>
                </a:solidFill>
              </a:rPr>
              <a:pPr eaLnBrk="1" hangingPunct="1"/>
              <a:t>28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13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/>
              <a:t>Flujo de control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49292" y="1600201"/>
            <a:ext cx="8299508" cy="48736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MX" sz="2800" dirty="0"/>
              <a:t>Java ejecuta una instrucción después de la otra en el orden en que fueron escritos.</a:t>
            </a:r>
          </a:p>
          <a:p>
            <a:pPr>
              <a:spcAft>
                <a:spcPts val="600"/>
              </a:spcAft>
            </a:pPr>
            <a:r>
              <a:rPr lang="es-MX" sz="2800" dirty="0"/>
              <a:t>Muchas instrucciones de Java son flujos de control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dirty="0" err="1"/>
              <a:t>Alternativas</a:t>
            </a:r>
            <a:r>
              <a:rPr lang="en-GB" sz="2400" dirty="0"/>
              <a:t>: 	if, if else, switch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dirty="0" err="1"/>
              <a:t>Ciclos</a:t>
            </a:r>
            <a:r>
              <a:rPr lang="en-GB" sz="2400" dirty="0"/>
              <a:t>:		     for, while, do while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dirty="0"/>
              <a:t>Escapes:		break, continue, return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3789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5F5C04-52F7-4063-B3F4-FAEC2D4EE902}" type="slidenum">
              <a:rPr lang="en-US" sz="1400">
                <a:solidFill>
                  <a:srgbClr val="FFFFFF"/>
                </a:solidFill>
              </a:rPr>
              <a:pPr eaLnBrk="1" hangingPunct="1"/>
              <a:t>29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Justificación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41868" y="1374775"/>
            <a:ext cx="7467600" cy="48736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s-MX" sz="2800" dirty="0"/>
              <a:t>Java es el lenguaje de programación que más impacto ha tenido en los últimos años, especialmente en el mundo de desarrollo para la Web.</a:t>
            </a:r>
          </a:p>
          <a:p>
            <a:pPr>
              <a:spcAft>
                <a:spcPts val="1200"/>
              </a:spcAft>
            </a:pPr>
            <a:r>
              <a:rPr lang="es-MX" sz="2800" dirty="0"/>
              <a:t>La expansión de Java va en aumento no sólo en el desarrollo de aplicaciones Web, sino en el desarrollo de nuevas tecnologías como son: servicios Web y la programación para dispositivos electrónicos.</a:t>
            </a:r>
            <a:endParaRPr lang="en-US" sz="2800" dirty="0"/>
          </a:p>
        </p:txBody>
      </p:sp>
      <p:sp>
        <p:nvSpPr>
          <p:cNvPr id="1024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1379CA-D239-4FA8-AC63-E4FE81CD9E3D}" type="slidenum">
              <a:rPr lang="en-US" sz="1400">
                <a:solidFill>
                  <a:srgbClr val="FFFFFF"/>
                </a:solidFill>
              </a:rPr>
              <a:pPr eaLnBrk="1" hangingPunct="1"/>
              <a:t>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08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/>
              <a:t>If – La instrucción condicional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36979" y="1600201"/>
            <a:ext cx="10631606" cy="48736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/>
              <a:t>La instrucción condicional evalua una expresión y si el resultado de la evaluación es verdadero, entonces se ejecuta la acción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MX" sz="2000"/>
              <a:t>if ( x &lt; 10 ) x = 10;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/>
              <a:t>Si el valor de x es menor que 10, hacer que x sea igual a 10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/>
              <a:t>También se puede escribir como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MX" sz="2000"/>
              <a:t>if ( x &lt; 10 )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MX" sz="2000"/>
              <a:t>x = 10;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/>
              <a:t>O alternativamente: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MX" sz="2000"/>
              <a:t>if ( x &lt; 10 ) { x = 10; }</a:t>
            </a:r>
          </a:p>
        </p:txBody>
      </p:sp>
      <p:sp>
        <p:nvSpPr>
          <p:cNvPr id="3891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DDC235-499F-420B-AE5C-05B83E37079A}" type="slidenum">
              <a:rPr lang="en-US" sz="1400">
                <a:solidFill>
                  <a:srgbClr val="FFFFFF"/>
                </a:solidFill>
              </a:rPr>
              <a:pPr eaLnBrk="1" hangingPunct="1"/>
              <a:t>30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56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6952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/>
              <a:t>If… else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28800" y="1600201"/>
            <a:ext cx="74676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s-MX" dirty="0"/>
              <a:t>La instrucción condicional </a:t>
            </a:r>
            <a:r>
              <a:rPr lang="es-MX" dirty="0" err="1"/>
              <a:t>if</a:t>
            </a:r>
            <a:r>
              <a:rPr lang="es-MX" dirty="0"/>
              <a:t> … </a:t>
            </a:r>
            <a:r>
              <a:rPr lang="es-MX" dirty="0" err="1"/>
              <a:t>else</a:t>
            </a:r>
            <a:r>
              <a:rPr lang="es-MX" dirty="0"/>
              <a:t> evalúa una expresión y realiza una acción si la evaluación resulta verdadera, o realiza otra acción si la evaluación resulta falsa.</a:t>
            </a:r>
          </a:p>
          <a:p>
            <a:pPr eaLnBrk="1" hangingPunct="1"/>
            <a:endParaRPr lang="es-MX" dirty="0"/>
          </a:p>
          <a:p>
            <a:pPr eaLnBrk="1" hangingPunct="1">
              <a:buFont typeface="Wingdings" pitchFamily="2" charset="2"/>
              <a:buNone/>
            </a:pPr>
            <a:r>
              <a:rPr lang="es-MX" dirty="0">
                <a:latin typeface="Times New Roman" pitchFamily="18" charset="0"/>
              </a:rPr>
              <a:t>	 </a:t>
            </a:r>
            <a:r>
              <a:rPr lang="es-MX" b="1" dirty="0" err="1">
                <a:latin typeface="Courier New" pitchFamily="49" charset="0"/>
              </a:rPr>
              <a:t>if</a:t>
            </a:r>
            <a:r>
              <a:rPr lang="es-MX" b="1" dirty="0">
                <a:latin typeface="Courier New" pitchFamily="49" charset="0"/>
              </a:rPr>
              <a:t> (x != anterior) 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b="1" dirty="0">
                <a:latin typeface="Courier New" pitchFamily="49" charset="0"/>
              </a:rPr>
              <a:t> {</a:t>
            </a:r>
          </a:p>
          <a:p>
            <a:pPr lvl="1" eaLnBrk="1" hangingPunct="1">
              <a:buFontTx/>
              <a:buNone/>
            </a:pPr>
            <a:r>
              <a:rPr lang="es-MX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s-MX" b="1" dirty="0" err="1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s-MX" b="1" dirty="0">
                <a:solidFill>
                  <a:schemeClr val="tx1"/>
                </a:solidFill>
                <a:latin typeface="Courier New" pitchFamily="49" charset="0"/>
              </a:rPr>
              <a:t>(“x fue cambiada”);</a:t>
            </a:r>
          </a:p>
          <a:p>
            <a:pPr lvl="1" eaLnBrk="1" hangingPunct="1">
              <a:buFontTx/>
              <a:buNone/>
            </a:pPr>
            <a:r>
              <a:rPr lang="es-MX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s-MX" b="1" dirty="0" err="1">
                <a:solidFill>
                  <a:schemeClr val="tx1"/>
                </a:solidFill>
                <a:latin typeface="Courier New" pitchFamily="49" charset="0"/>
              </a:rPr>
              <a:t>else</a:t>
            </a:r>
            <a:r>
              <a:rPr lang="es-MX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s-MX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s-MX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s-MX" b="1" dirty="0" err="1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s-MX" b="1" dirty="0">
                <a:solidFill>
                  <a:schemeClr val="tx1"/>
                </a:solidFill>
                <a:latin typeface="Courier New" pitchFamily="49" charset="0"/>
              </a:rPr>
              <a:t>(“x no fue cambiada”);</a:t>
            </a:r>
          </a:p>
          <a:p>
            <a:pPr lvl="1" eaLnBrk="1" hangingPunct="1">
              <a:buFontTx/>
              <a:buNone/>
            </a:pPr>
            <a:r>
              <a:rPr lang="es-MX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994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AA42F6-56E9-414A-B49F-5A58A60400B8}" type="slidenum">
              <a:rPr lang="en-US" sz="1400">
                <a:solidFill>
                  <a:srgbClr val="FFFFFF"/>
                </a:solidFill>
              </a:rPr>
              <a:pPr eaLnBrk="1" hangingPunct="1"/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62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/>
              <a:t>if … else </a:t>
            </a:r>
            <a:r>
              <a:rPr lang="en-GB" dirty="0" err="1"/>
              <a:t>anidado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637731" y="1610436"/>
            <a:ext cx="8268269" cy="4485564"/>
          </a:xfrm>
        </p:spPr>
        <p:txBody>
          <a:bodyPr>
            <a:normAutofit fontScale="70000" lnSpcReduction="20000"/>
          </a:bodyPr>
          <a:lstStyle/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if ( </a:t>
            </a:r>
            <a:r>
              <a:rPr lang="en-GB" b="1" dirty="0" err="1">
                <a:latin typeface="Consolas" pitchFamily="49" charset="0"/>
              </a:rPr>
              <a:t>miVal</a:t>
            </a:r>
            <a:r>
              <a:rPr lang="en-GB" b="1" dirty="0">
                <a:latin typeface="Consolas" pitchFamily="49" charset="0"/>
              </a:rPr>
              <a:t> &gt; 100 )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	if ( </a:t>
            </a:r>
            <a:r>
              <a:rPr lang="en-GB" b="1" dirty="0" err="1">
                <a:latin typeface="Consolas" pitchFamily="49" charset="0"/>
              </a:rPr>
              <a:t>remainderOn</a:t>
            </a:r>
            <a:r>
              <a:rPr lang="en-GB" b="1" dirty="0">
                <a:latin typeface="Consolas" pitchFamily="49" charset="0"/>
              </a:rPr>
              <a:t> == true)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 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		  </a:t>
            </a:r>
            <a:r>
              <a:rPr lang="en-GB" b="1" dirty="0" err="1">
                <a:latin typeface="Consolas" pitchFamily="49" charset="0"/>
              </a:rPr>
              <a:t>miVal</a:t>
            </a:r>
            <a:r>
              <a:rPr lang="en-GB" b="1" dirty="0">
                <a:latin typeface="Consolas" pitchFamily="49" charset="0"/>
              </a:rPr>
              <a:t> = </a:t>
            </a:r>
            <a:r>
              <a:rPr lang="en-GB" b="1" dirty="0" err="1">
                <a:latin typeface="Consolas" pitchFamily="49" charset="0"/>
              </a:rPr>
              <a:t>miVal</a:t>
            </a:r>
            <a:r>
              <a:rPr lang="en-GB" b="1" dirty="0">
                <a:latin typeface="Consolas" pitchFamily="49" charset="0"/>
              </a:rPr>
              <a:t> % 100;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	 }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	else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 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		</a:t>
            </a:r>
            <a:r>
              <a:rPr lang="en-GB" b="1" dirty="0" err="1">
                <a:latin typeface="Consolas" pitchFamily="49" charset="0"/>
              </a:rPr>
              <a:t>miVal</a:t>
            </a:r>
            <a:r>
              <a:rPr lang="en-GB" b="1" dirty="0">
                <a:latin typeface="Consolas" pitchFamily="49" charset="0"/>
              </a:rPr>
              <a:t> = </a:t>
            </a:r>
            <a:r>
              <a:rPr lang="en-GB" b="1" dirty="0" err="1">
                <a:latin typeface="Consolas" pitchFamily="49" charset="0"/>
              </a:rPr>
              <a:t>miVal</a:t>
            </a:r>
            <a:r>
              <a:rPr lang="en-GB" b="1" dirty="0">
                <a:latin typeface="Consolas" pitchFamily="49" charset="0"/>
              </a:rPr>
              <a:t> / 100.0;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	 }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 }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 else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	  </a:t>
            </a:r>
            <a:r>
              <a:rPr lang="en-GB" b="1" dirty="0" err="1">
                <a:latin typeface="Consolas" pitchFamily="49" charset="0"/>
              </a:rPr>
              <a:t>System.out.print</a:t>
            </a:r>
            <a:r>
              <a:rPr lang="en-GB" b="1" dirty="0">
                <a:latin typeface="Consolas" pitchFamily="49" charset="0"/>
              </a:rPr>
              <a:t>(“</a:t>
            </a:r>
            <a:r>
              <a:rPr lang="en-GB" b="1" dirty="0" err="1">
                <a:latin typeface="Consolas" pitchFamily="49" charset="0"/>
              </a:rPr>
              <a:t>miVal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está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en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</a:rPr>
              <a:t>rango</a:t>
            </a:r>
            <a:r>
              <a:rPr lang="en-GB" b="1" dirty="0">
                <a:latin typeface="Consolas" pitchFamily="49" charset="0"/>
              </a:rPr>
              <a:t>”);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GB" b="1" dirty="0">
                <a:latin typeface="Consolas" pitchFamily="49" charset="0"/>
              </a:rPr>
              <a:t> }</a:t>
            </a:r>
          </a:p>
        </p:txBody>
      </p:sp>
      <p:sp>
        <p:nvSpPr>
          <p:cNvPr id="4096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943118-9102-454E-98A4-8D648D5F2A7C}" type="slidenum">
              <a:rPr lang="en-US" sz="1400">
                <a:solidFill>
                  <a:srgbClr val="FFFFFF"/>
                </a:solidFill>
              </a:rPr>
              <a:pPr eaLnBrk="1" hangingPunct="1"/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0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1224" y="195277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GB" dirty="0"/>
              <a:t>else if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1224" y="855677"/>
            <a:ext cx="7962627" cy="566256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s-MX" sz="1600" b="1" dirty="0"/>
              <a:t>Útil para escoger entre alternativas: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s-MX" sz="1600" b="1" dirty="0"/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 err="1">
                <a:latin typeface="Courier New" pitchFamily="49" charset="0"/>
              </a:rPr>
              <a:t>if</a:t>
            </a:r>
            <a:r>
              <a:rPr lang="es-MX" sz="2900" b="1" dirty="0">
                <a:latin typeface="Courier New" pitchFamily="49" charset="0"/>
              </a:rPr>
              <a:t> ( n == 1 ) 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>
                <a:latin typeface="Courier New" pitchFamily="49" charset="0"/>
              </a:rPr>
              <a:t>{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>
                <a:latin typeface="Courier New" pitchFamily="49" charset="0"/>
              </a:rPr>
              <a:t>	// ejecuta el código del bloque #1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>
                <a:latin typeface="Courier New" pitchFamily="49" charset="0"/>
              </a:rPr>
              <a:t>}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 err="1">
                <a:latin typeface="Courier New" pitchFamily="49" charset="0"/>
              </a:rPr>
              <a:t>else</a:t>
            </a:r>
            <a:r>
              <a:rPr lang="es-MX" sz="2900" b="1" dirty="0">
                <a:latin typeface="Courier New" pitchFamily="49" charset="0"/>
              </a:rPr>
              <a:t> </a:t>
            </a:r>
            <a:r>
              <a:rPr lang="es-MX" sz="2900" b="1" dirty="0" err="1">
                <a:latin typeface="Courier New" pitchFamily="49" charset="0"/>
              </a:rPr>
              <a:t>if</a:t>
            </a:r>
            <a:r>
              <a:rPr lang="es-MX" sz="2900" b="1" dirty="0">
                <a:latin typeface="Courier New" pitchFamily="49" charset="0"/>
              </a:rPr>
              <a:t> ( n == 2 ) 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>
                <a:latin typeface="Courier New" pitchFamily="49" charset="0"/>
              </a:rPr>
              <a:t>{</a:t>
            </a:r>
          </a:p>
          <a:p>
            <a:pPr marL="468630" lvl="1" indent="0">
              <a:lnSpc>
                <a:spcPct val="110000"/>
              </a:lnSpc>
              <a:buNone/>
              <a:defRPr/>
            </a:pPr>
            <a:r>
              <a:rPr lang="es-MX" sz="2900" b="1" dirty="0">
                <a:latin typeface="Courier New" pitchFamily="49" charset="0"/>
              </a:rPr>
              <a:t>	// ejecuta el código del bloque #2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>
                <a:latin typeface="Courier New" pitchFamily="49" charset="0"/>
              </a:rPr>
              <a:t>}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 err="1">
                <a:latin typeface="Courier New" pitchFamily="49" charset="0"/>
              </a:rPr>
              <a:t>else</a:t>
            </a:r>
            <a:r>
              <a:rPr lang="es-MX" sz="2900" b="1" dirty="0">
                <a:latin typeface="Courier New" pitchFamily="49" charset="0"/>
              </a:rPr>
              <a:t> 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>
                <a:latin typeface="Courier New" pitchFamily="49" charset="0"/>
              </a:rPr>
              <a:t>{</a:t>
            </a:r>
          </a:p>
          <a:p>
            <a:pPr marL="468630" lvl="1" indent="0">
              <a:lnSpc>
                <a:spcPct val="110000"/>
              </a:lnSpc>
              <a:buNone/>
              <a:defRPr/>
            </a:pPr>
            <a:r>
              <a:rPr lang="es-MX" sz="2900" b="1" dirty="0">
                <a:latin typeface="Courier New" pitchFamily="49" charset="0"/>
              </a:rPr>
              <a:t>	// si todas las evaluaciones anteriores han fallado, ejecuta el código del bloque #3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s-MX" sz="2900" b="1" dirty="0">
                <a:latin typeface="Courier New" pitchFamily="49" charset="0"/>
              </a:rPr>
              <a:t>}</a:t>
            </a:r>
            <a:endParaRPr lang="es-MX" sz="1400" b="1" dirty="0">
              <a:latin typeface="Courier New" pitchFamily="49" charset="0"/>
            </a:endParaRPr>
          </a:p>
        </p:txBody>
      </p:sp>
      <p:sp>
        <p:nvSpPr>
          <p:cNvPr id="4198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295BDB-50C0-4D3C-B48A-7391E967F38D}" type="slidenum">
              <a:rPr lang="en-US" sz="1400">
                <a:solidFill>
                  <a:srgbClr val="FFFFFF"/>
                </a:solidFill>
              </a:rPr>
              <a:pPr eaLnBrk="1" hangingPunct="1"/>
              <a:t>33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62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GB"/>
              <a:t>La sentencia switch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79576" y="1700808"/>
            <a:ext cx="7772400" cy="4852392"/>
          </a:xfrm>
        </p:spPr>
        <p:txBody>
          <a:bodyPr>
            <a:normAutofit fontScale="62500" lnSpcReduction="20000"/>
          </a:bodyPr>
          <a:lstStyle/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MX" sz="2400" b="1" dirty="0" err="1">
                <a:latin typeface="Courier New" pitchFamily="49" charset="0"/>
              </a:rPr>
              <a:t>switch</a:t>
            </a:r>
            <a:r>
              <a:rPr lang="es-MX" sz="2400" b="1" dirty="0">
                <a:latin typeface="Courier New" pitchFamily="49" charset="0"/>
              </a:rPr>
              <a:t> ( n ) 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MX" sz="2400" b="1" dirty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MX" sz="2400" b="1" dirty="0">
                <a:latin typeface="Courier New" pitchFamily="49" charset="0"/>
              </a:rPr>
              <a:t>	case 1: </a:t>
            </a:r>
          </a:p>
          <a:p>
            <a:pPr lvl="1">
              <a:lnSpc>
                <a:spcPct val="110000"/>
              </a:lnSpc>
              <a:buNone/>
            </a:pPr>
            <a:r>
              <a:rPr lang="es-MX" sz="2400" b="1" dirty="0">
                <a:latin typeface="Courier New" pitchFamily="49" charset="0"/>
              </a:rPr>
              <a:t>		// ejecuta el código del bloque #1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MX" sz="2400" b="1" dirty="0">
                <a:latin typeface="Courier New" pitchFamily="49" charset="0"/>
              </a:rPr>
              <a:t>		break;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MX" sz="2400" b="1" dirty="0">
                <a:latin typeface="Courier New" pitchFamily="49" charset="0"/>
              </a:rPr>
              <a:t>	case 2:</a:t>
            </a:r>
          </a:p>
          <a:p>
            <a:pPr lvl="1">
              <a:lnSpc>
                <a:spcPct val="110000"/>
              </a:lnSpc>
              <a:buNone/>
            </a:pPr>
            <a:r>
              <a:rPr lang="es-MX" sz="2400" b="1" dirty="0">
                <a:latin typeface="Courier New" pitchFamily="49" charset="0"/>
              </a:rPr>
              <a:t>		// ejecuta el código del bloque #2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MX" sz="2400" b="1" dirty="0">
                <a:latin typeface="Courier New" pitchFamily="49" charset="0"/>
              </a:rPr>
              <a:t>		break;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MX" sz="2400" b="1" dirty="0">
                <a:latin typeface="Courier New" pitchFamily="49" charset="0"/>
              </a:rPr>
              <a:t>	default:</a:t>
            </a:r>
          </a:p>
          <a:p>
            <a:pPr lvl="1">
              <a:lnSpc>
                <a:spcPct val="110000"/>
              </a:lnSpc>
              <a:buNone/>
            </a:pPr>
            <a:r>
              <a:rPr lang="es-MX" sz="2400" b="1" dirty="0">
                <a:latin typeface="Courier New" pitchFamily="49" charset="0"/>
              </a:rPr>
              <a:t>		// si todas las pruebas anteriores</a:t>
            </a:r>
          </a:p>
          <a:p>
            <a:pPr lvl="1">
              <a:lnSpc>
                <a:spcPct val="110000"/>
              </a:lnSpc>
              <a:buNone/>
            </a:pPr>
            <a:r>
              <a:rPr lang="es-MX" sz="2400" b="1" dirty="0">
                <a:latin typeface="Courier New" pitchFamily="49" charset="0"/>
              </a:rPr>
              <a:t>   // fallan entonces</a:t>
            </a:r>
          </a:p>
          <a:p>
            <a:pPr lvl="1">
              <a:lnSpc>
                <a:spcPct val="110000"/>
              </a:lnSpc>
              <a:buNone/>
            </a:pPr>
            <a:r>
              <a:rPr lang="es-MX" sz="2400" b="1" dirty="0">
                <a:latin typeface="Courier New" pitchFamily="49" charset="0"/>
              </a:rPr>
              <a:t>   // ejecuta el código del bloque #4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MX" sz="2400" b="1" dirty="0">
                <a:latin typeface="Courier New" pitchFamily="49" charset="0"/>
              </a:rPr>
              <a:t>		break;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MX" sz="2400" b="1" dirty="0">
                <a:latin typeface="Courier New" pitchFamily="49" charset="0"/>
              </a:rPr>
              <a:t> }</a:t>
            </a:r>
          </a:p>
        </p:txBody>
      </p:sp>
      <p:sp>
        <p:nvSpPr>
          <p:cNvPr id="4301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12CFD2-4863-45F8-A5DF-8C3B286EDBF1}" type="slidenum">
              <a:rPr lang="en-US" sz="1400">
                <a:solidFill>
                  <a:srgbClr val="FFFFFF"/>
                </a:solidFill>
              </a:rPr>
              <a:pPr eaLnBrk="1" hangingPunct="1"/>
              <a:t>34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03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223" y="446314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/>
              <a:t>El </a:t>
            </a:r>
            <a:r>
              <a:rPr lang="en-GB" dirty="0" err="1"/>
              <a:t>ciclo</a:t>
            </a:r>
            <a:r>
              <a:rPr lang="en-GB" dirty="0"/>
              <a:t> for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err="1"/>
              <a:t>Repetición</a:t>
            </a:r>
            <a:r>
              <a:rPr lang="en-GB" dirty="0"/>
              <a:t> n </a:t>
            </a:r>
            <a:r>
              <a:rPr lang="en-GB" dirty="0" err="1"/>
              <a:t>veces</a:t>
            </a:r>
            <a:endParaRPr lang="en-GB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for (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n++ 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//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código</a:t>
            </a:r>
            <a:r>
              <a:rPr lang="en-GB" dirty="0"/>
              <a:t> se </a:t>
            </a:r>
            <a:r>
              <a:rPr lang="en-GB" dirty="0" err="1"/>
              <a:t>ejecutará</a:t>
            </a:r>
            <a:r>
              <a:rPr lang="en-GB" dirty="0"/>
              <a:t> n </a:t>
            </a:r>
            <a:r>
              <a:rPr lang="en-GB" dirty="0" err="1"/>
              <a:t>veces</a:t>
            </a:r>
            <a:endParaRPr lang="en-GB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//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0 hasta n-1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For </a:t>
            </a:r>
            <a:r>
              <a:rPr lang="en-GB" dirty="0" err="1"/>
              <a:t>anidado</a:t>
            </a:r>
            <a:r>
              <a:rPr lang="en-GB" dirty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for ( j = 0; j &lt; 10; </a:t>
            </a:r>
            <a:r>
              <a:rPr lang="en-GB" dirty="0" err="1"/>
              <a:t>j++</a:t>
            </a:r>
            <a:r>
              <a:rPr lang="en-GB" dirty="0"/>
              <a:t> 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for (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20; </a:t>
            </a:r>
            <a:r>
              <a:rPr lang="en-GB" dirty="0" err="1"/>
              <a:t>i</a:t>
            </a:r>
            <a:r>
              <a:rPr lang="en-GB" dirty="0"/>
              <a:t>++ ){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	//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código</a:t>
            </a:r>
            <a:r>
              <a:rPr lang="en-GB" dirty="0"/>
              <a:t> se </a:t>
            </a:r>
            <a:r>
              <a:rPr lang="en-GB" dirty="0" err="1"/>
              <a:t>ejecutará</a:t>
            </a:r>
            <a:r>
              <a:rPr lang="en-GB" dirty="0"/>
              <a:t> 200 </a:t>
            </a:r>
            <a:r>
              <a:rPr lang="en-GB" dirty="0" err="1"/>
              <a:t>veces</a:t>
            </a:r>
            <a:endParaRPr lang="en-GB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}	</a:t>
            </a:r>
          </a:p>
        </p:txBody>
      </p:sp>
      <p:sp>
        <p:nvSpPr>
          <p:cNvPr id="4403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CD5465-C563-45E1-B5EA-EFF97AEB337D}" type="slidenum">
              <a:rPr lang="en-US" sz="1400">
                <a:solidFill>
                  <a:srgbClr val="FFFFFF"/>
                </a:solidFill>
              </a:rPr>
              <a:pPr eaLnBrk="1" hangingPunct="1"/>
              <a:t>35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4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1149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Ciclo</a:t>
            </a:r>
            <a:r>
              <a:rPr lang="en-GB" dirty="0"/>
              <a:t> while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43761" y="1837189"/>
            <a:ext cx="7772400" cy="3151465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Courier New" pitchFamily="49" charset="0"/>
              </a:rPr>
              <a:t>while(response == 1)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Courier New" pitchFamily="49" charset="0"/>
              </a:rPr>
              <a:t>	</a:t>
            </a:r>
            <a:r>
              <a:rPr lang="en-GB" sz="2400" b="1" dirty="0" err="1">
                <a:latin typeface="Courier New" pitchFamily="49" charset="0"/>
              </a:rPr>
              <a:t>System.out.print</a:t>
            </a:r>
            <a:r>
              <a:rPr lang="en-GB" sz="2400" b="1" dirty="0">
                <a:latin typeface="Courier New" pitchFamily="49" charset="0"/>
              </a:rPr>
              <a:t>( “ID =” + </a:t>
            </a:r>
            <a:r>
              <a:rPr lang="en-GB" sz="2400" b="1" dirty="0" err="1">
                <a:latin typeface="Courier New" pitchFamily="49" charset="0"/>
              </a:rPr>
              <a:t>userID</a:t>
            </a:r>
            <a:r>
              <a:rPr lang="en-GB" sz="2400" b="1" dirty="0">
                <a:latin typeface="Courier New" pitchFamily="49" charset="0"/>
              </a:rPr>
              <a:t>[n]);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Courier New" pitchFamily="49" charset="0"/>
              </a:rPr>
              <a:t>	n++;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Courier New" pitchFamily="49" charset="0"/>
              </a:rPr>
              <a:t>	response = </a:t>
            </a:r>
            <a:r>
              <a:rPr lang="en-GB" sz="2400" b="1" dirty="0" err="1">
                <a:latin typeface="Courier New" pitchFamily="49" charset="0"/>
              </a:rPr>
              <a:t>readInt</a:t>
            </a:r>
            <a:r>
              <a:rPr lang="en-GB" sz="2400" b="1" dirty="0">
                <a:latin typeface="Courier New" pitchFamily="49" charset="0"/>
              </a:rPr>
              <a:t>( “Enter “);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400" b="1" dirty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sz="2400" b="1" dirty="0">
              <a:latin typeface="Courier New" pitchFamily="49" charset="0"/>
            </a:endParaRPr>
          </a:p>
        </p:txBody>
      </p:sp>
      <p:sp>
        <p:nvSpPr>
          <p:cNvPr id="4506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98C4E5-28D4-49AC-8681-EF895973C87F}" type="slidenum">
              <a:rPr lang="en-US" sz="1400">
                <a:solidFill>
                  <a:srgbClr val="FFFFFF"/>
                </a:solidFill>
              </a:rPr>
              <a:pPr eaLnBrk="1" hangingPunct="1"/>
              <a:t>36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35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480" y="47244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Ciclo</a:t>
            </a:r>
            <a:r>
              <a:rPr lang="en-GB" dirty="0"/>
              <a:t> do {… } while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631658" y="2160864"/>
            <a:ext cx="6614719" cy="3493316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do </a:t>
            </a:r>
          </a:p>
          <a:p>
            <a:pPr lvl="1"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	</a:t>
            </a:r>
            <a:r>
              <a:rPr lang="en-GB" b="1" dirty="0" err="1">
                <a:latin typeface="Courier New" pitchFamily="49" charset="0"/>
              </a:rPr>
              <a:t>System.out.print</a:t>
            </a:r>
            <a:r>
              <a:rPr lang="en-GB" b="1" dirty="0">
                <a:latin typeface="Courier New" pitchFamily="49" charset="0"/>
              </a:rPr>
              <a:t>( “ID =” + </a:t>
            </a:r>
            <a:r>
              <a:rPr lang="en-GB" b="1" dirty="0" err="1">
                <a:latin typeface="Courier New" pitchFamily="49" charset="0"/>
              </a:rPr>
              <a:t>userID</a:t>
            </a:r>
            <a:r>
              <a:rPr lang="en-GB" b="1" dirty="0">
                <a:latin typeface="Courier New" pitchFamily="49" charset="0"/>
              </a:rPr>
              <a:t>[n] );</a:t>
            </a:r>
          </a:p>
          <a:p>
            <a:pPr lvl="1"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	n++;</a:t>
            </a:r>
          </a:p>
          <a:p>
            <a:pPr lvl="1"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	response = </a:t>
            </a:r>
            <a:r>
              <a:rPr lang="en-GB" b="1" dirty="0" err="1">
                <a:latin typeface="Courier New" pitchFamily="49" charset="0"/>
              </a:rPr>
              <a:t>readInt</a:t>
            </a:r>
            <a:r>
              <a:rPr lang="en-GB" b="1" dirty="0">
                <a:latin typeface="Courier New" pitchFamily="49" charset="0"/>
              </a:rPr>
              <a:t>( “Enter ” );</a:t>
            </a:r>
          </a:p>
          <a:p>
            <a:pPr lvl="1"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}while (response == 1);</a:t>
            </a:r>
          </a:p>
        </p:txBody>
      </p:sp>
      <p:sp>
        <p:nvSpPr>
          <p:cNvPr id="4608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74D0B1-136F-4DAF-BEE3-0C35FB773B29}" type="slidenum">
              <a:rPr lang="en-US" sz="1400">
                <a:solidFill>
                  <a:srgbClr val="FFFFFF"/>
                </a:solidFill>
              </a:rPr>
              <a:pPr eaLnBrk="1" hangingPunct="1"/>
              <a:t>37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4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1851" y="455022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/>
              <a:t>Break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229425" y="1451295"/>
            <a:ext cx="7361238" cy="489078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z="2800" dirty="0"/>
              <a:t>La </a:t>
            </a:r>
            <a:r>
              <a:rPr lang="en-GB" sz="2800" dirty="0" err="1"/>
              <a:t>instrucción</a:t>
            </a:r>
            <a:r>
              <a:rPr lang="en-GB" sz="2800" dirty="0"/>
              <a:t> break causa un exit </a:t>
            </a:r>
            <a:r>
              <a:rPr lang="en-GB" sz="2800" dirty="0" err="1"/>
              <a:t>desde</a:t>
            </a:r>
            <a:r>
              <a:rPr lang="en-GB" sz="2800" dirty="0"/>
              <a:t> el </a:t>
            </a:r>
            <a:r>
              <a:rPr lang="en-GB" sz="2800" dirty="0" err="1"/>
              <a:t>ciclo</a:t>
            </a:r>
            <a:r>
              <a:rPr lang="en-GB" sz="2800" dirty="0"/>
              <a:t> que lo llama.</a:t>
            </a:r>
            <a:endParaRPr lang="en-GB" sz="2800" dirty="0">
              <a:latin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for ( int </a:t>
            </a:r>
            <a:r>
              <a:rPr lang="en-GB" sz="2400" b="1" dirty="0" err="1">
                <a:latin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</a:rPr>
              <a:t> = 0; </a:t>
            </a:r>
            <a:r>
              <a:rPr lang="en-GB" sz="2400" b="1" dirty="0" err="1">
                <a:latin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</a:rPr>
              <a:t> &lt; </a:t>
            </a:r>
            <a:r>
              <a:rPr lang="en-GB" sz="2400" b="1" dirty="0" err="1">
                <a:latin typeface="Courier New" pitchFamily="49" charset="0"/>
              </a:rPr>
              <a:t>maxID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 err="1">
                <a:latin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</a:rPr>
              <a:t>++ ) </a:t>
            </a:r>
          </a:p>
          <a:p>
            <a:pPr lvl="1"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if ( </a:t>
            </a:r>
            <a:r>
              <a:rPr lang="en-GB" sz="2400" b="1" dirty="0" err="1">
                <a:latin typeface="Courier New" pitchFamily="49" charset="0"/>
              </a:rPr>
              <a:t>userID</a:t>
            </a:r>
            <a:r>
              <a:rPr lang="en-GB" sz="2400" b="1" dirty="0">
                <a:latin typeface="Courier New" pitchFamily="49" charset="0"/>
              </a:rPr>
              <a:t>[</a:t>
            </a:r>
            <a:r>
              <a:rPr lang="en-GB" sz="2400" b="1" dirty="0" err="1">
                <a:latin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</a:rPr>
              <a:t>] == </a:t>
            </a:r>
            <a:r>
              <a:rPr lang="en-GB" sz="2400" b="1" dirty="0" err="1">
                <a:latin typeface="Courier New" pitchFamily="49" charset="0"/>
              </a:rPr>
              <a:t>targetID</a:t>
            </a:r>
            <a:r>
              <a:rPr lang="en-GB" sz="2400" b="1" dirty="0">
                <a:latin typeface="Courier New" pitchFamily="49" charset="0"/>
              </a:rPr>
              <a:t> ) </a:t>
            </a:r>
          </a:p>
          <a:p>
            <a:pPr lvl="1"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 {</a:t>
            </a:r>
          </a:p>
          <a:p>
            <a:pPr lvl="1"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index = </a:t>
            </a:r>
            <a:r>
              <a:rPr lang="en-GB" sz="2400" b="1" dirty="0" err="1">
                <a:latin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	break;</a:t>
            </a:r>
          </a:p>
          <a:p>
            <a:pPr lvl="1"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GB" sz="2400" b="1" dirty="0">
                <a:latin typeface="Courier New" pitchFamily="49" charset="0"/>
              </a:rPr>
              <a:t>}	// la </a:t>
            </a:r>
            <a:r>
              <a:rPr lang="en-GB" sz="2400" b="1" dirty="0" err="1">
                <a:latin typeface="Courier New" pitchFamily="49" charset="0"/>
              </a:rPr>
              <a:t>ejecución</a:t>
            </a:r>
            <a:r>
              <a:rPr lang="en-GB" sz="2400" b="1" dirty="0">
                <a:latin typeface="Courier New" pitchFamily="49" charset="0"/>
              </a:rPr>
              <a:t> del </a:t>
            </a:r>
            <a:r>
              <a:rPr lang="en-GB" sz="2400" b="1" dirty="0" err="1">
                <a:latin typeface="Courier New" pitchFamily="49" charset="0"/>
              </a:rPr>
              <a:t>programa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 err="1">
                <a:latin typeface="Courier New" pitchFamily="49" charset="0"/>
              </a:rPr>
              <a:t>salta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 err="1">
                <a:latin typeface="Courier New" pitchFamily="49" charset="0"/>
              </a:rPr>
              <a:t>aquí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 err="1">
                <a:latin typeface="Courier New" pitchFamily="49" charset="0"/>
              </a:rPr>
              <a:t>después</a:t>
            </a:r>
            <a:r>
              <a:rPr lang="en-GB" sz="2400" b="1" dirty="0">
                <a:latin typeface="Courier New" pitchFamily="49" charset="0"/>
              </a:rPr>
              <a:t> del break </a:t>
            </a:r>
          </a:p>
        </p:txBody>
      </p:sp>
      <p:sp>
        <p:nvSpPr>
          <p:cNvPr id="4710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E112F3-0897-4F4E-9B4A-CE45AAA8C614}" type="slidenum">
              <a:rPr lang="en-US" sz="1400">
                <a:solidFill>
                  <a:srgbClr val="FFFFFF"/>
                </a:solidFill>
              </a:rPr>
              <a:pPr eaLnBrk="1" hangingPunct="1"/>
              <a:t>38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03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17" y="463732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/>
              <a:t>Continue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96984" y="1600201"/>
            <a:ext cx="8171516" cy="4873625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 dirty="0"/>
              <a:t>Puede ser utilizado solamente con los ciclos  </a:t>
            </a:r>
            <a:r>
              <a:rPr lang="es-MX" dirty="0" err="1"/>
              <a:t>while</a:t>
            </a:r>
            <a:r>
              <a:rPr lang="es-MX" dirty="0"/>
              <a:t>, do o </a:t>
            </a:r>
            <a:r>
              <a:rPr lang="es-MX" dirty="0" err="1"/>
              <a:t>for</a:t>
            </a:r>
            <a:r>
              <a:rPr lang="es-MX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 dirty="0"/>
              <a:t>La instrucción </a:t>
            </a:r>
            <a:r>
              <a:rPr lang="es-MX" dirty="0" err="1"/>
              <a:t>continue</a:t>
            </a:r>
            <a:r>
              <a:rPr lang="es-MX" dirty="0"/>
              <a:t> ocasiona que el ciclo </a:t>
            </a:r>
            <a:r>
              <a:rPr lang="es-MX" dirty="0" err="1"/>
              <a:t>continue</a:t>
            </a:r>
            <a:r>
              <a:rPr lang="es-MX" dirty="0"/>
              <a:t> en la siguiente iteración inmediatamente.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MX" sz="2000" dirty="0" err="1">
                <a:latin typeface="Courier New" pitchFamily="49" charset="0"/>
              </a:rPr>
              <a:t>for</a:t>
            </a:r>
            <a:r>
              <a:rPr lang="es-MX" sz="2000" dirty="0">
                <a:latin typeface="Courier New" pitchFamily="49" charset="0"/>
              </a:rPr>
              <a:t> ( </a:t>
            </a:r>
            <a:r>
              <a:rPr lang="es-MX" sz="2000" dirty="0" err="1">
                <a:latin typeface="Courier New" pitchFamily="49" charset="0"/>
              </a:rPr>
              <a:t>int</a:t>
            </a:r>
            <a:r>
              <a:rPr lang="es-MX" sz="2000" dirty="0">
                <a:latin typeface="Courier New" pitchFamily="49" charset="0"/>
              </a:rPr>
              <a:t> i = 0; i &lt; </a:t>
            </a:r>
            <a:r>
              <a:rPr lang="es-MX" sz="2000" dirty="0" err="1">
                <a:latin typeface="Courier New" pitchFamily="49" charset="0"/>
              </a:rPr>
              <a:t>maxID</a:t>
            </a:r>
            <a:r>
              <a:rPr lang="es-MX" sz="2000" dirty="0">
                <a:latin typeface="Courier New" pitchFamily="49" charset="0"/>
              </a:rPr>
              <a:t>; i++ )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MX" sz="2000" dirty="0">
                <a:latin typeface="Courier New" pitchFamily="49" charset="0"/>
              </a:rPr>
              <a:t>{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MX" sz="2000" dirty="0">
                <a:latin typeface="Courier New" pitchFamily="49" charset="0"/>
              </a:rPr>
              <a:t>	</a:t>
            </a:r>
            <a:r>
              <a:rPr lang="es-MX" sz="2000" dirty="0" err="1">
                <a:latin typeface="Courier New" pitchFamily="49" charset="0"/>
              </a:rPr>
              <a:t>if</a:t>
            </a:r>
            <a:r>
              <a:rPr lang="es-MX" sz="2000" dirty="0">
                <a:latin typeface="Courier New" pitchFamily="49" charset="0"/>
              </a:rPr>
              <a:t> ( </a:t>
            </a:r>
            <a:r>
              <a:rPr lang="es-MX" sz="2000" dirty="0" err="1">
                <a:latin typeface="Courier New" pitchFamily="49" charset="0"/>
              </a:rPr>
              <a:t>userID</a:t>
            </a:r>
            <a:r>
              <a:rPr lang="es-MX" sz="2000" dirty="0">
                <a:latin typeface="Courier New" pitchFamily="49" charset="0"/>
              </a:rPr>
              <a:t>[i] != -1 ) </a:t>
            </a:r>
            <a:r>
              <a:rPr lang="es-MX" sz="2000" dirty="0" err="1">
                <a:latin typeface="Courier New" pitchFamily="49" charset="0"/>
              </a:rPr>
              <a:t>continue</a:t>
            </a:r>
            <a:r>
              <a:rPr lang="es-MX" sz="2000" dirty="0">
                <a:latin typeface="Courier New" pitchFamily="49" charset="0"/>
              </a:rPr>
              <a:t>;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MX" sz="2000" dirty="0">
                <a:latin typeface="Courier New" pitchFamily="49" charset="0"/>
              </a:rPr>
              <a:t>	</a:t>
            </a:r>
            <a:r>
              <a:rPr lang="es-MX" sz="2000" dirty="0" err="1">
                <a:latin typeface="Courier New" pitchFamily="49" charset="0"/>
              </a:rPr>
              <a:t>System.out.print</a:t>
            </a:r>
            <a:r>
              <a:rPr lang="es-MX" sz="2000" dirty="0">
                <a:latin typeface="Courier New" pitchFamily="49" charset="0"/>
              </a:rPr>
              <a:t>( “</a:t>
            </a:r>
            <a:r>
              <a:rPr lang="es-MX" sz="2000" dirty="0" err="1">
                <a:latin typeface="Courier New" pitchFamily="49" charset="0"/>
              </a:rPr>
              <a:t>UserID</a:t>
            </a:r>
            <a:r>
              <a:rPr lang="es-MX" sz="2000" dirty="0">
                <a:latin typeface="Courier New" pitchFamily="49" charset="0"/>
              </a:rPr>
              <a:t> ” + i + “ :” +   		</a:t>
            </a:r>
            <a:r>
              <a:rPr lang="es-MX" sz="2000" dirty="0" err="1">
                <a:latin typeface="Courier New" pitchFamily="49" charset="0"/>
              </a:rPr>
              <a:t>userID</a:t>
            </a:r>
            <a:r>
              <a:rPr lang="es-MX" sz="2000" dirty="0">
                <a:latin typeface="Courier New" pitchFamily="49" charset="0"/>
              </a:rPr>
              <a:t>);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MX" sz="2000" dirty="0">
                <a:latin typeface="Courier New" pitchFamily="49" charset="0"/>
              </a:rPr>
              <a:t>}</a:t>
            </a:r>
          </a:p>
        </p:txBody>
      </p:sp>
      <p:sp>
        <p:nvSpPr>
          <p:cNvPr id="4813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1BFCC3-778A-40BD-8247-F5162B740210}" type="slidenum">
              <a:rPr lang="en-US" sz="1400">
                <a:solidFill>
                  <a:srgbClr val="FFFFFF"/>
                </a:solidFill>
              </a:rPr>
              <a:pPr eaLnBrk="1" hangingPunct="1"/>
              <a:t>39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2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45" y="460599"/>
            <a:ext cx="10126640" cy="12453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sz="3600" dirty="0"/>
              <a:t>Características de Java</a:t>
            </a:r>
            <a:endParaRPr lang="en-US" sz="36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532266" y="2043283"/>
            <a:ext cx="10691396" cy="3195764"/>
          </a:xfrm>
        </p:spPr>
        <p:txBody>
          <a:bodyPr rtlCol="0">
            <a:normAutofit/>
          </a:bodyPr>
          <a:lstStyle/>
          <a:p>
            <a:pPr indent="-342900">
              <a:spcAft>
                <a:spcPts val="1200"/>
              </a:spcAft>
              <a:defRPr/>
            </a:pPr>
            <a:r>
              <a:rPr lang="es-MX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Lenguaje totalmente orientado a objetos</a:t>
            </a:r>
          </a:p>
          <a:p>
            <a:pPr marL="708660" lvl="1" indent="-342900">
              <a:spcBef>
                <a:spcPts val="600"/>
              </a:spcBef>
              <a:spcAft>
                <a:spcPts val="1200"/>
              </a:spcAft>
              <a:defRPr/>
            </a:pPr>
            <a:r>
              <a:rPr lang="es-MX" sz="2400" dirty="0"/>
              <a:t>Encapsulación, herencia, polimorfismo, etc.</a:t>
            </a:r>
          </a:p>
          <a:p>
            <a:pPr indent="-342900">
              <a:spcAft>
                <a:spcPts val="1200"/>
              </a:spcAft>
              <a:defRPr/>
            </a:pPr>
            <a:r>
              <a:rPr lang="es-MX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Dispone de un amplio conjunto de librerías</a:t>
            </a:r>
          </a:p>
          <a:p>
            <a:pPr marL="708660" lvl="1" indent="-342900">
              <a:spcBef>
                <a:spcPts val="600"/>
              </a:spcBef>
              <a:spcAft>
                <a:spcPts val="1200"/>
              </a:spcAft>
              <a:defRPr/>
            </a:pPr>
            <a:r>
              <a:rPr lang="es-MX" sz="2400" dirty="0"/>
              <a:t>Oracle pone a disposición un amplio conjunto de clases para la creación de interfaces gráficas, gestión de redes, multitarea, acceso a datos, etc.</a:t>
            </a:r>
            <a:endParaRPr lang="en-US" sz="2400" dirty="0"/>
          </a:p>
        </p:txBody>
      </p:sp>
      <p:sp>
        <p:nvSpPr>
          <p:cNvPr id="1126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D5C236-88D2-4200-8444-689DABC46236}" type="slidenum">
              <a:rPr lang="en-US" sz="1400">
                <a:solidFill>
                  <a:srgbClr val="FFFFFF"/>
                </a:solidFill>
              </a:rPr>
              <a:pPr eaLnBrk="1" hangingPunct="1"/>
              <a:t>4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08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725" y="47244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Arreglos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01189" y="1600201"/>
            <a:ext cx="8647611" cy="4873625"/>
          </a:xfrm>
        </p:spPr>
        <p:txBody>
          <a:bodyPr/>
          <a:lstStyle/>
          <a:p>
            <a:pPr eaLnBrk="1" hangingPunct="1"/>
            <a:r>
              <a:rPr lang="es-MX" dirty="0"/>
              <a:t>Un arreglo es una lista de elementos similares</a:t>
            </a:r>
          </a:p>
          <a:p>
            <a:pPr eaLnBrk="1" hangingPunct="1"/>
            <a:r>
              <a:rPr lang="es-MX" dirty="0"/>
              <a:t>Un arreglo tiene:</a:t>
            </a:r>
          </a:p>
          <a:p>
            <a:pPr lvl="1" eaLnBrk="1" hangingPunct="1"/>
            <a:r>
              <a:rPr lang="es-MX" sz="2400" dirty="0"/>
              <a:t>nombre</a:t>
            </a:r>
          </a:p>
          <a:p>
            <a:pPr lvl="1" eaLnBrk="1" hangingPunct="1"/>
            <a:r>
              <a:rPr lang="es-MX" sz="2400" dirty="0"/>
              <a:t>tipo</a:t>
            </a:r>
          </a:p>
          <a:p>
            <a:pPr lvl="1" eaLnBrk="1" hangingPunct="1"/>
            <a:r>
              <a:rPr lang="es-MX" sz="2400" dirty="0"/>
              <a:t>tamaño</a:t>
            </a:r>
          </a:p>
          <a:p>
            <a:pPr eaLnBrk="1" hangingPunct="1"/>
            <a:r>
              <a:rPr lang="es-MX" dirty="0"/>
              <a:t>Estos deben ser declarados cuando el arreglo es creado.</a:t>
            </a:r>
          </a:p>
          <a:p>
            <a:pPr eaLnBrk="1" hangingPunct="1"/>
            <a:r>
              <a:rPr lang="es-MX" dirty="0"/>
              <a:t>El tamaño del arreglo no puede ser cambiado durante la ejecución del programa.</a:t>
            </a:r>
            <a:endParaRPr lang="es-MX" sz="2800" dirty="0"/>
          </a:p>
        </p:txBody>
      </p:sp>
      <p:sp>
        <p:nvSpPr>
          <p:cNvPr id="4915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BE01242-FBF9-4B86-9BA6-3718A5F35FFF}" type="slidenum">
              <a:rPr lang="en-US" sz="1400">
                <a:solidFill>
                  <a:srgbClr val="FFFFFF"/>
                </a:solidFill>
              </a:rPr>
              <a:pPr eaLnBrk="1" hangingPunct="1"/>
              <a:t>40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2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C67235-4CF5-4232-9B3A-071A6E1121AC}" type="slidenum">
              <a:rPr lang="en-US" sz="1400">
                <a:solidFill>
                  <a:srgbClr val="FFFFFF"/>
                </a:solidFill>
              </a:rPr>
              <a:pPr eaLnBrk="1" hangingPunct="1"/>
              <a:t>41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500982" y="3602962"/>
            <a:ext cx="754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GB" sz="2800" dirty="0" err="1">
                <a:latin typeface="Arial" charset="0"/>
              </a:rPr>
              <a:t>myArray</a:t>
            </a:r>
            <a:r>
              <a:rPr lang="en-GB" sz="2800" dirty="0">
                <a:latin typeface="Arial" charset="0"/>
              </a:rPr>
              <a:t> </a:t>
            </a:r>
            <a:r>
              <a:rPr lang="en-GB" sz="2800" dirty="0" err="1">
                <a:latin typeface="Arial" charset="0"/>
              </a:rPr>
              <a:t>tiene</a:t>
            </a:r>
            <a:r>
              <a:rPr lang="en-GB" sz="2800" dirty="0">
                <a:latin typeface="Arial" charset="0"/>
              </a:rPr>
              <a:t> </a:t>
            </a:r>
            <a:r>
              <a:rPr lang="en-GB" sz="2800" dirty="0" err="1">
                <a:latin typeface="Arial" charset="0"/>
              </a:rPr>
              <a:t>espacio</a:t>
            </a:r>
            <a:r>
              <a:rPr lang="en-GB" sz="2800" dirty="0">
                <a:latin typeface="Arial" charset="0"/>
              </a:rPr>
              <a:t> para 8 </a:t>
            </a:r>
            <a:r>
              <a:rPr lang="en-GB" sz="2800" dirty="0" err="1">
                <a:latin typeface="Arial" charset="0"/>
              </a:rPr>
              <a:t>elementos</a:t>
            </a:r>
            <a:endParaRPr lang="en-GB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GB" sz="2800" dirty="0">
                <a:latin typeface="Arial" charset="0"/>
              </a:rPr>
              <a:t>Los </a:t>
            </a:r>
            <a:r>
              <a:rPr lang="en-GB" sz="2800" dirty="0" err="1">
                <a:latin typeface="Arial" charset="0"/>
              </a:rPr>
              <a:t>elementos</a:t>
            </a:r>
            <a:r>
              <a:rPr lang="en-GB" sz="2800" dirty="0">
                <a:latin typeface="Arial" charset="0"/>
              </a:rPr>
              <a:t> son </a:t>
            </a:r>
            <a:r>
              <a:rPr lang="en-GB" sz="2800" dirty="0" err="1">
                <a:latin typeface="Arial" charset="0"/>
              </a:rPr>
              <a:t>accedidos</a:t>
            </a:r>
            <a:r>
              <a:rPr lang="en-GB" sz="2800" dirty="0">
                <a:latin typeface="Arial" charset="0"/>
              </a:rPr>
              <a:t> por </a:t>
            </a:r>
            <a:r>
              <a:rPr lang="en-GB" sz="2800" dirty="0" err="1">
                <a:latin typeface="Arial" charset="0"/>
              </a:rPr>
              <a:t>su</a:t>
            </a:r>
            <a:r>
              <a:rPr lang="en-GB" sz="2800" dirty="0">
                <a:latin typeface="Arial" charset="0"/>
              </a:rPr>
              <a:t> </a:t>
            </a:r>
            <a:r>
              <a:rPr lang="en-GB" sz="2800" dirty="0" err="1">
                <a:latin typeface="Arial" charset="0"/>
              </a:rPr>
              <a:t>índice</a:t>
            </a:r>
            <a:endParaRPr lang="en-GB" sz="28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GB" sz="2800" dirty="0" err="1">
                <a:latin typeface="Arial" charset="0"/>
              </a:rPr>
              <a:t>en</a:t>
            </a:r>
            <a:r>
              <a:rPr lang="en-GB" sz="2800" dirty="0">
                <a:latin typeface="Arial" charset="0"/>
              </a:rPr>
              <a:t> Java, los </a:t>
            </a:r>
            <a:r>
              <a:rPr lang="en-GB" sz="2800" dirty="0" err="1">
                <a:latin typeface="Arial" charset="0"/>
              </a:rPr>
              <a:t>índices</a:t>
            </a:r>
            <a:r>
              <a:rPr lang="en-GB" sz="2800" dirty="0">
                <a:latin typeface="Arial" charset="0"/>
              </a:rPr>
              <a:t> de los </a:t>
            </a:r>
            <a:r>
              <a:rPr lang="en-GB" sz="2800" dirty="0" err="1">
                <a:latin typeface="Arial" charset="0"/>
              </a:rPr>
              <a:t>arreglos</a:t>
            </a:r>
            <a:r>
              <a:rPr lang="en-GB" sz="2800" dirty="0">
                <a:latin typeface="Arial" charset="0"/>
              </a:rPr>
              <a:t> </a:t>
            </a:r>
            <a:r>
              <a:rPr lang="en-GB" sz="2800" dirty="0" err="1">
                <a:latin typeface="Arial" charset="0"/>
              </a:rPr>
              <a:t>comienzan</a:t>
            </a:r>
            <a:r>
              <a:rPr lang="en-GB" sz="2800" dirty="0">
                <a:latin typeface="Arial" charset="0"/>
              </a:rPr>
              <a:t> con 0.</a:t>
            </a:r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1534226" y="1710655"/>
            <a:ext cx="7056437" cy="933450"/>
            <a:chOff x="144" y="1680"/>
            <a:chExt cx="4445" cy="586"/>
          </a:xfrm>
        </p:grpSpPr>
        <p:grpSp>
          <p:nvGrpSpPr>
            <p:cNvPr id="50181" name="Group 4"/>
            <p:cNvGrpSpPr>
              <a:grpSpLocks/>
            </p:cNvGrpSpPr>
            <p:nvPr/>
          </p:nvGrpSpPr>
          <p:grpSpPr bwMode="auto">
            <a:xfrm>
              <a:off x="144" y="1680"/>
              <a:ext cx="4445" cy="333"/>
              <a:chOff x="144" y="1680"/>
              <a:chExt cx="4445" cy="333"/>
            </a:xfrm>
          </p:grpSpPr>
          <p:sp>
            <p:nvSpPr>
              <p:cNvPr id="50191" name="Text Box 5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800" b="1" dirty="0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50192" name="Text Box 6"/>
              <p:cNvSpPr txBox="1">
                <a:spLocks noChangeArrowheads="1"/>
              </p:cNvSpPr>
              <p:nvPr/>
            </p:nvSpPr>
            <p:spPr bwMode="auto">
              <a:xfrm>
                <a:off x="1498" y="1680"/>
                <a:ext cx="441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50193" name="Text Box 7"/>
              <p:cNvSpPr txBox="1">
                <a:spLocks noChangeArrowheads="1"/>
              </p:cNvSpPr>
              <p:nvPr/>
            </p:nvSpPr>
            <p:spPr bwMode="auto">
              <a:xfrm>
                <a:off x="1939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50194" name="Text Box 8"/>
              <p:cNvSpPr txBox="1">
                <a:spLocks noChangeArrowheads="1"/>
              </p:cNvSpPr>
              <p:nvPr/>
            </p:nvSpPr>
            <p:spPr bwMode="auto">
              <a:xfrm>
                <a:off x="2381" y="1680"/>
                <a:ext cx="441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195" name="Text Box 9"/>
              <p:cNvSpPr txBox="1">
                <a:spLocks noChangeArrowheads="1"/>
              </p:cNvSpPr>
              <p:nvPr/>
            </p:nvSpPr>
            <p:spPr bwMode="auto">
              <a:xfrm>
                <a:off x="2822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50196" name="Text Box 10"/>
              <p:cNvSpPr txBox="1">
                <a:spLocks noChangeArrowheads="1"/>
              </p:cNvSpPr>
              <p:nvPr/>
            </p:nvSpPr>
            <p:spPr bwMode="auto">
              <a:xfrm>
                <a:off x="3264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50197" name="Text Box 11"/>
              <p:cNvSpPr txBox="1">
                <a:spLocks noChangeArrowheads="1"/>
              </p:cNvSpPr>
              <p:nvPr/>
            </p:nvSpPr>
            <p:spPr bwMode="auto">
              <a:xfrm>
                <a:off x="3706" y="1680"/>
                <a:ext cx="441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50198" name="Text Box 12"/>
              <p:cNvSpPr txBox="1">
                <a:spLocks noChangeArrowheads="1"/>
              </p:cNvSpPr>
              <p:nvPr/>
            </p:nvSpPr>
            <p:spPr bwMode="auto">
              <a:xfrm>
                <a:off x="4147" y="1680"/>
                <a:ext cx="44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8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199" name="Text Box 13"/>
              <p:cNvSpPr txBox="1">
                <a:spLocks noChangeArrowheads="1"/>
              </p:cNvSpPr>
              <p:nvPr/>
            </p:nvSpPr>
            <p:spPr bwMode="auto">
              <a:xfrm>
                <a:off x="144" y="1680"/>
                <a:ext cx="9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myArray =</a:t>
                </a:r>
                <a:r>
                  <a:rPr lang="en-GB" sz="2800" b="1">
                    <a:latin typeface="Tahoma" pitchFamily="34" charset="0"/>
                  </a:rPr>
                  <a:t> </a:t>
                </a:r>
              </a:p>
            </p:txBody>
          </p:sp>
        </p:grpSp>
        <p:grpSp>
          <p:nvGrpSpPr>
            <p:cNvPr id="50182" name="Group 14"/>
            <p:cNvGrpSpPr>
              <a:grpSpLocks/>
            </p:cNvGrpSpPr>
            <p:nvPr/>
          </p:nvGrpSpPr>
          <p:grpSpPr bwMode="auto">
            <a:xfrm>
              <a:off x="1056" y="2016"/>
              <a:ext cx="3533" cy="250"/>
              <a:chOff x="1056" y="2016"/>
              <a:chExt cx="3533" cy="250"/>
            </a:xfrm>
          </p:grpSpPr>
          <p:sp>
            <p:nvSpPr>
              <p:cNvPr id="50183" name="Text Box 15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0184" name="Text Box 16"/>
              <p:cNvSpPr txBox="1">
                <a:spLocks noChangeArrowheads="1"/>
              </p:cNvSpPr>
              <p:nvPr/>
            </p:nvSpPr>
            <p:spPr bwMode="auto">
              <a:xfrm>
                <a:off x="1498" y="2016"/>
                <a:ext cx="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185" name="Text Box 17"/>
              <p:cNvSpPr txBox="1">
                <a:spLocks noChangeArrowheads="1"/>
              </p:cNvSpPr>
              <p:nvPr/>
            </p:nvSpPr>
            <p:spPr bwMode="auto">
              <a:xfrm>
                <a:off x="1939" y="2016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50186" name="Text Box 18"/>
              <p:cNvSpPr txBox="1">
                <a:spLocks noChangeArrowheads="1"/>
              </p:cNvSpPr>
              <p:nvPr/>
            </p:nvSpPr>
            <p:spPr bwMode="auto">
              <a:xfrm>
                <a:off x="2381" y="2016"/>
                <a:ext cx="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50187" name="Text Box 19"/>
              <p:cNvSpPr txBox="1">
                <a:spLocks noChangeArrowheads="1"/>
              </p:cNvSpPr>
              <p:nvPr/>
            </p:nvSpPr>
            <p:spPr bwMode="auto">
              <a:xfrm>
                <a:off x="2822" y="2016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50188" name="Text Box 20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50189" name="Text Box 21"/>
              <p:cNvSpPr txBox="1">
                <a:spLocks noChangeArrowheads="1"/>
              </p:cNvSpPr>
              <p:nvPr/>
            </p:nvSpPr>
            <p:spPr bwMode="auto">
              <a:xfrm>
                <a:off x="3706" y="2016"/>
                <a:ext cx="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50190" name="Text Box 22"/>
              <p:cNvSpPr txBox="1">
                <a:spLocks noChangeArrowheads="1"/>
              </p:cNvSpPr>
              <p:nvPr/>
            </p:nvSpPr>
            <p:spPr bwMode="auto">
              <a:xfrm>
                <a:off x="4147" y="2016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>
                    <a:latin typeface="Tahoma" pitchFamily="34" charset="0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020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" y="489857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Declaración</a:t>
            </a:r>
            <a:r>
              <a:rPr lang="en-GB" dirty="0"/>
              <a:t> de </a:t>
            </a:r>
            <a:r>
              <a:rPr lang="en-GB" dirty="0" err="1"/>
              <a:t>Arreglos</a:t>
            </a:r>
            <a:endParaRPr lang="en-GB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123063" y="1494518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2800" dirty="0" err="1">
                <a:solidFill>
                  <a:schemeClr val="tx1"/>
                </a:solidFill>
              </a:rPr>
              <a:t>int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miArray</a:t>
            </a:r>
            <a:r>
              <a:rPr lang="es-MX" sz="2800" dirty="0">
                <a:solidFill>
                  <a:schemeClr val="tx1"/>
                </a:solidFill>
              </a:rPr>
              <a:t>[];</a:t>
            </a:r>
          </a:p>
          <a:p>
            <a:pPr lvl="1" eaLnBrk="1" hangingPunct="1">
              <a:buFontTx/>
              <a:buNone/>
            </a:pPr>
            <a:r>
              <a:rPr lang="es-MX" dirty="0">
                <a:solidFill>
                  <a:schemeClr val="tx1"/>
                </a:solidFill>
              </a:rPr>
              <a:t>declara </a:t>
            </a:r>
            <a:r>
              <a:rPr lang="es-MX" i="1" dirty="0" err="1">
                <a:solidFill>
                  <a:schemeClr val="tx1"/>
                </a:solidFill>
              </a:rPr>
              <a:t>miArray</a:t>
            </a:r>
            <a:r>
              <a:rPr lang="es-MX" dirty="0">
                <a:solidFill>
                  <a:schemeClr val="tx1"/>
                </a:solidFill>
              </a:rPr>
              <a:t> como un arreglo de enteros</a:t>
            </a:r>
          </a:p>
          <a:p>
            <a:pPr lvl="1" eaLnBrk="1" hangingPunct="1">
              <a:buFontTx/>
              <a:buNone/>
            </a:pPr>
            <a:endParaRPr lang="es-MX" dirty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MX" sz="2800" dirty="0" err="1">
                <a:solidFill>
                  <a:schemeClr val="tx1"/>
                </a:solidFill>
              </a:rPr>
              <a:t>miArray</a:t>
            </a:r>
            <a:r>
              <a:rPr lang="es-MX" sz="2800" dirty="0">
                <a:solidFill>
                  <a:schemeClr val="tx1"/>
                </a:solidFill>
              </a:rPr>
              <a:t> = </a:t>
            </a:r>
            <a:r>
              <a:rPr lang="es-MX" sz="2800" b="1" dirty="0">
                <a:solidFill>
                  <a:schemeClr val="tx1"/>
                </a:solidFill>
              </a:rPr>
              <a:t>new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int</a:t>
            </a:r>
            <a:r>
              <a:rPr lang="es-MX" sz="2800" dirty="0">
                <a:solidFill>
                  <a:schemeClr val="tx1"/>
                </a:solidFill>
              </a:rPr>
              <a:t>[8];</a:t>
            </a:r>
          </a:p>
          <a:p>
            <a:pPr lvl="1" eaLnBrk="1" hangingPunct="1">
              <a:buFontTx/>
              <a:buNone/>
            </a:pPr>
            <a:r>
              <a:rPr lang="es-MX" dirty="0">
                <a:solidFill>
                  <a:schemeClr val="tx1"/>
                </a:solidFill>
              </a:rPr>
              <a:t>reserva 8 espacios de enteros en memoria, etiquetados de </a:t>
            </a:r>
            <a:r>
              <a:rPr lang="es-MX" i="1" dirty="0" err="1">
                <a:solidFill>
                  <a:schemeClr val="tx1"/>
                </a:solidFill>
              </a:rPr>
              <a:t>miArray</a:t>
            </a:r>
            <a:r>
              <a:rPr lang="es-MX" i="1" dirty="0">
                <a:solidFill>
                  <a:schemeClr val="tx1"/>
                </a:solidFill>
              </a:rPr>
              <a:t>[0]</a:t>
            </a:r>
            <a:r>
              <a:rPr lang="es-MX" dirty="0">
                <a:solidFill>
                  <a:schemeClr val="tx1"/>
                </a:solidFill>
              </a:rPr>
              <a:t> - </a:t>
            </a:r>
            <a:r>
              <a:rPr lang="es-MX" i="1" dirty="0" err="1">
                <a:solidFill>
                  <a:schemeClr val="tx1"/>
                </a:solidFill>
              </a:rPr>
              <a:t>miArray</a:t>
            </a:r>
            <a:r>
              <a:rPr lang="es-MX" i="1" dirty="0">
                <a:solidFill>
                  <a:schemeClr val="tx1"/>
                </a:solidFill>
              </a:rPr>
              <a:t>[7]</a:t>
            </a:r>
          </a:p>
          <a:p>
            <a:pPr lvl="1" eaLnBrk="1" hangingPunct="1">
              <a:buFontTx/>
              <a:buNone/>
            </a:pPr>
            <a:endParaRPr lang="es-MX" i="1" dirty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MX" sz="2800" b="1" dirty="0" err="1">
                <a:solidFill>
                  <a:schemeClr val="tx1"/>
                </a:solidFill>
              </a:rPr>
              <a:t>int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miArray</a:t>
            </a:r>
            <a:r>
              <a:rPr lang="es-MX" sz="2800" dirty="0">
                <a:solidFill>
                  <a:schemeClr val="tx1"/>
                </a:solidFill>
              </a:rPr>
              <a:t>[] = </a:t>
            </a:r>
            <a:r>
              <a:rPr lang="es-MX" sz="2800" b="1" dirty="0">
                <a:solidFill>
                  <a:schemeClr val="tx1"/>
                </a:solidFill>
              </a:rPr>
              <a:t>new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int</a:t>
            </a:r>
            <a:r>
              <a:rPr lang="es-MX" sz="2800" dirty="0">
                <a:solidFill>
                  <a:schemeClr val="tx1"/>
                </a:solidFill>
              </a:rPr>
              <a:t>[8];</a:t>
            </a:r>
          </a:p>
          <a:p>
            <a:pPr lvl="1" eaLnBrk="1" hangingPunct="1">
              <a:buFontTx/>
              <a:buNone/>
            </a:pPr>
            <a:r>
              <a:rPr lang="es-MX" dirty="0">
                <a:solidFill>
                  <a:schemeClr val="tx1"/>
                </a:solidFill>
              </a:rPr>
              <a:t>combina las dos instrucciones anteriores.</a:t>
            </a:r>
          </a:p>
          <a:p>
            <a:pPr eaLnBrk="1" hangingPunct="1"/>
            <a:endParaRPr lang="es-MX" sz="2800" dirty="0">
              <a:solidFill>
                <a:schemeClr val="tx1"/>
              </a:solidFill>
            </a:endParaRPr>
          </a:p>
        </p:txBody>
      </p:sp>
      <p:sp>
        <p:nvSpPr>
          <p:cNvPr id="5120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39C863-1EB7-4D09-A2BF-D329EBDDB1DE}" type="slidenum">
              <a:rPr lang="en-US" sz="1400">
                <a:solidFill>
                  <a:srgbClr val="FFFFFF"/>
                </a:solidFill>
              </a:rPr>
              <a:pPr eaLnBrk="1" hangingPunct="1"/>
              <a:t>42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05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6685" y="47244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Asignación</a:t>
            </a:r>
            <a:r>
              <a:rPr lang="en-GB" dirty="0"/>
              <a:t> de </a:t>
            </a:r>
            <a:r>
              <a:rPr lang="en-GB" dirty="0" err="1"/>
              <a:t>valores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23063" y="1628385"/>
            <a:ext cx="7467600" cy="441297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s-MX" dirty="0">
                <a:solidFill>
                  <a:schemeClr val="tx1"/>
                </a:solidFill>
              </a:rPr>
              <a:t>Se hace referencia a los elementos del arreglo mediante su índice.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s-MX" sz="2400" dirty="0" err="1">
                <a:solidFill>
                  <a:schemeClr val="tx1"/>
                </a:solidFill>
              </a:rPr>
              <a:t>miArray</a:t>
            </a:r>
            <a:r>
              <a:rPr lang="es-MX" sz="2400" dirty="0">
                <a:solidFill>
                  <a:schemeClr val="tx1"/>
                </a:solidFill>
              </a:rPr>
              <a:t>[0] = 3;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s-MX" sz="2400" dirty="0" err="1">
                <a:solidFill>
                  <a:schemeClr val="tx1"/>
                </a:solidFill>
              </a:rPr>
              <a:t>miArray</a:t>
            </a:r>
            <a:r>
              <a:rPr lang="es-MX" sz="2400" dirty="0">
                <a:solidFill>
                  <a:schemeClr val="tx1"/>
                </a:solidFill>
              </a:rPr>
              <a:t>[1] = 6;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s-MX" sz="2400" dirty="0" err="1">
                <a:solidFill>
                  <a:schemeClr val="tx1"/>
                </a:solidFill>
              </a:rPr>
              <a:t>miArray</a:t>
            </a:r>
            <a:r>
              <a:rPr lang="es-MX" sz="2400" dirty="0">
                <a:solidFill>
                  <a:schemeClr val="tx1"/>
                </a:solidFill>
              </a:rPr>
              <a:t>[2] = 3;   ...</a:t>
            </a:r>
          </a:p>
          <a:p>
            <a:pPr eaLnBrk="1" hangingPunct="1">
              <a:lnSpc>
                <a:spcPct val="150000"/>
              </a:lnSpc>
            </a:pPr>
            <a:r>
              <a:rPr lang="es-MX" dirty="0">
                <a:solidFill>
                  <a:schemeClr val="tx1"/>
                </a:solidFill>
              </a:rPr>
              <a:t>Se puede inicializar en un solo paso.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s-MX" sz="2400" b="1" dirty="0" err="1">
                <a:solidFill>
                  <a:schemeClr val="tx1"/>
                </a:solidFill>
              </a:rPr>
              <a:t>int</a:t>
            </a:r>
            <a:r>
              <a:rPr lang="es-MX" sz="2400" dirty="0">
                <a:solidFill>
                  <a:schemeClr val="tx1"/>
                </a:solidFill>
              </a:rPr>
              <a:t> </a:t>
            </a:r>
            <a:r>
              <a:rPr lang="es-MX" sz="2400" dirty="0" err="1">
                <a:solidFill>
                  <a:schemeClr val="tx1"/>
                </a:solidFill>
              </a:rPr>
              <a:t>miArray</a:t>
            </a:r>
            <a:r>
              <a:rPr lang="es-MX" sz="2400" dirty="0">
                <a:solidFill>
                  <a:schemeClr val="tx1"/>
                </a:solidFill>
              </a:rPr>
              <a:t>[] = {3, 6, 3, 1, 6, 3, 4, 1};</a:t>
            </a:r>
          </a:p>
          <a:p>
            <a:pPr eaLnBrk="1" hangingPunct="1">
              <a:lnSpc>
                <a:spcPct val="150000"/>
              </a:lnSpc>
            </a:pP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222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C9D32C-D677-4AED-A5FD-1535CE957934}" type="slidenum">
              <a:rPr lang="en-US" sz="1400">
                <a:solidFill>
                  <a:srgbClr val="FFFFFF"/>
                </a:solidFill>
              </a:rPr>
              <a:pPr eaLnBrk="1" hangingPunct="1"/>
              <a:t>43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0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34" y="437606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Iteración con arreglos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184246" y="1504406"/>
            <a:ext cx="7467600" cy="4873625"/>
          </a:xfrm>
        </p:spPr>
        <p:txBody>
          <a:bodyPr/>
          <a:lstStyle/>
          <a:p>
            <a:pPr eaLnBrk="1" hangingPunct="1"/>
            <a:r>
              <a:rPr lang="es-MX" sz="2800" dirty="0">
                <a:solidFill>
                  <a:schemeClr val="tx1"/>
                </a:solidFill>
              </a:rPr>
              <a:t>Los ciclos</a:t>
            </a:r>
            <a:r>
              <a:rPr lang="es-MX" sz="2800" i="1" dirty="0">
                <a:solidFill>
                  <a:schemeClr val="tx1"/>
                </a:solidFill>
              </a:rPr>
              <a:t> </a:t>
            </a:r>
            <a:r>
              <a:rPr lang="es-MX" sz="2800" i="1" dirty="0" err="1">
                <a:solidFill>
                  <a:schemeClr val="tx1"/>
                </a:solidFill>
              </a:rPr>
              <a:t>for</a:t>
            </a:r>
            <a:r>
              <a:rPr lang="es-MX" sz="2800" i="1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loops</a:t>
            </a:r>
            <a:r>
              <a:rPr lang="es-MX" sz="2800" dirty="0">
                <a:solidFill>
                  <a:schemeClr val="tx1"/>
                </a:solidFill>
              </a:rPr>
              <a:t> son los más usuales para trabajar con arreglos:</a:t>
            </a:r>
          </a:p>
          <a:p>
            <a:pPr lvl="1" eaLnBrk="1" hangingPunct="1">
              <a:buFontTx/>
              <a:buNone/>
            </a:pPr>
            <a:endParaRPr lang="es-MX" dirty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r>
              <a:rPr lang="es-MX" dirty="0" err="1">
                <a:solidFill>
                  <a:schemeClr val="tx1"/>
                </a:solidFill>
              </a:rPr>
              <a:t>for</a:t>
            </a:r>
            <a:r>
              <a:rPr lang="es-MX" dirty="0">
                <a:solidFill>
                  <a:schemeClr val="tx1"/>
                </a:solidFill>
              </a:rPr>
              <a:t> (</a:t>
            </a:r>
            <a:r>
              <a:rPr lang="es-MX" dirty="0" err="1">
                <a:solidFill>
                  <a:schemeClr val="tx1"/>
                </a:solidFill>
              </a:rPr>
              <a:t>int</a:t>
            </a:r>
            <a:r>
              <a:rPr lang="es-MX" dirty="0">
                <a:solidFill>
                  <a:schemeClr val="tx1"/>
                </a:solidFill>
              </a:rPr>
              <a:t> i = 0; i &lt; </a:t>
            </a:r>
            <a:r>
              <a:rPr lang="es-MX" dirty="0" err="1">
                <a:solidFill>
                  <a:schemeClr val="tx1"/>
                </a:solidFill>
              </a:rPr>
              <a:t>myArray.length</a:t>
            </a:r>
            <a:r>
              <a:rPr lang="es-MX" dirty="0">
                <a:solidFill>
                  <a:schemeClr val="tx1"/>
                </a:solidFill>
              </a:rPr>
              <a:t>; i++) </a:t>
            </a:r>
          </a:p>
          <a:p>
            <a:pPr lvl="1" eaLnBrk="1" hangingPunct="1">
              <a:buFontTx/>
              <a:buNone/>
            </a:pPr>
            <a:r>
              <a:rPr lang="es-MX" dirty="0">
                <a:solidFill>
                  <a:schemeClr val="tx1"/>
                </a:solidFill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s-MX" dirty="0">
                <a:solidFill>
                  <a:schemeClr val="tx1"/>
                </a:solidFill>
              </a:rPr>
              <a:t>  </a:t>
            </a:r>
            <a:r>
              <a:rPr lang="es-MX" dirty="0" err="1">
                <a:solidFill>
                  <a:schemeClr val="tx1"/>
                </a:solidFill>
              </a:rPr>
              <a:t>myArray</a:t>
            </a:r>
            <a:r>
              <a:rPr lang="es-MX" dirty="0">
                <a:solidFill>
                  <a:schemeClr val="tx1"/>
                </a:solidFill>
              </a:rPr>
              <a:t>[i] = </a:t>
            </a:r>
            <a:r>
              <a:rPr lang="es-MX" dirty="0" err="1">
                <a:solidFill>
                  <a:schemeClr val="tx1"/>
                </a:solidFill>
              </a:rPr>
              <a:t>getsomevalue</a:t>
            </a:r>
            <a:r>
              <a:rPr lang="es-MX" dirty="0">
                <a:solidFill>
                  <a:schemeClr val="tx1"/>
                </a:solidFill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s-MX" dirty="0">
                <a:solidFill>
                  <a:schemeClr val="tx1"/>
                </a:solidFill>
              </a:rPr>
              <a:t>}</a:t>
            </a:r>
          </a:p>
          <a:p>
            <a:pPr eaLnBrk="1" hangingPunct="1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325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F77B7E-5AFC-424A-9FD6-14E6D3F2F7EF}" type="slidenum">
              <a:rPr lang="en-US" sz="1400">
                <a:solidFill>
                  <a:srgbClr val="FFFFFF"/>
                </a:solidFill>
              </a:rPr>
              <a:pPr eaLnBrk="1" hangingPunct="1"/>
              <a:t>44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30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725" y="446314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Arreglos de objetos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73122" y="1600201"/>
            <a:ext cx="8475677" cy="48736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Hasta ahora solo se han visto arreglos de tipos de datos primitivos.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 sz="2400" dirty="0" err="1">
                <a:solidFill>
                  <a:schemeClr val="tx1"/>
                </a:solidFill>
              </a:rPr>
              <a:t>integers</a:t>
            </a:r>
            <a:endParaRPr lang="es-MX" sz="24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 sz="2400" dirty="0" err="1">
                <a:solidFill>
                  <a:schemeClr val="tx1"/>
                </a:solidFill>
              </a:rPr>
              <a:t>doubles</a:t>
            </a:r>
            <a:r>
              <a:rPr lang="es-MX" sz="2400" dirty="0">
                <a:solidFill>
                  <a:schemeClr val="tx1"/>
                </a:solidFill>
              </a:rPr>
              <a:t>, </a:t>
            </a:r>
            <a:r>
              <a:rPr lang="es-MX" sz="2400" dirty="0" err="1">
                <a:solidFill>
                  <a:schemeClr val="tx1"/>
                </a:solidFill>
              </a:rPr>
              <a:t>floats</a:t>
            </a:r>
            <a:r>
              <a:rPr lang="es-MX" sz="2400" dirty="0">
                <a:solidFill>
                  <a:schemeClr val="tx1"/>
                </a:solidFill>
              </a:rPr>
              <a:t>, </a:t>
            </a:r>
            <a:r>
              <a:rPr lang="es-MX" sz="2400" dirty="0" err="1">
                <a:solidFill>
                  <a:schemeClr val="tx1"/>
                </a:solidFill>
              </a:rPr>
              <a:t>characters</a:t>
            </a:r>
            <a:r>
              <a:rPr lang="es-MX" sz="2400" dirty="0">
                <a:solidFill>
                  <a:schemeClr val="tx1"/>
                </a:solidFill>
              </a:rPr>
              <a:t>…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Frecuentemente se necesitan arreglos de objetos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tx1"/>
                </a:solidFill>
              </a:rPr>
              <a:t>Estudiantes, Libros, Créditos ……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Se necesitan seguir tres pasos.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27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37AB17-D568-4DEF-9DB1-2812EB7ECDC7}" type="slidenum">
              <a:rPr lang="en-US" sz="1400">
                <a:solidFill>
                  <a:srgbClr val="FFFFFF"/>
                </a:solidFill>
              </a:rPr>
              <a:pPr eaLnBrk="1" hangingPunct="1"/>
              <a:t>45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05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103" y="368032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Declaración</a:t>
            </a:r>
            <a:r>
              <a:rPr lang="en-GB" dirty="0"/>
              <a:t> del </a:t>
            </a:r>
            <a:r>
              <a:rPr lang="en-GB" dirty="0" err="1"/>
              <a:t>arreglo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053737" y="1600199"/>
            <a:ext cx="8852263" cy="4806287"/>
          </a:xfrm>
        </p:spPr>
        <p:txBody>
          <a:bodyPr>
            <a:normAutofit/>
          </a:bodyPr>
          <a:lstStyle/>
          <a:p>
            <a:pPr marL="609600" indent="-609600">
              <a:spcAft>
                <a:spcPts val="600"/>
              </a:spcAft>
              <a:buNone/>
            </a:pPr>
            <a:r>
              <a:rPr lang="es-MX" dirty="0">
                <a:solidFill>
                  <a:schemeClr val="tx1"/>
                </a:solidFill>
              </a:rPr>
              <a:t>1. Declarar el arreglo</a:t>
            </a:r>
          </a:p>
          <a:p>
            <a:pPr marL="609600" indent="-609600">
              <a:spcAft>
                <a:spcPts val="600"/>
              </a:spcAft>
              <a:buNone/>
            </a:pPr>
            <a:r>
              <a:rPr lang="es-MX" dirty="0">
                <a:solidFill>
                  <a:schemeClr val="tx1"/>
                </a:solidFill>
              </a:rPr>
              <a:t>	</a:t>
            </a:r>
            <a:r>
              <a:rPr lang="es-MX" dirty="0" err="1">
                <a:solidFill>
                  <a:schemeClr val="tx1"/>
                </a:solidFill>
              </a:rPr>
              <a:t>private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Student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listaAlumnos</a:t>
            </a:r>
            <a:r>
              <a:rPr lang="es-MX" dirty="0">
                <a:solidFill>
                  <a:schemeClr val="tx1"/>
                </a:solidFill>
              </a:rPr>
              <a:t>[];</a:t>
            </a:r>
          </a:p>
          <a:p>
            <a:pPr marL="990600" lvl="1" indent="-533400">
              <a:spcAft>
                <a:spcPts val="600"/>
              </a:spcAft>
            </a:pPr>
            <a:r>
              <a:rPr lang="es-MX" sz="2400" dirty="0">
                <a:solidFill>
                  <a:schemeClr val="tx1"/>
                </a:solidFill>
              </a:rPr>
              <a:t>Esto declara </a:t>
            </a:r>
            <a:r>
              <a:rPr lang="es-MX" sz="2400" dirty="0" err="1">
                <a:solidFill>
                  <a:schemeClr val="tx1"/>
                </a:solidFill>
              </a:rPr>
              <a:t>listaAlumnos</a:t>
            </a:r>
            <a:r>
              <a:rPr lang="es-MX" sz="2400" dirty="0">
                <a:solidFill>
                  <a:schemeClr val="tx1"/>
                </a:solidFill>
              </a:rPr>
              <a:t> </a:t>
            </a:r>
          </a:p>
          <a:p>
            <a:pPr marL="609600" indent="-609600">
              <a:spcAft>
                <a:spcPts val="600"/>
              </a:spcAft>
              <a:buNone/>
            </a:pPr>
            <a:r>
              <a:rPr lang="es-MX" dirty="0">
                <a:solidFill>
                  <a:schemeClr val="tx1"/>
                </a:solidFill>
              </a:rPr>
              <a:t>2 .Crear el arreglo</a:t>
            </a:r>
          </a:p>
          <a:p>
            <a:pPr marL="990600" lvl="1" indent="-533400">
              <a:spcAft>
                <a:spcPts val="600"/>
              </a:spcAft>
              <a:buClr>
                <a:schemeClr val="tx1"/>
              </a:buClr>
              <a:buNone/>
            </a:pPr>
            <a:r>
              <a:rPr lang="es-MX" sz="2400" dirty="0">
                <a:solidFill>
                  <a:schemeClr val="tx1"/>
                </a:solidFill>
              </a:rPr>
              <a:t>  </a:t>
            </a:r>
            <a:r>
              <a:rPr lang="es-MX" sz="2400" dirty="0" err="1">
                <a:solidFill>
                  <a:schemeClr val="tx1"/>
                </a:solidFill>
              </a:rPr>
              <a:t>listaAlumnos</a:t>
            </a:r>
            <a:r>
              <a:rPr lang="es-MX" sz="2400" dirty="0">
                <a:solidFill>
                  <a:schemeClr val="tx1"/>
                </a:solidFill>
              </a:rPr>
              <a:t> = </a:t>
            </a:r>
            <a:r>
              <a:rPr lang="es-MX" sz="2400" b="1" dirty="0">
                <a:solidFill>
                  <a:schemeClr val="tx1"/>
                </a:solidFill>
              </a:rPr>
              <a:t>new</a:t>
            </a:r>
            <a:r>
              <a:rPr lang="es-MX" sz="2400" dirty="0">
                <a:solidFill>
                  <a:schemeClr val="tx1"/>
                </a:solidFill>
              </a:rPr>
              <a:t> Alumno[10];</a:t>
            </a:r>
          </a:p>
          <a:p>
            <a:pPr marL="990600" lvl="1" indent="-533400">
              <a:spcAft>
                <a:spcPts val="600"/>
              </a:spcAft>
            </a:pPr>
            <a:r>
              <a:rPr lang="es-MX" sz="2400" dirty="0">
                <a:solidFill>
                  <a:schemeClr val="tx1"/>
                </a:solidFill>
              </a:rPr>
              <a:t>reserva 10 espacios en memoria que pueden almacenar referencias a los objetos de Alumno</a:t>
            </a:r>
          </a:p>
          <a:p>
            <a:pPr marL="609600" indent="-609600">
              <a:spcAft>
                <a:spcPts val="600"/>
              </a:spcAft>
              <a:buNone/>
            </a:pPr>
            <a:r>
              <a:rPr lang="es-MX" dirty="0">
                <a:solidFill>
                  <a:schemeClr val="tx1"/>
                </a:solidFill>
              </a:rPr>
              <a:t>3. Crear el objeto de estudiante y añadirlo al arreglo</a:t>
            </a:r>
          </a:p>
          <a:p>
            <a:pPr marL="609600" indent="-609600">
              <a:spcAft>
                <a:spcPts val="600"/>
              </a:spcAft>
              <a:buNone/>
            </a:pPr>
            <a:r>
              <a:rPr lang="es-MX" dirty="0">
                <a:solidFill>
                  <a:schemeClr val="tx1"/>
                </a:solidFill>
              </a:rPr>
              <a:t>	</a:t>
            </a:r>
            <a:r>
              <a:rPr lang="es-MX" dirty="0" err="1">
                <a:solidFill>
                  <a:schemeClr val="tx1"/>
                </a:solidFill>
              </a:rPr>
              <a:t>listaAlumnos</a:t>
            </a:r>
            <a:r>
              <a:rPr lang="es-MX" dirty="0">
                <a:solidFill>
                  <a:schemeClr val="tx1"/>
                </a:solidFill>
              </a:rPr>
              <a:t>[0] = </a:t>
            </a:r>
            <a:r>
              <a:rPr lang="es-MX" b="1" dirty="0">
                <a:solidFill>
                  <a:schemeClr val="tx1"/>
                </a:solidFill>
              </a:rPr>
              <a:t>new</a:t>
            </a:r>
            <a:r>
              <a:rPr lang="es-MX" dirty="0">
                <a:solidFill>
                  <a:schemeClr val="tx1"/>
                </a:solidFill>
              </a:rPr>
              <a:t> Alumno("Cesar", "</a:t>
            </a:r>
            <a:r>
              <a:rPr lang="es-MX" dirty="0" err="1">
                <a:solidFill>
                  <a:schemeClr val="tx1"/>
                </a:solidFill>
              </a:rPr>
              <a:t>Computacion</a:t>
            </a:r>
            <a:r>
              <a:rPr lang="es-MX" dirty="0">
                <a:solidFill>
                  <a:schemeClr val="tx1"/>
                </a:solidFill>
              </a:rPr>
              <a:t>");</a:t>
            </a:r>
          </a:p>
          <a:p>
            <a:pPr marL="609600" indent="-609600">
              <a:spcAft>
                <a:spcPts val="600"/>
              </a:spcAft>
            </a:pP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53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AF8B64-BD77-4731-92B8-A773A0170642}" type="slidenum">
              <a:rPr lang="en-US" sz="1400">
                <a:solidFill>
                  <a:srgbClr val="FFFFFF"/>
                </a:solidFill>
              </a:rPr>
              <a:pPr eaLnBrk="1" hangingPunct="1"/>
              <a:t>46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60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Dudas o comentarios???</a:t>
            </a:r>
          </a:p>
        </p:txBody>
      </p:sp>
    </p:spTree>
    <p:extLst>
      <p:ext uri="{BB962C8B-B14F-4D97-AF65-F5344CB8AC3E}">
        <p14:creationId xmlns:p14="http://schemas.microsoft.com/office/powerpoint/2010/main" val="208290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2821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Características de Java</a:t>
            </a:r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99996"/>
            <a:ext cx="8951180" cy="4724400"/>
          </a:xfrm>
        </p:spPr>
        <p:txBody>
          <a:bodyPr rtlCol="0"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defRPr/>
            </a:pPr>
            <a:r>
              <a:rPr lang="es-MX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Aplicaciones multiplataforma</a:t>
            </a:r>
          </a:p>
          <a:p>
            <a:pPr marL="708660" lvl="1" indent="-342900">
              <a:spcBef>
                <a:spcPts val="0"/>
              </a:spcBef>
              <a:spcAft>
                <a:spcPts val="1200"/>
              </a:spcAft>
              <a:defRPr/>
            </a:pPr>
            <a:r>
              <a:rPr lang="es-MX" sz="2400" dirty="0"/>
              <a:t>Una vez que se ha compilado el programa, éste puede ser ejecutado en diferentes sistemas operativos sin necesidad de volver a compilar el programa.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defRPr/>
            </a:pPr>
            <a:r>
              <a:rPr lang="es-MX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Ejecución segura de aplicaciones</a:t>
            </a:r>
          </a:p>
          <a:p>
            <a:pPr marL="708660" lvl="1" indent="-342900">
              <a:spcBef>
                <a:spcPts val="0"/>
              </a:spcBef>
              <a:spcAft>
                <a:spcPts val="1200"/>
              </a:spcAft>
              <a:defRPr/>
            </a:pPr>
            <a:r>
              <a:rPr lang="es-MX" sz="2400" dirty="0"/>
              <a:t>El lenguaje carece de instrucciones que pueden provocar accesos descontrolados a la memoria (apuntadores en C++), la máquina virtual de Java impone ciertas restricciones a las aplicaciones para garantizar una ejecución segura.</a:t>
            </a:r>
            <a:endParaRPr lang="en-US" sz="2400" dirty="0"/>
          </a:p>
        </p:txBody>
      </p:sp>
      <p:sp>
        <p:nvSpPr>
          <p:cNvPr id="1229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809F0F-3481-41D6-BE10-8F8AA498CB60}" type="slidenum">
              <a:rPr lang="en-US" sz="1400">
                <a:solidFill>
                  <a:srgbClr val="FFFFFF"/>
                </a:solidFill>
              </a:rPr>
              <a:pPr eaLnBrk="1" hangingPunct="1"/>
              <a:t>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033762" cy="4601183"/>
          </a:xfrm>
        </p:spPr>
        <p:txBody>
          <a:bodyPr/>
          <a:lstStyle/>
          <a:p>
            <a:r>
              <a:rPr lang="es-MX" dirty="0"/>
              <a:t>¿Cómo funciona Java?</a:t>
            </a:r>
          </a:p>
        </p:txBody>
      </p:sp>
      <p:sp>
        <p:nvSpPr>
          <p:cNvPr id="1331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9620931" y="5187587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E6537A-B67C-49A2-9CCB-558F009B435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3316" name="Rectangle 35"/>
          <p:cNvSpPr>
            <a:spLocks noChangeArrowheads="1"/>
          </p:cNvSpPr>
          <p:nvPr/>
        </p:nvSpPr>
        <p:spPr bwMode="auto">
          <a:xfrm>
            <a:off x="5529943" y="596537"/>
            <a:ext cx="4953000" cy="56388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r" eaLnBrk="0" hangingPunct="0"/>
            <a:r>
              <a:rPr lang="en-US" b="1">
                <a:latin typeface="Arial" charset="0"/>
              </a:rPr>
              <a:t>Compile-time Environment</a:t>
            </a:r>
          </a:p>
        </p:txBody>
      </p:sp>
      <p:sp>
        <p:nvSpPr>
          <p:cNvPr id="13317" name="Rectangle 31"/>
          <p:cNvSpPr>
            <a:spLocks noChangeArrowheads="1"/>
          </p:cNvSpPr>
          <p:nvPr/>
        </p:nvSpPr>
        <p:spPr bwMode="auto">
          <a:xfrm>
            <a:off x="2405743" y="596537"/>
            <a:ext cx="3124200" cy="5638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/>
            <a:r>
              <a:rPr lang="es-MX" b="1" dirty="0">
                <a:latin typeface="Arial" charset="0"/>
              </a:rPr>
              <a:t>Entorno de ejecución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40993" y="5794012"/>
            <a:ext cx="22288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748893" y="2730137"/>
            <a:ext cx="1314450" cy="1316038"/>
          </a:xfrm>
          <a:prstGeom prst="ellipse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hangingPunct="0"/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El código de </a:t>
            </a:r>
          </a:p>
          <a:p>
            <a:pPr algn="ctr" eaLnBrk="0" hangingPunct="0"/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Bytes de Java</a:t>
            </a:r>
          </a:p>
          <a:p>
            <a:pPr algn="ctr" eaLnBrk="0" hangingPunct="0"/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se mueve </a:t>
            </a:r>
          </a:p>
          <a:p>
            <a:pPr algn="ctr" eaLnBrk="0" hangingPunct="0"/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localmente o</a:t>
            </a:r>
          </a:p>
          <a:p>
            <a:pPr algn="ctr" eaLnBrk="0" hangingPunct="0"/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en una red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862944" y="1725228"/>
            <a:ext cx="1243013" cy="1035095"/>
          </a:xfrm>
          <a:prstGeom prst="ellipse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0488" tIns="44450" rIns="90488" bIns="44450" anchor="ctr">
            <a:spAutoFit/>
          </a:bodyPr>
          <a:lstStyle/>
          <a:p>
            <a:pPr algn="ctr" eaLnBrk="0" hangingPunct="0"/>
            <a:r>
              <a:rPr lang="es-MX" sz="1400" b="1" dirty="0">
                <a:latin typeface="Arial" charset="0"/>
              </a:rPr>
              <a:t>Código fuente</a:t>
            </a:r>
          </a:p>
          <a:p>
            <a:pPr algn="ctr" eaLnBrk="0" hangingPunct="0"/>
            <a:r>
              <a:rPr lang="es-MX" sz="1400" b="1" dirty="0">
                <a:latin typeface="Arial" charset="0"/>
              </a:rPr>
              <a:t>(.java)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862944" y="3527063"/>
            <a:ext cx="1235075" cy="703263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0488" tIns="44450" rIns="90488" bIns="44450" anchor="ctr"/>
          <a:lstStyle/>
          <a:p>
            <a:pPr algn="ctr" eaLnBrk="0" hangingPunct="0"/>
            <a:r>
              <a:rPr lang="es-MX" sz="1400" b="1" dirty="0">
                <a:latin typeface="Arial" charset="0"/>
              </a:rPr>
              <a:t>Compilador de Java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10543" y="4970078"/>
            <a:ext cx="1384300" cy="1035095"/>
          </a:xfrm>
          <a:prstGeom prst="ellipse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488" tIns="44450" rIns="90488" bIns="44450" anchor="ctr">
            <a:spAutoFit/>
          </a:bodyPr>
          <a:lstStyle/>
          <a:p>
            <a:pPr algn="ctr" eaLnBrk="0" hangingPunct="0"/>
            <a:r>
              <a:rPr lang="es-MX" sz="1400" b="1" dirty="0">
                <a:latin typeface="Arial" charset="0"/>
              </a:rPr>
              <a:t>Código de bytes</a:t>
            </a:r>
          </a:p>
          <a:p>
            <a:pPr algn="ctr" eaLnBrk="0" hangingPunct="0"/>
            <a:r>
              <a:rPr lang="es-MX" sz="1400" b="1" dirty="0">
                <a:latin typeface="Arial" charset="0"/>
              </a:rPr>
              <a:t>(.</a:t>
            </a:r>
            <a:r>
              <a:rPr lang="es-MX" sz="1400" b="1" dirty="0" err="1">
                <a:latin typeface="Arial" charset="0"/>
              </a:rPr>
              <a:t>class</a:t>
            </a:r>
            <a:r>
              <a:rPr lang="es-MX" sz="1400" b="1" dirty="0">
                <a:latin typeface="Arial" charset="0"/>
              </a:rPr>
              <a:t> )</a:t>
            </a:r>
          </a:p>
        </p:txBody>
      </p:sp>
      <p:sp>
        <p:nvSpPr>
          <p:cNvPr id="13323" name="Freeform 11"/>
          <p:cNvSpPr>
            <a:spLocks/>
          </p:cNvSpPr>
          <p:nvPr/>
        </p:nvSpPr>
        <p:spPr bwMode="auto">
          <a:xfrm>
            <a:off x="3428093" y="2807926"/>
            <a:ext cx="1588" cy="688975"/>
          </a:xfrm>
          <a:custGeom>
            <a:avLst/>
            <a:gdLst>
              <a:gd name="T0" fmla="*/ 0 w 1"/>
              <a:gd name="T1" fmla="*/ 0 h 434"/>
              <a:gd name="T2" fmla="*/ 0 w 1"/>
              <a:gd name="T3" fmla="*/ 2147483647 h 434"/>
              <a:gd name="T4" fmla="*/ 0 60000 65536"/>
              <a:gd name="T5" fmla="*/ 0 60000 65536"/>
              <a:gd name="T6" fmla="*/ 0 w 1"/>
              <a:gd name="T7" fmla="*/ 0 h 434"/>
              <a:gd name="T8" fmla="*/ 1 w 1"/>
              <a:gd name="T9" fmla="*/ 434 h 4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34">
                <a:moveTo>
                  <a:pt x="0" y="0"/>
                </a:moveTo>
                <a:lnTo>
                  <a:pt x="0" y="43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3428093" y="4254138"/>
            <a:ext cx="1588" cy="688975"/>
          </a:xfrm>
          <a:custGeom>
            <a:avLst/>
            <a:gdLst>
              <a:gd name="T0" fmla="*/ 0 w 1"/>
              <a:gd name="T1" fmla="*/ 0 h 434"/>
              <a:gd name="T2" fmla="*/ 0 w 1"/>
              <a:gd name="T3" fmla="*/ 2147483647 h 434"/>
              <a:gd name="T4" fmla="*/ 0 60000 65536"/>
              <a:gd name="T5" fmla="*/ 0 60000 65536"/>
              <a:gd name="T6" fmla="*/ 0 w 1"/>
              <a:gd name="T7" fmla="*/ 0 h 434"/>
              <a:gd name="T8" fmla="*/ 1 w 1"/>
              <a:gd name="T9" fmla="*/ 434 h 4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34">
                <a:moveTo>
                  <a:pt x="0" y="0"/>
                </a:moveTo>
                <a:lnTo>
                  <a:pt x="0" y="43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672944" y="2374538"/>
            <a:ext cx="2692400" cy="2136775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s-MX"/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6874556" y="2585675"/>
            <a:ext cx="2311400" cy="901700"/>
            <a:chOff x="3556" y="1973"/>
            <a:chExt cx="1456" cy="5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342" name="Rectangle 15"/>
            <p:cNvSpPr>
              <a:spLocks noChangeArrowheads="1"/>
            </p:cNvSpPr>
            <p:nvPr/>
          </p:nvSpPr>
          <p:spPr bwMode="auto">
            <a:xfrm>
              <a:off x="3556" y="1973"/>
              <a:ext cx="661" cy="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/>
            <a:lstStyle/>
            <a:p>
              <a:pPr algn="ctr" eaLnBrk="0" hangingPunct="0"/>
              <a:r>
                <a:rPr lang="es-MX" sz="1200" b="1" dirty="0">
                  <a:latin typeface="Arial" charset="0"/>
                </a:rPr>
                <a:t>Intérprete de Java</a:t>
              </a:r>
            </a:p>
          </p:txBody>
        </p:sp>
        <p:sp>
          <p:nvSpPr>
            <p:cNvPr id="13343" name="Rectangle 16"/>
            <p:cNvSpPr>
              <a:spLocks noChangeArrowheads="1"/>
            </p:cNvSpPr>
            <p:nvPr/>
          </p:nvSpPr>
          <p:spPr bwMode="auto">
            <a:xfrm>
              <a:off x="4351" y="1973"/>
              <a:ext cx="661" cy="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/>
            <a:lstStyle/>
            <a:p>
              <a:pPr algn="ctr" eaLnBrk="0" hangingPunct="0"/>
              <a:r>
                <a:rPr lang="es-MX" sz="1200" b="1" dirty="0">
                  <a:latin typeface="Arial" charset="0"/>
                </a:rPr>
                <a:t>Compilador Justo a</a:t>
              </a:r>
            </a:p>
            <a:p>
              <a:pPr algn="ctr" eaLnBrk="0" hangingPunct="0"/>
              <a:r>
                <a:rPr lang="es-MX" sz="1200" b="1" dirty="0">
                  <a:latin typeface="Arial" charset="0"/>
                </a:rPr>
                <a:t>tiempo</a:t>
              </a:r>
            </a:p>
          </p:txBody>
        </p:sp>
      </p:grp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6866396" y="4068444"/>
            <a:ext cx="2311400" cy="374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s-MX" sz="1400" b="1" dirty="0">
                <a:latin typeface="Arial" charset="0"/>
              </a:rPr>
              <a:t>Sistema de Ejecución</a:t>
            </a:r>
          </a:p>
        </p:txBody>
      </p:sp>
      <p:sp>
        <p:nvSpPr>
          <p:cNvPr id="13328" name="Line 18"/>
          <p:cNvSpPr>
            <a:spLocks noChangeShapeType="1"/>
          </p:cNvSpPr>
          <p:nvPr/>
        </p:nvSpPr>
        <p:spPr bwMode="auto">
          <a:xfrm flipH="1">
            <a:off x="6987268" y="3582626"/>
            <a:ext cx="46038" cy="485775"/>
          </a:xfrm>
          <a:prstGeom prst="line">
            <a:avLst/>
          </a:prstGeom>
          <a:ln>
            <a:headEnd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s-MX"/>
          </a:p>
        </p:txBody>
      </p:sp>
      <p:sp>
        <p:nvSpPr>
          <p:cNvPr id="13329" name="Line 19"/>
          <p:cNvSpPr>
            <a:spLocks noChangeShapeType="1"/>
          </p:cNvSpPr>
          <p:nvPr/>
        </p:nvSpPr>
        <p:spPr bwMode="auto">
          <a:xfrm>
            <a:off x="8635093" y="3582626"/>
            <a:ext cx="26988" cy="485775"/>
          </a:xfrm>
          <a:prstGeom prst="line">
            <a:avLst/>
          </a:prstGeom>
          <a:ln>
            <a:headEnd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s-MX"/>
          </a:p>
        </p:txBody>
      </p:sp>
      <p:sp>
        <p:nvSpPr>
          <p:cNvPr id="13330" name="Rectangle 20"/>
          <p:cNvSpPr>
            <a:spLocks noChangeArrowheads="1"/>
          </p:cNvSpPr>
          <p:nvPr/>
        </p:nvSpPr>
        <p:spPr bwMode="auto">
          <a:xfrm>
            <a:off x="7357157" y="1091839"/>
            <a:ext cx="1049337" cy="9953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488" tIns="44450" rIns="90488" bIns="44450" anchor="ctr"/>
          <a:lstStyle/>
          <a:p>
            <a:pPr algn="ctr" eaLnBrk="0" hangingPunct="0">
              <a:spcAft>
                <a:spcPts val="900"/>
              </a:spcAft>
            </a:pPr>
            <a:r>
              <a:rPr lang="es-MX" sz="1100" b="1" dirty="0">
                <a:latin typeface="Arial" charset="0"/>
              </a:rPr>
              <a:t>Carga de clases</a:t>
            </a:r>
          </a:p>
          <a:p>
            <a:pPr algn="ctr" eaLnBrk="0" hangingPunct="0"/>
            <a:r>
              <a:rPr lang="es-MX" sz="1100" b="1" dirty="0">
                <a:latin typeface="Arial" charset="0"/>
              </a:rPr>
              <a:t>Verificador de código de bytes</a:t>
            </a:r>
          </a:p>
        </p:txBody>
      </p:sp>
      <p:sp>
        <p:nvSpPr>
          <p:cNvPr id="13331" name="Rectangle 21"/>
          <p:cNvSpPr>
            <a:spLocks noChangeArrowheads="1"/>
          </p:cNvSpPr>
          <p:nvPr/>
        </p:nvSpPr>
        <p:spPr bwMode="auto">
          <a:xfrm>
            <a:off x="9114518" y="1185500"/>
            <a:ext cx="1049338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s-MX" sz="1200" b="1" dirty="0">
                <a:latin typeface="Arial" charset="0"/>
              </a:rPr>
              <a:t>Librerías y clases de Java</a:t>
            </a:r>
          </a:p>
        </p:txBody>
      </p:sp>
      <p:sp>
        <p:nvSpPr>
          <p:cNvPr id="13332" name="Freeform 22"/>
          <p:cNvSpPr>
            <a:spLocks/>
          </p:cNvSpPr>
          <p:nvPr/>
        </p:nvSpPr>
        <p:spPr bwMode="auto">
          <a:xfrm>
            <a:off x="8579531" y="1523637"/>
            <a:ext cx="298450" cy="1588"/>
          </a:xfrm>
          <a:custGeom>
            <a:avLst/>
            <a:gdLst>
              <a:gd name="T0" fmla="*/ 0 w 188"/>
              <a:gd name="T1" fmla="*/ 0 h 1"/>
              <a:gd name="T2" fmla="*/ 2147483647 w 188"/>
              <a:gd name="T3" fmla="*/ 0 h 1"/>
              <a:gd name="T4" fmla="*/ 0 60000 65536"/>
              <a:gd name="T5" fmla="*/ 0 60000 65536"/>
              <a:gd name="T6" fmla="*/ 0 w 188"/>
              <a:gd name="T7" fmla="*/ 0 h 1"/>
              <a:gd name="T8" fmla="*/ 188 w 18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8" h="1">
                <a:moveTo>
                  <a:pt x="0" y="0"/>
                </a:moveTo>
                <a:lnTo>
                  <a:pt x="187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33" name="Freeform 23"/>
          <p:cNvSpPr>
            <a:spLocks/>
          </p:cNvSpPr>
          <p:nvPr/>
        </p:nvSpPr>
        <p:spPr bwMode="auto">
          <a:xfrm>
            <a:off x="7138082" y="2190387"/>
            <a:ext cx="631825" cy="393700"/>
          </a:xfrm>
          <a:custGeom>
            <a:avLst/>
            <a:gdLst>
              <a:gd name="T0" fmla="*/ 2147483647 w 398"/>
              <a:gd name="T1" fmla="*/ 0 h 248"/>
              <a:gd name="T2" fmla="*/ 0 w 398"/>
              <a:gd name="T3" fmla="*/ 2147483647 h 248"/>
              <a:gd name="T4" fmla="*/ 0 60000 65536"/>
              <a:gd name="T5" fmla="*/ 0 60000 65536"/>
              <a:gd name="T6" fmla="*/ 0 w 398"/>
              <a:gd name="T7" fmla="*/ 0 h 248"/>
              <a:gd name="T8" fmla="*/ 398 w 398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8" h="248">
                <a:moveTo>
                  <a:pt x="397" y="0"/>
                </a:moveTo>
                <a:lnTo>
                  <a:pt x="0" y="24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34" name="Freeform 24"/>
          <p:cNvSpPr>
            <a:spLocks/>
          </p:cNvSpPr>
          <p:nvPr/>
        </p:nvSpPr>
        <p:spPr bwMode="auto">
          <a:xfrm>
            <a:off x="7957232" y="2190387"/>
            <a:ext cx="631825" cy="393700"/>
          </a:xfrm>
          <a:custGeom>
            <a:avLst/>
            <a:gdLst>
              <a:gd name="T0" fmla="*/ 0 w 398"/>
              <a:gd name="T1" fmla="*/ 0 h 248"/>
              <a:gd name="T2" fmla="*/ 2147483647 w 398"/>
              <a:gd name="T3" fmla="*/ 2147483647 h 248"/>
              <a:gd name="T4" fmla="*/ 0 60000 65536"/>
              <a:gd name="T5" fmla="*/ 0 60000 65536"/>
              <a:gd name="T6" fmla="*/ 0 w 398"/>
              <a:gd name="T7" fmla="*/ 0 h 248"/>
              <a:gd name="T8" fmla="*/ 398 w 398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8" h="248">
                <a:moveTo>
                  <a:pt x="0" y="0"/>
                </a:moveTo>
                <a:lnTo>
                  <a:pt x="397" y="24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35" name="Rectangle 25"/>
          <p:cNvSpPr>
            <a:spLocks noChangeArrowheads="1"/>
          </p:cNvSpPr>
          <p:nvPr/>
        </p:nvSpPr>
        <p:spPr bwMode="auto">
          <a:xfrm>
            <a:off x="6779306" y="5201876"/>
            <a:ext cx="2311400" cy="268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s-MX" sz="1400" b="1" dirty="0">
                <a:latin typeface="Arial" charset="0"/>
              </a:rPr>
              <a:t>Sistema Operativo</a:t>
            </a:r>
          </a:p>
        </p:txBody>
      </p:sp>
      <p:sp>
        <p:nvSpPr>
          <p:cNvPr id="13336" name="Rectangle 26"/>
          <p:cNvSpPr>
            <a:spLocks noChangeArrowheads="1"/>
          </p:cNvSpPr>
          <p:nvPr/>
        </p:nvSpPr>
        <p:spPr bwMode="auto">
          <a:xfrm>
            <a:off x="6779306" y="5868626"/>
            <a:ext cx="2311400" cy="268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 b="1">
                <a:latin typeface="Arial" charset="0"/>
              </a:rPr>
              <a:t>Hardware</a:t>
            </a:r>
          </a:p>
        </p:txBody>
      </p:sp>
      <p:sp>
        <p:nvSpPr>
          <p:cNvPr id="13337" name="Freeform 27"/>
          <p:cNvSpPr>
            <a:spLocks/>
          </p:cNvSpPr>
          <p:nvPr/>
        </p:nvSpPr>
        <p:spPr bwMode="auto">
          <a:xfrm>
            <a:off x="7836582" y="4635137"/>
            <a:ext cx="1587" cy="571500"/>
          </a:xfrm>
          <a:custGeom>
            <a:avLst/>
            <a:gdLst>
              <a:gd name="T0" fmla="*/ 0 w 1"/>
              <a:gd name="T1" fmla="*/ 0 h 360"/>
              <a:gd name="T2" fmla="*/ 0 w 1"/>
              <a:gd name="T3" fmla="*/ 2147483647 h 360"/>
              <a:gd name="T4" fmla="*/ 0 60000 65536"/>
              <a:gd name="T5" fmla="*/ 0 60000 65536"/>
              <a:gd name="T6" fmla="*/ 0 w 1"/>
              <a:gd name="T7" fmla="*/ 0 h 360"/>
              <a:gd name="T8" fmla="*/ 1 w 1"/>
              <a:gd name="T9" fmla="*/ 360 h 3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0">
                <a:moveTo>
                  <a:pt x="0" y="0"/>
                </a:moveTo>
                <a:lnTo>
                  <a:pt x="0" y="35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38" name="Freeform 28"/>
          <p:cNvSpPr>
            <a:spLocks/>
          </p:cNvSpPr>
          <p:nvPr/>
        </p:nvSpPr>
        <p:spPr bwMode="auto">
          <a:xfrm>
            <a:off x="7836582" y="5476513"/>
            <a:ext cx="1587" cy="320675"/>
          </a:xfrm>
          <a:custGeom>
            <a:avLst/>
            <a:gdLst>
              <a:gd name="T0" fmla="*/ 0 w 1"/>
              <a:gd name="T1" fmla="*/ 0 h 202"/>
              <a:gd name="T2" fmla="*/ 0 w 1"/>
              <a:gd name="T3" fmla="*/ 2147483647 h 202"/>
              <a:gd name="T4" fmla="*/ 0 60000 65536"/>
              <a:gd name="T5" fmla="*/ 0 60000 65536"/>
              <a:gd name="T6" fmla="*/ 0 w 1"/>
              <a:gd name="T7" fmla="*/ 0 h 202"/>
              <a:gd name="T8" fmla="*/ 1 w 1"/>
              <a:gd name="T9" fmla="*/ 202 h 2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02">
                <a:moveTo>
                  <a:pt x="0" y="0"/>
                </a:moveTo>
                <a:lnTo>
                  <a:pt x="0" y="20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39" name="Rectangle 29"/>
          <p:cNvSpPr>
            <a:spLocks noChangeArrowheads="1"/>
          </p:cNvSpPr>
          <p:nvPr/>
        </p:nvSpPr>
        <p:spPr bwMode="auto">
          <a:xfrm>
            <a:off x="9365344" y="3049476"/>
            <a:ext cx="930275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ctr">
            <a:spAutoFit/>
          </a:bodyPr>
          <a:lstStyle/>
          <a:p>
            <a:pPr eaLnBrk="0" hangingPunct="0"/>
            <a:r>
              <a:rPr lang="en-US" sz="1400" b="1" dirty="0" err="1">
                <a:latin typeface="Arial" charset="0"/>
              </a:rPr>
              <a:t>Máquina</a:t>
            </a:r>
            <a:r>
              <a:rPr lang="en-US" sz="1400" b="1" dirty="0">
                <a:latin typeface="Arial" charset="0"/>
              </a:rPr>
              <a:t> Virtual de Java</a:t>
            </a:r>
          </a:p>
        </p:txBody>
      </p:sp>
      <p:sp>
        <p:nvSpPr>
          <p:cNvPr id="13340" name="Freeform 32"/>
          <p:cNvSpPr>
            <a:spLocks/>
          </p:cNvSpPr>
          <p:nvPr/>
        </p:nvSpPr>
        <p:spPr bwMode="auto">
          <a:xfrm>
            <a:off x="4205969" y="4270013"/>
            <a:ext cx="866775" cy="898525"/>
          </a:xfrm>
          <a:custGeom>
            <a:avLst/>
            <a:gdLst>
              <a:gd name="T0" fmla="*/ 0 w 546"/>
              <a:gd name="T1" fmla="*/ 2147483647 h 566"/>
              <a:gd name="T2" fmla="*/ 2147483647 w 546"/>
              <a:gd name="T3" fmla="*/ 2147483647 h 566"/>
              <a:gd name="T4" fmla="*/ 2147483647 w 546"/>
              <a:gd name="T5" fmla="*/ 0 h 566"/>
              <a:gd name="T6" fmla="*/ 0 60000 65536"/>
              <a:gd name="T7" fmla="*/ 0 60000 65536"/>
              <a:gd name="T8" fmla="*/ 0 60000 65536"/>
              <a:gd name="T9" fmla="*/ 0 w 546"/>
              <a:gd name="T10" fmla="*/ 0 h 566"/>
              <a:gd name="T11" fmla="*/ 546 w 546"/>
              <a:gd name="T12" fmla="*/ 566 h 5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6" h="566">
                <a:moveTo>
                  <a:pt x="0" y="565"/>
                </a:moveTo>
                <a:lnTo>
                  <a:pt x="139" y="565"/>
                </a:lnTo>
                <a:lnTo>
                  <a:pt x="545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3341" name="Freeform 33"/>
          <p:cNvSpPr>
            <a:spLocks/>
          </p:cNvSpPr>
          <p:nvPr/>
        </p:nvSpPr>
        <p:spPr bwMode="auto">
          <a:xfrm>
            <a:off x="5785531" y="1625238"/>
            <a:ext cx="1454150" cy="1139825"/>
          </a:xfrm>
          <a:custGeom>
            <a:avLst/>
            <a:gdLst>
              <a:gd name="T0" fmla="*/ 0 w 916"/>
              <a:gd name="T1" fmla="*/ 2147483647 h 718"/>
              <a:gd name="T2" fmla="*/ 2147483647 w 916"/>
              <a:gd name="T3" fmla="*/ 0 h 718"/>
              <a:gd name="T4" fmla="*/ 2147483647 w 916"/>
              <a:gd name="T5" fmla="*/ 0 h 718"/>
              <a:gd name="T6" fmla="*/ 0 60000 65536"/>
              <a:gd name="T7" fmla="*/ 0 60000 65536"/>
              <a:gd name="T8" fmla="*/ 0 60000 65536"/>
              <a:gd name="T9" fmla="*/ 0 w 916"/>
              <a:gd name="T10" fmla="*/ 0 h 718"/>
              <a:gd name="T11" fmla="*/ 916 w 916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6" h="718">
                <a:moveTo>
                  <a:pt x="0" y="717"/>
                </a:moveTo>
                <a:lnTo>
                  <a:pt x="525" y="0"/>
                </a:lnTo>
                <a:lnTo>
                  <a:pt x="915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35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¿Cómo funciona?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28506" y="1926562"/>
            <a:ext cx="8534007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s-MX" sz="3200" dirty="0"/>
              <a:t>Java es independiente de plataforma: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s-MX" sz="2800" dirty="0">
                <a:solidFill>
                  <a:schemeClr val="tx1"/>
                </a:solidFill>
              </a:rPr>
              <a:t>Solamente depende de la Máquina Virtual de Java (JVM).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s-MX" sz="2800" dirty="0">
                <a:solidFill>
                  <a:schemeClr val="tx1"/>
                </a:solidFill>
              </a:rPr>
              <a:t>El código fuente se compila a </a:t>
            </a:r>
            <a:r>
              <a:rPr lang="es-MX" sz="2800" i="1" dirty="0" err="1">
                <a:solidFill>
                  <a:schemeClr val="tx1"/>
                </a:solidFill>
              </a:rPr>
              <a:t>bytecode</a:t>
            </a:r>
            <a:r>
              <a:rPr lang="es-MX" sz="2800" dirty="0">
                <a:solidFill>
                  <a:schemeClr val="tx1"/>
                </a:solidFill>
              </a:rPr>
              <a:t>, el cual es interpretado por la JVM residente en la máquina.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s-MX" sz="2800" dirty="0">
                <a:solidFill>
                  <a:schemeClr val="tx1"/>
                </a:solidFill>
              </a:rPr>
              <a:t>JIT (</a:t>
            </a:r>
            <a:r>
              <a:rPr lang="es-MX" sz="2800" dirty="0" err="1">
                <a:solidFill>
                  <a:schemeClr val="tx1"/>
                </a:solidFill>
              </a:rPr>
              <a:t>just</a:t>
            </a:r>
            <a:r>
              <a:rPr lang="es-MX" sz="2800" dirty="0">
                <a:solidFill>
                  <a:schemeClr val="tx1"/>
                </a:solidFill>
              </a:rPr>
              <a:t> in time) los compiladores intentan incrementar la velocidad de ejecución.</a:t>
            </a:r>
          </a:p>
        </p:txBody>
      </p:sp>
      <p:sp>
        <p:nvSpPr>
          <p:cNvPr id="1434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C09520-F2F8-4C1C-A98A-30B749B88212}" type="slidenum">
              <a:rPr lang="en-US" sz="1400">
                <a:solidFill>
                  <a:srgbClr val="FFFFFF"/>
                </a:solidFill>
              </a:rPr>
              <a:pPr eaLnBrk="1" hangingPunct="1"/>
              <a:t>7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5008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/>
              <a:t>Ventajas de Java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59809" y="1424611"/>
            <a:ext cx="10147825" cy="4873625"/>
          </a:xfrm>
        </p:spPr>
        <p:txBody>
          <a:bodyPr rtlCol="0">
            <a:normAutofit lnSpcReduction="10000"/>
          </a:bodyPr>
          <a:lstStyle/>
          <a:p>
            <a:pPr marL="457200" indent="-457200">
              <a:spcAft>
                <a:spcPts val="600"/>
              </a:spcAft>
              <a:defRPr/>
            </a:pPr>
            <a:r>
              <a:rPr lang="es-MX" sz="2800" dirty="0"/>
              <a:t>Portable</a:t>
            </a:r>
          </a:p>
          <a:p>
            <a:pPr marL="754380" lvl="1" indent="-457200">
              <a:spcAft>
                <a:spcPts val="600"/>
              </a:spcAft>
              <a:defRPr/>
            </a:pPr>
            <a:r>
              <a:rPr lang="es-MX" dirty="0"/>
              <a:t>Escribe una vez y ejecuta en todas partes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s-MX" sz="2800" dirty="0"/>
              <a:t>Seguridad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s-MX" sz="2800" dirty="0"/>
              <a:t>Administración robusta de memoria 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s-MX" sz="2800" dirty="0"/>
              <a:t>Diseñado para la programación de redes 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s-MX" sz="2800" dirty="0" err="1"/>
              <a:t>Multihilos</a:t>
            </a:r>
            <a:r>
              <a:rPr lang="es-MX" sz="2800" dirty="0"/>
              <a:t> (múltiples tareas simultáneas)</a:t>
            </a:r>
          </a:p>
          <a:p>
            <a:pPr marL="457200" indent="-457200">
              <a:spcAft>
                <a:spcPts val="600"/>
              </a:spcAft>
              <a:defRPr/>
            </a:pPr>
            <a:r>
              <a:rPr lang="es-MX" sz="2800" dirty="0"/>
              <a:t>Dinámico y extensible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s-MX" sz="2400" dirty="0"/>
              <a:t>Clases almacenadas en archivos separados</a:t>
            </a:r>
          </a:p>
          <a:p>
            <a:pPr marL="708660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s-MX" sz="2400" dirty="0"/>
              <a:t>Cargadas solamente cuando es necesario</a:t>
            </a:r>
          </a:p>
        </p:txBody>
      </p:sp>
      <p:sp>
        <p:nvSpPr>
          <p:cNvPr id="1536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4F85A3-3231-45AB-A0D7-9FEB615206AA}" type="slidenum">
              <a:rPr lang="en-US" sz="1400">
                <a:solidFill>
                  <a:srgbClr val="FFFFFF"/>
                </a:solidFill>
              </a:rPr>
              <a:pPr eaLnBrk="1" hangingPunct="1"/>
              <a:t>8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1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600"/>
            <a:ext cx="10972800" cy="1066800"/>
          </a:xfrm>
        </p:spPr>
        <p:txBody>
          <a:bodyPr/>
          <a:lstStyle/>
          <a:p>
            <a:pPr>
              <a:defRPr/>
            </a:pPr>
            <a:r>
              <a:rPr lang="es-MX" dirty="0"/>
              <a:t>Ediciones de Java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91570" y="1402100"/>
            <a:ext cx="10714630" cy="4800600"/>
          </a:xfrm>
        </p:spPr>
        <p:txBody>
          <a:bodyPr>
            <a:normAutofit/>
          </a:bodyPr>
          <a:lstStyle/>
          <a:p>
            <a:pPr eaLnBrk="1" hangingPunct="1">
              <a:spcAft>
                <a:spcPct val="20000"/>
              </a:spcAft>
            </a:pPr>
            <a:r>
              <a:rPr lang="es-MX" dirty="0"/>
              <a:t>Java 2 Estándar </a:t>
            </a:r>
            <a:r>
              <a:rPr lang="es-MX" dirty="0" err="1"/>
              <a:t>Edition</a:t>
            </a:r>
            <a:r>
              <a:rPr lang="es-MX" dirty="0"/>
              <a:t> (J2SE)</a:t>
            </a:r>
          </a:p>
          <a:p>
            <a:pPr lvl="1" eaLnBrk="1" hangingPunct="1">
              <a:spcAft>
                <a:spcPct val="20000"/>
              </a:spcAft>
            </a:pPr>
            <a:r>
              <a:rPr lang="es-MX" dirty="0"/>
              <a:t>Paquetes para el tratamiento de cadenas, colecciones, acceso a datos, creación de entornos gráficos y </a:t>
            </a:r>
            <a:r>
              <a:rPr lang="es-MX" dirty="0" err="1"/>
              <a:t>applets</a:t>
            </a:r>
            <a:r>
              <a:rPr lang="es-MX" dirty="0"/>
              <a:t>.</a:t>
            </a:r>
          </a:p>
          <a:p>
            <a:pPr eaLnBrk="1" hangingPunct="1">
              <a:spcAft>
                <a:spcPct val="20000"/>
              </a:spcAft>
            </a:pPr>
            <a:r>
              <a:rPr lang="es-MX" dirty="0"/>
              <a:t>Java 2 Enterprise </a:t>
            </a:r>
            <a:r>
              <a:rPr lang="es-MX" dirty="0" err="1"/>
              <a:t>Edition</a:t>
            </a:r>
            <a:r>
              <a:rPr lang="es-MX" dirty="0"/>
              <a:t> (J2EE)</a:t>
            </a:r>
          </a:p>
          <a:p>
            <a:pPr lvl="1" eaLnBrk="1" hangingPunct="1">
              <a:spcAft>
                <a:spcPct val="20000"/>
              </a:spcAft>
            </a:pPr>
            <a:r>
              <a:rPr lang="es-MX" dirty="0"/>
              <a:t>Paquetes y tecnologías necesarias para la creación de aplicaciones empresariales multicapa, por ejemplo aplicaciones Web.</a:t>
            </a:r>
          </a:p>
          <a:p>
            <a:pPr eaLnBrk="1" hangingPunct="1">
              <a:spcAft>
                <a:spcPct val="20000"/>
              </a:spcAft>
            </a:pPr>
            <a:r>
              <a:rPr lang="es-MX" dirty="0"/>
              <a:t>Java 2 Micro </a:t>
            </a:r>
            <a:r>
              <a:rPr lang="es-MX" dirty="0" err="1"/>
              <a:t>Edition</a:t>
            </a:r>
            <a:r>
              <a:rPr lang="es-MX" dirty="0"/>
              <a:t> (J2ME)</a:t>
            </a:r>
          </a:p>
          <a:p>
            <a:pPr lvl="1" eaLnBrk="1" hangingPunct="1">
              <a:spcAft>
                <a:spcPct val="20000"/>
              </a:spcAft>
            </a:pPr>
            <a:r>
              <a:rPr lang="es-MX" dirty="0"/>
              <a:t>Paquetes para la creación de aplicaciones para dispositivos electrónicos como son: </a:t>
            </a:r>
            <a:r>
              <a:rPr lang="es-MX" dirty="0" err="1"/>
              <a:t>PDA´s</a:t>
            </a:r>
            <a:r>
              <a:rPr lang="es-MX" dirty="0"/>
              <a:t>, teléfonos móviles, agendas electrónicas,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80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2658</Words>
  <Application>Microsoft Office PowerPoint</Application>
  <PresentationFormat>Panorámica</PresentationFormat>
  <Paragraphs>461</Paragraphs>
  <Slides>47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Tahoma</vt:lpstr>
      <vt:lpstr>Times New Roman</vt:lpstr>
      <vt:lpstr>Trebuchet MS</vt:lpstr>
      <vt:lpstr>Wingdings</vt:lpstr>
      <vt:lpstr>Wingdings 3</vt:lpstr>
      <vt:lpstr>Faceta</vt:lpstr>
      <vt:lpstr>Programación Orientada a Objetos</vt:lpstr>
      <vt:lpstr>Elementos del Lenguaje Java</vt:lpstr>
      <vt:lpstr>Justificación</vt:lpstr>
      <vt:lpstr>Características de Java</vt:lpstr>
      <vt:lpstr>Características de Java</vt:lpstr>
      <vt:lpstr>¿Cómo funciona Java?</vt:lpstr>
      <vt:lpstr>¿Cómo funciona?</vt:lpstr>
      <vt:lpstr>Ventajas de Java</vt:lpstr>
      <vt:lpstr>Ediciones de Java</vt:lpstr>
      <vt:lpstr>JDK - Java Development Kit</vt:lpstr>
      <vt:lpstr>Entornos de Desarrollo IDE</vt:lpstr>
      <vt:lpstr>Estructura de un Programa en Java</vt:lpstr>
      <vt:lpstr>Tarea</vt:lpstr>
      <vt:lpstr>Elementos del Lenguaje de Programación Java</vt:lpstr>
      <vt:lpstr>Tipos de Datos Primitivos</vt:lpstr>
      <vt:lpstr>Tipos de Datos Primitivos y Variables</vt:lpstr>
      <vt:lpstr>Variables</vt:lpstr>
      <vt:lpstr>Inicialización de Variables</vt:lpstr>
      <vt:lpstr>Declaraciones</vt:lpstr>
      <vt:lpstr>Asignaciones</vt:lpstr>
      <vt:lpstr>Operadores Aritméticos</vt:lpstr>
      <vt:lpstr>Operadores de Asignación</vt:lpstr>
      <vt:lpstr>Ejemplo</vt:lpstr>
      <vt:lpstr>Operadores Relacionales</vt:lpstr>
      <vt:lpstr>Ejercicio. Determinar si las siguientes relaciones son true o false</vt:lpstr>
      <vt:lpstr>El Recolector de Basura</vt:lpstr>
      <vt:lpstr>El Recolector de Basura</vt:lpstr>
      <vt:lpstr>Estructuras de Control</vt:lpstr>
      <vt:lpstr>Flujo de control</vt:lpstr>
      <vt:lpstr>If – La instrucción condicional</vt:lpstr>
      <vt:lpstr>If… else</vt:lpstr>
      <vt:lpstr>if … else anidado</vt:lpstr>
      <vt:lpstr>else if</vt:lpstr>
      <vt:lpstr>La sentencia switch</vt:lpstr>
      <vt:lpstr>El ciclo for</vt:lpstr>
      <vt:lpstr>Ciclo while</vt:lpstr>
      <vt:lpstr>Ciclo do {… } while</vt:lpstr>
      <vt:lpstr>Break</vt:lpstr>
      <vt:lpstr>Continue</vt:lpstr>
      <vt:lpstr>Arreglos</vt:lpstr>
      <vt:lpstr>Presentación de PowerPoint</vt:lpstr>
      <vt:lpstr>Declaración de Arreglos</vt:lpstr>
      <vt:lpstr>Asignación de valores</vt:lpstr>
      <vt:lpstr>Iteración con arreglos</vt:lpstr>
      <vt:lpstr>Arreglos de objetos</vt:lpstr>
      <vt:lpstr>Declaración del arreglo</vt:lpstr>
      <vt:lpstr>Dudas o comentarios???</vt:lpstr>
    </vt:vector>
  </TitlesOfParts>
  <Company>UAM Azcapotzalco División de CBI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Maricela</dc:creator>
  <cp:lastModifiedBy>Maricela Claudia Bravo Contreras</cp:lastModifiedBy>
  <cp:revision>27</cp:revision>
  <dcterms:created xsi:type="dcterms:W3CDTF">2017-06-13T21:23:30Z</dcterms:created>
  <dcterms:modified xsi:type="dcterms:W3CDTF">2020-01-13T18:34:13Z</dcterms:modified>
</cp:coreProperties>
</file>