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jPEmLtVWfmV6e4UMyVF42jtdJl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D98DF4E-724C-4414-96EC-3A29EF86A7B6}">
  <a:tblStyle styleId="{4D98DF4E-724C-4414-96EC-3A29EF86A7B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9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0499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85962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01900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08202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66732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0798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55945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56732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4066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4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4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profs.com/games/wolf-sheep-and-cabbag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code.org/s/mc/stage/1/puzzle/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achacuca.com.br/jogos/pinguins-numa-fria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543339" y="1590261"/>
            <a:ext cx="8356711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Denilson Bonatti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 É COERENCIA DE RACIOCINIO DE  IDEIAS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SEQUENCIA COERENTE PARA RESOLUÇÃO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PROCURAR MELHOR SEQUENCIA DE AÇÕES PARA RESOLUÇÃO DO PROBLEMA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METACOGNIÇÃO = &gt;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ABSTRAÇÃO =&gt; É A HABILIDADE DE CONCENTRAR NOS ASPECTOS ESSENCIAIS 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CONTEXTO QUALQUER, IGNORANDO CARACTERÍSTICAS MENOS IMPORTANTES OU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ACIDENTAIS.   (PEGAMOS ESTE TODO E DIVIDIMOS EM PARTES QUE É CONHECIDO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ABSTRAÇÃO ) NENHUM SOFTWARE É DESENVOLVIDO DE UMA VEZ.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/>
        </p:nvSpPr>
        <p:spPr>
          <a:xfrm>
            <a:off x="397565" y="212035"/>
            <a:ext cx="29708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http://www.flowgorithm.org/</a:t>
            </a:r>
            <a:endParaRPr/>
          </a:p>
        </p:txBody>
      </p:sp>
      <p:pic>
        <p:nvPicPr>
          <p:cNvPr id="144" name="Google Shape;14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3599" y="212035"/>
            <a:ext cx="5543550" cy="61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/>
        </p:nvSpPr>
        <p:spPr>
          <a:xfrm>
            <a:off x="397565" y="212035"/>
            <a:ext cx="38025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TOMADAS DE DECISÕES E EXPRESSÕES</a:t>
            </a:r>
            <a:endParaRPr/>
          </a:p>
        </p:txBody>
      </p:sp>
      <p:sp>
        <p:nvSpPr>
          <p:cNvPr id="150" name="Google Shape;150;p11"/>
          <p:cNvSpPr txBox="1"/>
          <p:nvPr/>
        </p:nvSpPr>
        <p:spPr>
          <a:xfrm>
            <a:off x="496956" y="1000539"/>
            <a:ext cx="8291372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EXPRESSÕES ARITMÉTICAS: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EXPRESSÕES QUE UTILIZAM OPERADORES ARITMÉTICOS E FUNÇÕES ATITMÉTICAS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ENVOLVENDO CONSTANTES E VARIÁVEIS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50  + 50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+ 50</a:t>
            </a:r>
            <a:endParaRPr/>
          </a:p>
        </p:txBody>
      </p:sp>
      <p:pic>
        <p:nvPicPr>
          <p:cNvPr id="151" name="Google Shape;15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1277" y="3070397"/>
            <a:ext cx="4781550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1"/>
          <p:cNvSpPr txBox="1"/>
          <p:nvPr/>
        </p:nvSpPr>
        <p:spPr>
          <a:xfrm>
            <a:off x="7938052" y="2543299"/>
            <a:ext cx="28012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OPERADORES ARITMÉTICOS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/>
        </p:nvSpPr>
        <p:spPr>
          <a:xfrm>
            <a:off x="496956" y="1000539"/>
            <a:ext cx="11387605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EXPRESSÕES LITERAIS 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EXPRESSÕES COM CONSTANTES E/OU VARIÁVEIS QUE TEM COMO RESULTADO VALORES LITERAIS.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IREMOS UTILIZAR AS EXPRESSÕES LITERAIS NA ATRIBUIÇÃO DE VALOR PARA UMA VÁRIÁVEL OU CONSTANTE.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= “JOSE DA SILVA”    /////////////atribuir valor a variável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🡨 “JOSE DA SILVA” /////////////pseudo código pode ser que encontramos a seta para esquerda atribuindo o valor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 = (nota1+nota2+nota3+nota4)/4 	//////////////atribuindo o resultado da expressão para a variável Media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2351" y="366298"/>
            <a:ext cx="9739778" cy="593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"/>
          <p:cNvSpPr txBox="1"/>
          <p:nvPr/>
        </p:nvSpPr>
        <p:spPr>
          <a:xfrm>
            <a:off x="496956" y="1000539"/>
            <a:ext cx="1000075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OPERADORES RELACIONAIS: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EXPRESSÕES COMPOSTAS POR OUTRAS EXPRESSÕES OU VÁRIÁVEIS NUMÉRICAS COM OPERADORES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RELACIONAIS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EXPRESSÕES RELACIONAIS RETORNAM VALORES LÓGICOS (VERDADEIRO/FALSO)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68" name="Google Shape;16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085" y="2346546"/>
            <a:ext cx="6124575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/>
          <p:nvPr/>
        </p:nvSpPr>
        <p:spPr>
          <a:xfrm>
            <a:off x="257806" y="395628"/>
            <a:ext cx="7298216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TOMADAS DE DECISÃO 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60% DA PROGRAMAÇÃO É TOMADA DE DECISÃO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QUANDO ESCREVEMOS PROGRAMAS EXISTE A NECESSIDADE DE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DECIDIR O QUE FAZER DEPENDENDO DE ALGUMA CONDIÇÃO ENCONTRADA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DURANTE A EXECUÇÃO 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2609" y="1562538"/>
            <a:ext cx="5250972" cy="509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8419" y="1857642"/>
            <a:ext cx="3684769" cy="4797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/>
          <p:nvPr/>
        </p:nvSpPr>
        <p:spPr>
          <a:xfrm>
            <a:off x="257806" y="395628"/>
            <a:ext cx="744691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CONCATENAÇÃO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TERMO USADO EM COMPUTAÇÃO PARA DESIGNAR A OPERAÇÃO DE UNIR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CONTÉUDO DE DUAS STRINGS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AGRUPAMENTO DE DUAS OU MAIS CÉLULAS QUE , INCLUINDO FÓRMULAS,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TEXTOS OU OUTRAS INFORMAÇÕES CONTIDA NO SEU INTERIOR, DÁ ORIGEM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UM ÚNICO RESULTADO.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3025" y="819150"/>
            <a:ext cx="9505950" cy="52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/>
        </p:nvSpPr>
        <p:spPr>
          <a:xfrm>
            <a:off x="257806" y="395628"/>
            <a:ext cx="7989047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 DE REPETIÇÃO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É UMA ESTRUTURA DE REPETIÇÃO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 QUE PERMITE EXECUTAR MAIS DE UMA VEZ O MESMO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COMANDO OU CONJUNTO DE COMANDOS, DE ACORDO COM UMA CONDIÇÃO OU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CONTADOR.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/>
        </p:nvSpPr>
        <p:spPr>
          <a:xfrm>
            <a:off x="701749" y="1020726"/>
            <a:ext cx="11024300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SÃO LINGUAGEM DE PROGRAMAÇÃO 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UMA LINGUAGEM ESCRITA E FORMAL QUE ESPECIFICA UM CONJUNTO DE INSTRUÇÕES E REGRAS USASDAS PARA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GERAR PROGRAMAS (SOFTWARE). UM SOFTWARE PODE SER DESENVOLVIDEO PARA RODAR EM UM COMPUTADOR,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DISPOSITIVO MÓVEL OU EM QUALUER EQUIPAMENTO QUE PERMITA SUA  EXCECUÇÃO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É OBVIO PARA VOCÊ , CERTAMENTE NÃO É ÓBVIO PARA UMA MÁQUINA.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BAIXO E ALTO NÍVEL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ALTO NÍVEL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ESSAS SÃO AQUELAS CUJA SINTAXE SE APROXIMA MAIS DA NOSSA LINGUAGEM E SE DISTANCIAM MAIS DA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 NGUAGEM DE MÁQUINA.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 C , PHP , JAVA SCRIPT , C SHARP, PYTON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BAIXO   NÍVEL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AQUELA QUE SE APROXIMA MAIS DA LINGUAGEM  DE MÁQUINA. ESSAS SÃO AS QUE VOCÊ PRECISA TER 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CONHECIMENTO DIRETO DA ARQUITETURA DO COMPUTADOR PARA FAZER ALGUMA COISA.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ASSEMBLY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/>
        </p:nvSpPr>
        <p:spPr>
          <a:xfrm>
            <a:off x="543339" y="556591"/>
            <a:ext cx="8875122" cy="3693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CRIE UM MAPA MENTAL PARA RESOLVER UM DETERMINADO PROBLEMA , POR EXEMPLO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CALCULAR A MÉDIA ARITMÉTICA DE 4 NOTAS, SABENDO QUE AS NOTAS SÃO FAZ SEGUINTES: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NOTA1 :5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NOTA2 :7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NOTA3: 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NOTA4: 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0" name="Google Shape;90;p2"/>
          <p:cNvGraphicFramePr/>
          <p:nvPr/>
        </p:nvGraphicFramePr>
        <p:xfrm>
          <a:off x="689112" y="25709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{4D98DF4E-724C-4414-96EC-3A29EF86A7B6}</a:tableStyleId>
              </a:tblPr>
              <a:tblGrid>
                <a:gridCol w="116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4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8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NOTA1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NOTA2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NOTA3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NOTA4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MEDIA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7325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R$5,00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R$7,00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R$10,00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/>
                        <a:t>R$3,00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strike="noStrike" cap="none"/>
                        <a:t>R$6,25</a:t>
                      </a:r>
                      <a:endParaRPr sz="1200" b="1" i="0" u="none" strike="noStrike" cap="none">
                        <a:solidFill>
                          <a:srgbClr val="30303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/>
        </p:nvSpPr>
        <p:spPr>
          <a:xfrm>
            <a:off x="311954" y="212651"/>
            <a:ext cx="11880046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COMPILADAS: UTILIZAM UM COMPILADOR , EXEMPLO C # ,  O COMPUTADOR UTILIZA  UM COMPILADOR  E TRADUZ 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CODIGO FONTE  PARA BAIXO NÍVEL 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INTERPRETADAS  O CODIGO FONTE É EXECUTADO POR UM PRGRAMA DE COMPUTADOR , EXEMPLO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QUANDO ABRO UM SITE  AS LINGUAGENS DE PROGRAMAÇÃO NÃO INTERPRETADAS PELO BROWSER.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JAVA SCRIPT  E TAMBÉM PHP .  SÃO INTERPRETADAS PELO SERVIDOR E DEPOIS TRANSFORMADAS EM HTML.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COMPILADAS QUAIS SÃO  : C #,  VISUAL BASIC,DELPHI,C++ =&gt; TEMOS QUE TRANSFORMÁ-LAS EM UM ARQUIVO EXECUTÁVEL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RODÁ-LAS SOBRE UM SISTEMA OPERACIONAL 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AS INTERPRETADAS POR EXEMPLO  :  JAVA SCRIPT , PHP , PYTHON....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/>
        </p:nvSpPr>
        <p:spPr>
          <a:xfrm>
            <a:off x="311954" y="212651"/>
            <a:ext cx="11880046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PORTUGOL  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PORTUGOL É UMA PSEUDOLINGUAGEM QUE PERMITE AO LEITOR DESENVOLVER  ALGORITMOS ESTRUTURADOS EM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PORTUGÊS DE FORMA SIMPLES E INTUITIVA, INDEPENDENTE DA LINGUAGEM DE PROGRAMAÇÃO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UMA PSEUDO LINGUAGEM QUE PERMITE AO PROGRAMADOR PENSAR NO PROBLEMA EM SI E NÃO NO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EQUIPAMENTO QUE IRÁ EXECUTAR O ALGORITMO 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311954" y="3059668"/>
            <a:ext cx="60924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https://github.com/UNIVALI-LITE/Portugol-Studio/releases/</a:t>
            </a:r>
            <a:endParaRPr/>
          </a:p>
        </p:txBody>
      </p:sp>
      <p:sp>
        <p:nvSpPr>
          <p:cNvPr id="207" name="Google Shape;207;p21"/>
          <p:cNvSpPr txBox="1"/>
          <p:nvPr/>
        </p:nvSpPr>
        <p:spPr>
          <a:xfrm>
            <a:off x="311954" y="2428642"/>
            <a:ext cx="60924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PORTUGOL STUDIO</a:t>
            </a:r>
            <a:endParaRPr/>
          </a:p>
        </p:txBody>
      </p:sp>
      <p:sp>
        <p:nvSpPr>
          <p:cNvPr id="208" name="Google Shape;208;p21"/>
          <p:cNvSpPr txBox="1"/>
          <p:nvPr/>
        </p:nvSpPr>
        <p:spPr>
          <a:xfrm>
            <a:off x="571500" y="3059675"/>
            <a:ext cx="55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/>
        </p:nvSpPr>
        <p:spPr>
          <a:xfrm>
            <a:off x="3046228" y="64163"/>
            <a:ext cx="6092456" cy="6740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funcao inicio()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real nota1,nota2,nota3,nota4,media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cadeia aluno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escreva("Didgite o nome do aluno")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leia (aluno)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escreva("Digite a nota 1:")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leia(nota1)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escreva("Digite a nota 2:")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leia(nota2)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escreva("Digite a nota 3:")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leia(nota3)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escreva("Digite a nota 4:")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leia(nota4)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media=(nota1+nota2+nota3+nota4)/4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escreva("O aluno: " + aluno + "obteve a média:" + media)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/>
        </p:nvSpPr>
        <p:spPr>
          <a:xfrm>
            <a:off x="435553" y="0"/>
            <a:ext cx="9473992" cy="7263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DESVIO CONDICIONAL 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UTILIZADA A PALAVRA  RESERVADA SE , A CONDIÇÃO  AS SER TESTADA ENTRE PARENTESES E AS INSTRUÇÕES QUE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DEVEM SER EXCECUTADAS ENTRE CHAVES CASO O DESVIO SEJA VERDADEIRO.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SE(MEDIA &gt;=7)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escreva(“parabéns ! Você foi aprovado !”)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SE-SENAO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AGORA VAMOS IMAGINAR QUE SE A CONDIÇÃO FOR FALSA UM OUTRO CONJUNTO DE COMANDOS DEVE SER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EXECUTADO.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QUANDO IREMOS ENCONTRAR ESTA SITUAÇÃO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SE(MEDIA&gt;=7){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Escreva(“Parabéns!! Você foi aprovado !!”)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SENAO{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Escreva(“Infelizmente você foi reprovado”)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}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/>
          <p:nvPr/>
        </p:nvSpPr>
        <p:spPr>
          <a:xfrm>
            <a:off x="622004" y="0"/>
            <a:ext cx="9478925" cy="637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funcao inicio()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real nota1,nota2,nota3,nota4,media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cadeia aluno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escreva("Didgite o nome do aluno")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leia (aluno)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escreva("Digite a nota 1:")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leia(nota1)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escreva("Digite a nota 2:")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leia(nota2)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escreva("Digite a nota 3:")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leia(nota3)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escreva("Digite a nota 4:")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leia(nota4)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media=(nota1+nota2+nota3+nota4)/4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escreva("Sua média é:" + media)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se (media &gt;=7)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escreva("\n" + "Parabéns você foi aprovado!")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senao{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escreva("\n" + "Infelizmente você foi reprovado")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/>
        </p:nvSpPr>
        <p:spPr>
          <a:xfrm>
            <a:off x="435553" y="0"/>
            <a:ext cx="9473992" cy="923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DESVIO CONDICIONAL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:  Usado para blocos de decisões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COMANDO É SIMILAR AOS COMANDOS SE E SENÃO , E REDUZ A COMPLEXIDADE NA ESCOLHA DE  DIVERSAS OPÇÕES.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APESAR DE SUAS SIMILARIDADES COM O SE, ELE POSSUI ALGUMAS DIFERENÇAS. NESTE COMANDO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É POSSÍVEL O USO DE OPERADORES LÓGICOS, ELE APENAS TRABALHA COM VALORES DEFINIDOS.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Inteiro valor=0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Escolha(valor)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Caso1:   //testa se o valor é igual a 1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escreva(“OK!Abrir Netflix!!”)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caso2 //testa se o valor é igual  a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escreva(“Ok! Abrir Amazon Prime!!”)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Caso3  // testa se o valor é igual a 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Escreva (“OK! Abrir HBO GO!!””)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contrario: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Escreva (“Você deve escolher as opções 1,2,3”)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/>
        </p:nvSpPr>
        <p:spPr>
          <a:xfrm>
            <a:off x="-2" y="1"/>
            <a:ext cx="10464801" cy="59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funcao inicio()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escreva("1 - Abrir Netflix" + "\n" + "2 - Abrir Amazon Prime" + "\n" + "3 - Abrir HBO GO" + "\n" + "4 - Sair")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inteiro menu = 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escreva ("\n" + "Sua escolha:")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leia(menu)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escolha(menu)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caso 1: // testa se o valor é igual a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escreva("Ok! Abrir Netflix")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pare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caso 2: // testa se o valor é igaul a 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escreva("Ok! Abrir Amazon Prime!!")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pare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caso 3: // testa se o valor é igual a 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escreva("Ok! Abrir HBO GO !!")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pare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caso 4: //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escreva("Saindo do menu...")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pare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caso contrario: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escreva("Você deve escolher as opções 1,2,3 ou 4")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/>
        </p:nvSpPr>
        <p:spPr>
          <a:xfrm>
            <a:off x="159657" y="377372"/>
            <a:ext cx="6888232" cy="7848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LAÇOS DE REPETIÇÃO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DENTRO DA LÓGICA DE PROGRAMAÇÃO É UMA ESTRUTURA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PERMITE EXECUTAR MAIS DE UMA VEZ O MESMO COMANDO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 CONJUNTO DE COMANDOS, DE ACORDO COM UMA CONDIÇÃO OU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UM </a:t>
            </a:r>
            <a:r>
              <a:rPr lang="pt-BR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CONTADOR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Exemplo: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Funcao inicio()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inteiro contador,limite,resultado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contador=0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limite=10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faca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resultado =9 * contador   /////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escreva(“9 X “ + contador + “=“ + resultado + “\n”)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contador ++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}enquanto(contador&lt;=limite)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/>
        </p:nvSpPr>
        <p:spPr>
          <a:xfrm>
            <a:off x="203200" y="117693"/>
            <a:ext cx="8679940" cy="6740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funcao inicio()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inteiro contador,limite,resultado,tabuada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contador=0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limite=10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escreva ("Qual tabuada você quer resolver ?:")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leia(tabuada)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faca{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resultado = tabuada * contador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escreva (tabuada + " X " + contador + " = " + resultado + "\n")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contador ++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}enquanto(contador&lt;=limite)  // bloco do loop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/>
        </p:nvSpPr>
        <p:spPr>
          <a:xfrm>
            <a:off x="116113" y="174171"/>
            <a:ext cx="7780143" cy="10341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MATRIZES E VETORES: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</a:t>
            </a:r>
            <a:r>
              <a:rPr lang="pt-B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é uma coleção de variáveis de mesmo tipo, acessíveis com um único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 e armazenados contiguamente na memória.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individualização de cada variável de um vetor é feita através do uso de </a:t>
            </a:r>
            <a:r>
              <a:rPr lang="pt-B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índices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</a:t>
            </a:r>
            <a:r>
              <a:rPr lang="pt-BR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Vetores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são matrizes de uma só dimensão 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cadeia Vetor[5]; // declara um vetor de 5 posições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cadeia Matriz[5][3]; // declara uma matriz de 5 linhas e 3 colunas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cadeia frutas[4];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Frutas[0]=“Maçã”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Frutas [1]=“Pera”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Frutas [2]=“Uva”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Frutas [3]=“Melão”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Escreva(frutas[2])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cadeia cesta[][] = {{“Maçã”,”100”},{“Pera”,”200”},{“Melão”,”300”}}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Escreva (“Fruta:” + cesta[0][0] + “ Quantidade:” + cesta[0][1])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543339" y="556591"/>
            <a:ext cx="6745357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 : é a sequencia de passos que resolve um problema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 dia: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Acordei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levantei da cama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troquei de cama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Escovei os dentes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fui para padaria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tomei café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escovei os dentes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fui ao trabalho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Fim-dia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702366" y="5314986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https://studio.code.org/s/mc/stage/1/puzzle/1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701C3A1-E9FF-4042-A7DE-56EBB115C7A2}"/>
              </a:ext>
            </a:extLst>
          </p:cNvPr>
          <p:cNvSpPr txBox="1"/>
          <p:nvPr/>
        </p:nvSpPr>
        <p:spPr>
          <a:xfrm>
            <a:off x="731520" y="474345"/>
            <a:ext cx="449995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programa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</a:t>
            </a:r>
            <a:r>
              <a:rPr lang="pt-BR" dirty="0" err="1"/>
              <a:t>funcao</a:t>
            </a:r>
            <a:r>
              <a:rPr lang="pt-BR" dirty="0"/>
              <a:t> inicio()</a:t>
            </a:r>
          </a:p>
          <a:p>
            <a:r>
              <a:rPr lang="pt-BR" dirty="0"/>
              <a:t>	{</a:t>
            </a:r>
          </a:p>
          <a:p>
            <a:r>
              <a:rPr lang="pt-BR" dirty="0"/>
              <a:t>		cadeia frutas[4]</a:t>
            </a:r>
          </a:p>
          <a:p>
            <a:r>
              <a:rPr lang="pt-BR" dirty="0"/>
              <a:t>		inteiro contador =0</a:t>
            </a:r>
          </a:p>
          <a:p>
            <a:r>
              <a:rPr lang="pt-BR" dirty="0"/>
              <a:t>		</a:t>
            </a:r>
          </a:p>
          <a:p>
            <a:r>
              <a:rPr lang="pt-BR" dirty="0"/>
              <a:t>		frutas[0] = "Maça"</a:t>
            </a:r>
          </a:p>
          <a:p>
            <a:r>
              <a:rPr lang="pt-BR" dirty="0"/>
              <a:t>		frutas[1] = "Pera"</a:t>
            </a:r>
          </a:p>
          <a:p>
            <a:r>
              <a:rPr lang="pt-BR" dirty="0"/>
              <a:t>		frutas[2] = "Uva"</a:t>
            </a:r>
          </a:p>
          <a:p>
            <a:r>
              <a:rPr lang="pt-BR" dirty="0"/>
              <a:t>		frutas[3] = "Jaca"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	faca{</a:t>
            </a:r>
          </a:p>
          <a:p>
            <a:endParaRPr lang="pt-BR" dirty="0"/>
          </a:p>
          <a:p>
            <a:r>
              <a:rPr lang="pt-BR" dirty="0"/>
              <a:t>		escreva(frutas[contador] + "\n")</a:t>
            </a:r>
          </a:p>
          <a:p>
            <a:r>
              <a:rPr lang="pt-BR" dirty="0"/>
              <a:t>		contador ++</a:t>
            </a:r>
          </a:p>
          <a:p>
            <a:endParaRPr lang="pt-BR" dirty="0"/>
          </a:p>
          <a:p>
            <a:r>
              <a:rPr lang="pt-BR" dirty="0"/>
              <a:t>	}enquanto (contador&lt;=3)</a:t>
            </a:r>
          </a:p>
          <a:p>
            <a:r>
              <a:rPr lang="pt-BR" dirty="0"/>
              <a:t>	</a:t>
            </a:r>
          </a:p>
          <a:p>
            <a:endParaRPr lang="pt-BR" dirty="0"/>
          </a:p>
          <a:p>
            <a:r>
              <a:rPr lang="pt-BR" dirty="0"/>
              <a:t>	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EB00B59-E8B3-4E95-A2DE-51F566D12948}"/>
              </a:ext>
            </a:extLst>
          </p:cNvPr>
          <p:cNvSpPr txBox="1"/>
          <p:nvPr/>
        </p:nvSpPr>
        <p:spPr>
          <a:xfrm>
            <a:off x="251460" y="365761"/>
            <a:ext cx="116128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programa</a:t>
            </a:r>
          </a:p>
          <a:p>
            <a:r>
              <a:rPr lang="pt-BR" sz="2400" dirty="0"/>
              <a:t>{</a:t>
            </a:r>
          </a:p>
          <a:p>
            <a:r>
              <a:rPr lang="pt-BR" sz="2400" dirty="0"/>
              <a:t>	</a:t>
            </a:r>
          </a:p>
          <a:p>
            <a:r>
              <a:rPr lang="pt-BR" sz="2400" dirty="0"/>
              <a:t>	</a:t>
            </a:r>
            <a:r>
              <a:rPr lang="pt-BR" sz="2400" dirty="0" err="1"/>
              <a:t>funcao</a:t>
            </a:r>
            <a:r>
              <a:rPr lang="pt-BR" sz="2400" dirty="0"/>
              <a:t> inicio()</a:t>
            </a:r>
          </a:p>
          <a:p>
            <a:r>
              <a:rPr lang="pt-BR" sz="2400" dirty="0"/>
              <a:t>	{</a:t>
            </a:r>
          </a:p>
          <a:p>
            <a:r>
              <a:rPr lang="pt-BR" sz="2400" dirty="0"/>
              <a:t>	cadeia cesta[][]={{"Pera","100"},{"Jaca","200",{"Maça","900",{"Uva","89"}}</a:t>
            </a:r>
          </a:p>
          <a:p>
            <a:r>
              <a:rPr lang="pt-BR" sz="2400" dirty="0"/>
              <a:t>	escreva ("Produto: ")</a:t>
            </a:r>
          </a:p>
          <a:p>
            <a:r>
              <a:rPr lang="pt-BR" sz="2400" dirty="0"/>
              <a:t>	escreva (cesta[0][0])</a:t>
            </a:r>
          </a:p>
          <a:p>
            <a:r>
              <a:rPr lang="pt-BR" sz="2400" dirty="0"/>
              <a:t>	escreva ("Quantidade:")</a:t>
            </a:r>
          </a:p>
          <a:p>
            <a:r>
              <a:rPr lang="pt-BR" sz="2400" dirty="0"/>
              <a:t>	escreva (cesta[0][1])</a:t>
            </a:r>
          </a:p>
          <a:p>
            <a:r>
              <a:rPr lang="pt-BR" sz="2400" dirty="0"/>
              <a:t>	</a:t>
            </a:r>
          </a:p>
          <a:p>
            <a:r>
              <a:rPr lang="pt-BR" sz="2400" dirty="0"/>
              <a:t>	}</a:t>
            </a:r>
          </a:p>
          <a:p>
            <a:r>
              <a:rPr lang="pt-BR" sz="2400" dirty="0"/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890F7F-B643-4FF9-AD24-5FA7CAB8CEDE}"/>
              </a:ext>
            </a:extLst>
          </p:cNvPr>
          <p:cNvSpPr txBox="1"/>
          <p:nvPr/>
        </p:nvSpPr>
        <p:spPr>
          <a:xfrm>
            <a:off x="274320" y="251460"/>
            <a:ext cx="119176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programa</a:t>
            </a:r>
          </a:p>
          <a:p>
            <a:r>
              <a:rPr lang="pt-BR" sz="2000" dirty="0"/>
              <a:t>{</a:t>
            </a:r>
          </a:p>
          <a:p>
            <a:r>
              <a:rPr lang="pt-BR" sz="2000" dirty="0"/>
              <a:t>	</a:t>
            </a:r>
          </a:p>
          <a:p>
            <a:r>
              <a:rPr lang="pt-BR" sz="2000" dirty="0"/>
              <a:t>	</a:t>
            </a:r>
            <a:r>
              <a:rPr lang="pt-BR" sz="2000" dirty="0" err="1"/>
              <a:t>funcao</a:t>
            </a:r>
            <a:r>
              <a:rPr lang="pt-BR" sz="2000" dirty="0"/>
              <a:t> inicio()</a:t>
            </a:r>
          </a:p>
          <a:p>
            <a:r>
              <a:rPr lang="pt-BR" sz="2000" dirty="0"/>
              <a:t>	{</a:t>
            </a:r>
          </a:p>
          <a:p>
            <a:r>
              <a:rPr lang="pt-BR" sz="2000" dirty="0"/>
              <a:t>		</a:t>
            </a:r>
          </a:p>
          <a:p>
            <a:r>
              <a:rPr lang="pt-BR" sz="2000" dirty="0"/>
              <a:t>	inteiro contador=0</a:t>
            </a:r>
          </a:p>
          <a:p>
            <a:r>
              <a:rPr lang="pt-BR" sz="2000" dirty="0"/>
              <a:t>	cadeia cesta[][]={{"Pera","100"},{"Jaca","200"},{"Maça","900"},{"Uva","89"}}</a:t>
            </a:r>
          </a:p>
          <a:p>
            <a:endParaRPr lang="pt-BR" sz="2000" dirty="0"/>
          </a:p>
          <a:p>
            <a:r>
              <a:rPr lang="pt-BR" sz="2000" dirty="0"/>
              <a:t>	faca{</a:t>
            </a:r>
          </a:p>
          <a:p>
            <a:endParaRPr lang="pt-BR" sz="2000" dirty="0"/>
          </a:p>
          <a:p>
            <a:r>
              <a:rPr lang="pt-BR" sz="2000" dirty="0"/>
              <a:t>		escreva("Produto: " + cesta[contador][0] + " Quantidade: " + cesta[contador][1] + "\n")</a:t>
            </a:r>
          </a:p>
          <a:p>
            <a:r>
              <a:rPr lang="pt-BR" sz="2000" dirty="0"/>
              <a:t>		contador ++</a:t>
            </a:r>
          </a:p>
          <a:p>
            <a:r>
              <a:rPr lang="pt-BR" sz="2000" dirty="0"/>
              <a:t>		}enquanto(contador&lt;=3)</a:t>
            </a:r>
          </a:p>
          <a:p>
            <a:r>
              <a:rPr lang="pt-BR" sz="2000" dirty="0"/>
              <a:t>	</a:t>
            </a:r>
          </a:p>
          <a:p>
            <a:r>
              <a:rPr lang="pt-BR" sz="2000" dirty="0"/>
              <a:t>	</a:t>
            </a:r>
          </a:p>
          <a:p>
            <a:r>
              <a:rPr lang="pt-BR" sz="2000" dirty="0"/>
              <a:t>	}</a:t>
            </a:r>
          </a:p>
          <a:p>
            <a:r>
              <a:rPr lang="pt-BR" sz="2000" dirty="0"/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475DECB-BCAD-436B-8D49-41B127D70B81}"/>
              </a:ext>
            </a:extLst>
          </p:cNvPr>
          <p:cNvSpPr txBox="1"/>
          <p:nvPr/>
        </p:nvSpPr>
        <p:spPr>
          <a:xfrm>
            <a:off x="434340" y="320040"/>
            <a:ext cx="11224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EXERCÍCIO:  CRIAR UMA MATRIZ NESTE MODELO E FAZER UM LOOP PARA MOSTRAR AS INFORMAÇÕES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C31D11-2AA8-402F-A93E-D5DEAC38F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54" y="1213485"/>
            <a:ext cx="8970645" cy="535789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9EA9CBE-379A-441B-968F-3C5F2B9E9E53}"/>
              </a:ext>
            </a:extLst>
          </p:cNvPr>
          <p:cNvSpPr txBox="1"/>
          <p:nvPr/>
        </p:nvSpPr>
        <p:spPr>
          <a:xfrm>
            <a:off x="115613" y="315310"/>
            <a:ext cx="11280652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RESOLUÇÃO : </a:t>
            </a:r>
          </a:p>
          <a:p>
            <a:endParaRPr lang="pt-BR" sz="1200" dirty="0"/>
          </a:p>
          <a:p>
            <a:r>
              <a:rPr lang="pt-BR" sz="1200" dirty="0"/>
              <a:t>programa </a:t>
            </a:r>
          </a:p>
          <a:p>
            <a:r>
              <a:rPr lang="pt-BR" sz="1200" dirty="0"/>
              <a:t>{</a:t>
            </a:r>
          </a:p>
          <a:p>
            <a:r>
              <a:rPr lang="pt-BR" sz="1200" dirty="0"/>
              <a:t>	</a:t>
            </a:r>
            <a:r>
              <a:rPr lang="pt-BR" sz="1200" dirty="0" err="1"/>
              <a:t>funcao</a:t>
            </a:r>
            <a:r>
              <a:rPr lang="pt-BR" sz="1200" dirty="0"/>
              <a:t> inicio()</a:t>
            </a:r>
          </a:p>
          <a:p>
            <a:r>
              <a:rPr lang="pt-BR" sz="1200" dirty="0"/>
              <a:t>	{</a:t>
            </a:r>
          </a:p>
          <a:p>
            <a:r>
              <a:rPr lang="pt-BR" sz="1200" dirty="0"/>
              <a:t>		inteiro contador =0</a:t>
            </a:r>
          </a:p>
          <a:p>
            <a:r>
              <a:rPr lang="pt-BR" sz="1200" dirty="0"/>
              <a:t>	cadeia cadastro[][]={{"JOÃO","SÃO PAULO","(11)9999-5241"},{"MARIA","RIBEIRÃO PRETO","(16)9999-8596"},{"ANA","MANAUS","(92)9999-8574"}}</a:t>
            </a:r>
          </a:p>
          <a:p>
            <a:endParaRPr lang="pt-BR" sz="1200" dirty="0"/>
          </a:p>
          <a:p>
            <a:r>
              <a:rPr lang="pt-BR" sz="1200" dirty="0"/>
              <a:t>	faca {</a:t>
            </a:r>
          </a:p>
          <a:p>
            <a:r>
              <a:rPr lang="pt-BR" sz="1200" dirty="0"/>
              <a:t>		escreva (cadastro[contador][0] + " " +  cadastro[contador][1] + " " + cadastro[contador][2] + "\n") </a:t>
            </a:r>
          </a:p>
          <a:p>
            <a:r>
              <a:rPr lang="pt-BR" sz="1200" dirty="0"/>
              <a:t>		contador ++</a:t>
            </a:r>
          </a:p>
          <a:p>
            <a:r>
              <a:rPr lang="pt-BR" sz="1200" dirty="0"/>
              <a:t>		</a:t>
            </a:r>
          </a:p>
          <a:p>
            <a:r>
              <a:rPr lang="pt-BR" sz="1200" dirty="0"/>
              <a:t>	}enquanto(contador&lt;=2)</a:t>
            </a:r>
          </a:p>
          <a:p>
            <a:endParaRPr lang="pt-BR" sz="1200" dirty="0"/>
          </a:p>
          <a:p>
            <a:r>
              <a:rPr lang="pt-BR" sz="1200" dirty="0"/>
              <a:t>	}</a:t>
            </a:r>
          </a:p>
          <a:p>
            <a:endParaRPr lang="pt-BR" sz="1200" dirty="0"/>
          </a:p>
          <a:p>
            <a:r>
              <a:rPr lang="pt-BR" sz="1200" dirty="0"/>
              <a:t>}</a:t>
            </a:r>
          </a:p>
          <a:p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827566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8268A9C-AE5E-4E4F-A7AA-6DD20AB81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609600"/>
            <a:ext cx="110299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1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13353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3874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271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40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/>
        </p:nvSpPr>
        <p:spPr>
          <a:xfrm>
            <a:off x="543339" y="556591"/>
            <a:ext cx="674535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Pseudocódico : forma genérica de escrever um algoritmo , utilizando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linguagem simples (nativa, ou seja, em português  a quem o escreve , de forma a ser entendida por qualquer pessoa)”.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7494103" y="741257"/>
            <a:ext cx="6745357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de pseudocódigo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7288696" y="1383984"/>
            <a:ext cx="3737112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https://www.proprofs.com/games/wolf-sheep-and-cabbage/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INICIO DO JOGO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Ovelha entra no Barco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Atravessa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Ovelha sai do barco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Atravessa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Repolho entra no barco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Atravessa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Repolho sai do barco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Ovelha entra no barco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Atravessa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Ovelha sai do barco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Lobo entra no barco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Atravessa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Lobo sai do Barco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Atravessa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Ovelha entra no barco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Atravessa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Ovelha sai do barco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FIM DO JOGO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545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8897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39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/>
        </p:nvSpPr>
        <p:spPr>
          <a:xfrm>
            <a:off x="291547" y="164784"/>
            <a:ext cx="8044069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Atividade 1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https://studio.code.org/s/mc/stage/1/puzzle/1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Fazer exercícios menos de 1 hora marcar innovation one e também o denilson mandando um chupa denilson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@digitalinnovation.one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@denilsonbonatti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291546" y="3272418"/>
            <a:ext cx="8044069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Atividade 2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https://rachacuca.com.br/jogos/pinguins-numa-fria/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@digitalinnovation.one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@denilsonbonatti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/>
        </p:nvSpPr>
        <p:spPr>
          <a:xfrm>
            <a:off x="384313" y="887896"/>
            <a:ext cx="3151055" cy="5755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INCICIO PROGRAMA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FILHOTE1 SOBE GELO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PAI1 SOBE GELO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MOVE GELO ESQUERDA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DESCE PAI1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MOVE GELO_DIREITA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SOBE FILHO2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MOVE GELO_ESQUERDA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DESCE FILHO_1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MOVE GELO_DIREITA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SOBE PAI_2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MOVE GELO_ESQUERDA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DESCE PAI_2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MOVE GELO_DIREITA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SOBE FILHO_3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MOVE GELO_ESQUERDA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DESCE FILHO_2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MOVE GELO_DIREITA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SOBE PAI_3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MOVE GELO_ESQUERDA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DESCE PAI-3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DESCE FILHO_3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FIM PROGRAMA	</a:t>
            </a:r>
            <a:endParaRPr/>
          </a:p>
        </p:txBody>
      </p:sp>
      <p:sp>
        <p:nvSpPr>
          <p:cNvPr id="115" name="Google Shape;115;p6"/>
          <p:cNvSpPr txBox="1"/>
          <p:nvPr/>
        </p:nvSpPr>
        <p:spPr>
          <a:xfrm>
            <a:off x="848139" y="357809"/>
            <a:ext cx="13558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ATIVIDADE 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/>
        </p:nvSpPr>
        <p:spPr>
          <a:xfrm>
            <a:off x="397565" y="212035"/>
            <a:ext cx="6512617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FLUXOGRAMA VARIAVEIS E CONSTANTES 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FLUXOGRAMA É UMA FERRAMENTA UTILIZADA PARA REPRESENTAR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GRAFICAMENTE O ALGORITMO , ISTO É  , A SEQUENCIA LOGICA 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COERENTE DO FLUXO DE DADOS.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8757" y="623182"/>
            <a:ext cx="3607397" cy="598863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7"/>
          <p:cNvSpPr txBox="1"/>
          <p:nvPr/>
        </p:nvSpPr>
        <p:spPr>
          <a:xfrm>
            <a:off x="7650800" y="27369"/>
            <a:ext cx="41436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FLUXOGRAMA PARA ESCOVAR OS DENTES </a:t>
            </a:r>
            <a:endParaRPr/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0429" y="1983960"/>
            <a:ext cx="3607396" cy="4515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112" y="232849"/>
            <a:ext cx="5469771" cy="65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/>
        </p:nvSpPr>
        <p:spPr>
          <a:xfrm>
            <a:off x="397565" y="212035"/>
            <a:ext cx="6969857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VARIÁVEIS E CONSTANTES: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VARIÁVEL É UM OBJETO  (UMA POSIÇÃO,FREQUENTEMENTE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LOCALIZADA NA MEMÓRIA CAPAZ DE RETER E REPRESENTAR UM VALOR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 EXPRESSÃO. OU É UM ESPAÇO NA MEMORIA DO COMPUTADOR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DESTINADO A UM DADO QUE É ALTERADO DURANTE A EXECUÇÃO  DO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ALGORITMO.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9914" y="1371428"/>
            <a:ext cx="3506085" cy="31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9"/>
          <p:cNvSpPr txBox="1"/>
          <p:nvPr/>
        </p:nvSpPr>
        <p:spPr>
          <a:xfrm>
            <a:off x="8159914" y="488852"/>
            <a:ext cx="363452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PSEUDOCÓDIGO COM DECLARAÇÃO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VARIÁVEIS</a:t>
            </a:r>
            <a:endParaRPr/>
          </a:p>
        </p:txBody>
      </p:sp>
      <p:pic>
        <p:nvPicPr>
          <p:cNvPr id="136" name="Google Shape;13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1412" y="2596111"/>
            <a:ext cx="6150280" cy="1572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7565" y="4373379"/>
            <a:ext cx="5369047" cy="987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59914" y="5067813"/>
            <a:ext cx="260985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2633</Words>
  <Application>Microsoft Office PowerPoint</Application>
  <PresentationFormat>Widescreen</PresentationFormat>
  <Paragraphs>524</Paragraphs>
  <Slides>42</Slides>
  <Notes>42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5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Giovanni Pereira da Silva</dc:creator>
  <cp:lastModifiedBy>GIOVANNI SILVA</cp:lastModifiedBy>
  <cp:revision>6</cp:revision>
  <dcterms:created xsi:type="dcterms:W3CDTF">2021-01-28T12:45:51Z</dcterms:created>
  <dcterms:modified xsi:type="dcterms:W3CDTF">2021-02-03T00:02:00Z</dcterms:modified>
</cp:coreProperties>
</file>