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89" r:id="rId4"/>
    <p:sldId id="290" r:id="rId5"/>
    <p:sldId id="291" r:id="rId6"/>
    <p:sldId id="292" r:id="rId7"/>
    <p:sldId id="285" r:id="rId8"/>
    <p:sldId id="283" r:id="rId9"/>
  </p:sldIdLst>
  <p:sldSz cx="9144000" cy="6858000" type="screen4x3"/>
  <p:notesSz cx="6858000" cy="9144000"/>
  <p:embeddedFontLst>
    <p:embeddedFont>
      <p:font typeface="서울남산 장체M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서울남산 장체B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774"/>
    <a:srgbClr val="9EC7D2"/>
    <a:srgbClr val="D1E9EC"/>
    <a:srgbClr val="EEEFE9"/>
    <a:srgbClr val="E86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597EF-4483-4862-B8F0-128A5A93A326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8A31-8698-4CCA-89D5-79068A2FF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8A31-8698-4CCA-89D5-79068A2FF3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5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1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6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78FF-D5B7-41A0-8E30-0B7063471A43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DC25-A6A1-4A65-92BA-FD0BA4968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28184" y="3725115"/>
            <a:ext cx="378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I deer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241" y="4388303"/>
            <a:ext cx="36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팀원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방주영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이기쁨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 err="1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이주예</a:t>
            </a:r>
            <a:r>
              <a:rPr lang="en-US" altLang="ko-KR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,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안다영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25" b="92188" l="0" r="100000">
                        <a14:foregroundMark x1="14485" y1="62500" x2="13264" y2="63750"/>
                        <a14:foregroundMark x1="59511" y1="61979" x2="58115" y2="61979"/>
                        <a14:foregroundMark x1="52356" y1="51875" x2="54450" y2="51979"/>
                        <a14:foregroundMark x1="42757" y1="40729" x2="43281" y2="42604"/>
                        <a14:foregroundMark x1="66492" y1="69792" x2="64572" y2="70313"/>
                        <a14:foregroundMark x1="77487" y1="68958" x2="79581" y2="69271"/>
                        <a14:foregroundMark x1="87609" y1="69583" x2="89354" y2="70313"/>
                        <a14:foregroundMark x1="39965" y1="54063" x2="38743" y2="55000"/>
                        <a14:foregroundMark x1="88656" y1="82917" x2="83421" y2="82292"/>
                        <a14:foregroundMark x1="59162" y1="83750" x2="59686" y2="85521"/>
                        <a14:foregroundMark x1="67539" y1="84583" x2="67539" y2="85729"/>
                      </a14:backgroundRemoval>
                    </a14:imgEffect>
                  </a14:imgLayer>
                </a14:imgProps>
              </a:ext>
            </a:extLst>
          </a:blip>
          <a:srcRect t="4605" b="19240"/>
          <a:stretch/>
        </p:blipFill>
        <p:spPr>
          <a:xfrm>
            <a:off x="7524582" y="3036889"/>
            <a:ext cx="1187624" cy="13429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3381C4-F5CF-43CC-A08B-49E212399738}"/>
              </a:ext>
            </a:extLst>
          </p:cNvPr>
          <p:cNvSpPr txBox="1"/>
          <p:nvPr/>
        </p:nvSpPr>
        <p:spPr>
          <a:xfrm>
            <a:off x="2681790" y="2361654"/>
            <a:ext cx="3780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아이디어 발표</a:t>
            </a:r>
          </a:p>
        </p:txBody>
      </p:sp>
    </p:spTree>
    <p:extLst>
      <p:ext uri="{BB962C8B-B14F-4D97-AF65-F5344CB8AC3E}">
        <p14:creationId xmlns:p14="http://schemas.microsoft.com/office/powerpoint/2010/main" val="108118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3429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 </a:t>
            </a:r>
            <a:r>
              <a:rPr lang="en-US" altLang="ko-KR" sz="44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&amp; </a:t>
            </a:r>
            <a:r>
              <a:rPr lang="ko-KR" altLang="en-US" sz="44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ko-KR" altLang="en-US" sz="44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3563888" y="1089431"/>
            <a:ext cx="1862332" cy="18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B060AC-34CE-4DC8-9FE8-3C57FB1B19C4}"/>
              </a:ext>
            </a:extLst>
          </p:cNvPr>
          <p:cNvSpPr/>
          <p:nvPr/>
        </p:nvSpPr>
        <p:spPr>
          <a:xfrm>
            <a:off x="0" y="4365104"/>
            <a:ext cx="9144000" cy="2664296"/>
          </a:xfrm>
          <a:prstGeom prst="rect">
            <a:avLst/>
          </a:prstGeom>
          <a:solidFill>
            <a:srgbClr val="9E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302695" y="1113125"/>
            <a:ext cx="8445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퇴근 후 집에 돌아온 주영이는 어제 주문한 </a:t>
            </a:r>
            <a:r>
              <a:rPr lang="ko-KR" altLang="en-US" sz="2000" dirty="0" err="1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눈바디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 거울이 도착해서 바로 뜯어서 설치한 후 </a:t>
            </a:r>
            <a:r>
              <a:rPr lang="ko-KR" altLang="en-US" sz="2000" dirty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체중계를 꺼내 올라갔다</a:t>
            </a:r>
            <a:r>
              <a:rPr lang="en-US" altLang="ko-KR" sz="2000" dirty="0" smtClean="0"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주영이가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체중계에 올라서자 거울이 작동되면서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‘warning!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정확한 측정을 위해 바디라인이 잘 드러나는 옷을 입어주세요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’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라는 주의 문구를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출력하였다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그후 거울은 </a:t>
            </a:r>
            <a:r>
              <a:rPr lang="ko-KR" altLang="en-US" sz="2000" dirty="0" err="1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주영이를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인식하고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안녕하세요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좋은 저녁입니다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~’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라고 인사를 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정면으로 서달라는 요구에 주영이는 정면으로 섰다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거울은 정면을 찍은 후 측면으로 서달라고 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주영이는 요구에 따라 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측면으로 섰고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거울은 또 촬영했다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241103" y="4658360"/>
            <a:ext cx="8661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&gt;&gt;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 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1.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사용자 인식 필요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 →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계정이 필요한가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 :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계정 없이 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얼굴 인식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을 사용한다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&gt;&gt;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 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2.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측면 인식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필요</a:t>
            </a:r>
            <a:endParaRPr lang="en-US" altLang="ko-KR" sz="2000" dirty="0" smtClean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→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사용자의 발 모양을 보고 판단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244161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&amp;</a:t>
            </a:r>
            <a:r>
              <a:rPr lang="ko-KR" altLang="en-US" sz="36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0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B060AC-34CE-4DC8-9FE8-3C57FB1B19C4}"/>
              </a:ext>
            </a:extLst>
          </p:cNvPr>
          <p:cNvSpPr/>
          <p:nvPr/>
        </p:nvSpPr>
        <p:spPr>
          <a:xfrm>
            <a:off x="0" y="3851460"/>
            <a:ext cx="9144000" cy="3006540"/>
          </a:xfrm>
          <a:prstGeom prst="rect">
            <a:avLst/>
          </a:prstGeom>
          <a:solidFill>
            <a:srgbClr val="9E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302695" y="1255843"/>
            <a:ext cx="8445769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거울은 측정 후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결과를 보여줬다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처음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사진이라 현재 모습밖에 나오지 않았다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주영이는 결과를 다 확인하고 </a:t>
            </a:r>
            <a:r>
              <a:rPr lang="en-US" altLang="ko-KR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‘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종료해줘</a:t>
            </a:r>
            <a:r>
              <a:rPr lang="en-US" altLang="ko-KR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.’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라고 말해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거울을 종료했다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194682" y="4024797"/>
            <a:ext cx="8661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&gt;&gt;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3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음성인식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필요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Q.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직접 종료하지 않은 경우엔 어떻게 할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것인가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&gt;&gt;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4.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기기의 </a:t>
            </a:r>
            <a:r>
              <a:rPr lang="ko-KR" altLang="en-US" sz="2000" dirty="0">
                <a:solidFill>
                  <a:srgbClr val="D73774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자동 종료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필요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 →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자동 종료의 시점은 언제인가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 :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결과 출력 후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분 이상 아무런 동작 없을 </a:t>
            </a:r>
            <a:r>
              <a:rPr lang="ko-KR" altLang="en-US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시</a:t>
            </a:r>
            <a:endParaRPr lang="en-US" altLang="ko-KR" sz="2000" dirty="0" smtClean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endParaRPr lang="en-US" altLang="ko-KR" sz="2000" dirty="0" smtClean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244161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&amp;</a:t>
            </a:r>
            <a:r>
              <a:rPr lang="ko-KR" altLang="en-US" sz="36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1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B060AC-34CE-4DC8-9FE8-3C57FB1B19C4}"/>
              </a:ext>
            </a:extLst>
          </p:cNvPr>
          <p:cNvSpPr/>
          <p:nvPr/>
        </p:nvSpPr>
        <p:spPr>
          <a:xfrm>
            <a:off x="0" y="2880578"/>
            <a:ext cx="9144000" cy="3977423"/>
          </a:xfrm>
          <a:prstGeom prst="rect">
            <a:avLst/>
          </a:prstGeom>
          <a:solidFill>
            <a:srgbClr val="9E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350047" y="980728"/>
            <a:ext cx="84457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이주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연차를 내고 대만 여행을 다녀온 주영이는 여행기간동안 폭식을 했다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여행 이후 처음으로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눈바디에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 올라간 주영이는 결과를 보고 충격에 빠졌다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D73774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이전 사진과 비교했을 때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 너무 증가했기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때문이다</a:t>
            </a:r>
            <a:r>
              <a:rPr lang="en-US" altLang="ko-KR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301703" y="2880578"/>
            <a:ext cx="882024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&gt;&gt;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 </a:t>
            </a:r>
            <a:r>
              <a:rPr lang="en-US" altLang="ko-KR" noProof="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5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이전 사진의 저장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→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원본 사진 저장이 필요한가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		→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사용자가 원본 사진을 저장하는 것을 원할까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	→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사용자가 마음에 들지 않은 사진이라면 어떻게 할 것인가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		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저장 전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사용자의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의사를 묻는다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Q.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체중계 거리에 따라 오차가 나올 가능성이 있지 않을까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&gt;&gt;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 </a:t>
            </a:r>
            <a:r>
              <a:rPr lang="en-US" altLang="ko-KR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6.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체중계의 일정한 거리 필요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→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어떻게 일정할 거리를 판단할 것인가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 :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체중계와 거울을 일체형 구성</a:t>
            </a:r>
            <a:endParaRPr lang="en-US" altLang="ko-KR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→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일체형이면 공간 차지가 크지 않을까</a:t>
            </a:r>
            <a:r>
              <a:rPr lang="en-US" altLang="ko-KR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 : </a:t>
            </a:r>
            <a:r>
              <a:rPr lang="ko-KR" altLang="en-US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서랍 형태로 구성해서 다 뽑았을 때 </a:t>
            </a:r>
            <a:r>
              <a:rPr lang="ko-KR" altLang="en-US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동작</a:t>
            </a:r>
            <a:endParaRPr lang="en-US" altLang="ko-KR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75656" y="244161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&amp;</a:t>
            </a:r>
            <a:r>
              <a:rPr lang="ko-KR" altLang="en-US" sz="36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25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BB060AC-34CE-4DC8-9FE8-3C57FB1B19C4}"/>
              </a:ext>
            </a:extLst>
          </p:cNvPr>
          <p:cNvSpPr/>
          <p:nvPr/>
        </p:nvSpPr>
        <p:spPr>
          <a:xfrm>
            <a:off x="0" y="3688080"/>
            <a:ext cx="9144000" cy="3169920"/>
          </a:xfrm>
          <a:prstGeom prst="rect">
            <a:avLst/>
          </a:prstGeom>
          <a:solidFill>
            <a:srgbClr val="9E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75656" y="244161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시나리오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&amp;</a:t>
            </a:r>
            <a:r>
              <a:rPr lang="ko-KR" altLang="en-US" sz="36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요구사항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95" b="12095"/>
          <a:stretch/>
        </p:blipFill>
        <p:spPr>
          <a:xfrm>
            <a:off x="816586" y="142675"/>
            <a:ext cx="757763" cy="75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302695" y="1255843"/>
            <a:ext cx="8445769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거울도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충격을 받았는지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‘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괜찮아요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지금부터 다시 해봅시다 아자아자 힘내요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‘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라며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73774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응원의 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을 해주었다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그 응원에 힘입어 주영이는 운동을 열심히 하기로 결심했다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1C6C2-FC13-42F7-80CA-546BB1D49B6D}"/>
              </a:ext>
            </a:extLst>
          </p:cNvPr>
          <p:cNvSpPr txBox="1"/>
          <p:nvPr/>
        </p:nvSpPr>
        <p:spPr>
          <a:xfrm>
            <a:off x="280379" y="3784347"/>
            <a:ext cx="8661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Q.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응원의 말은 매번 출력될 것인가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결과로 무엇을 출력할 것인가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 &gt;&gt;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요구사항 </a:t>
            </a:r>
            <a:r>
              <a:rPr lang="en-US" altLang="ko-KR" sz="2000" dirty="0" smtClean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7.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상황에 따른 문구 출력</a:t>
            </a:r>
            <a:endParaRPr lang="en-US" altLang="ko-KR" sz="20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  <a:sym typeface="Wingdings" panose="05000000000000000000" pitchFamily="2" charset="2"/>
            </a:endParaRPr>
          </a:p>
          <a:p>
            <a:pPr lvl="0" algn="just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 →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상황을 어떻게 나눌 것인가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? :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이전 사진과 일정 기준 이상 차이가 나면 그 차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	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이에 감소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증가 여부에 따라 축하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격려 문구와 음성을 출력해준다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 →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이전 사진은 어떻게 정해지는가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처음 사진을 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default 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값으로 두고 후에 사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			</a:t>
            </a:r>
            <a:r>
              <a:rPr lang="ko-KR" altLang="en-US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용자가 조정할 수 있게 한다</a:t>
            </a:r>
            <a:r>
              <a:rPr lang="en-US" altLang="ko-KR" sz="2000" dirty="0">
                <a:solidFill>
                  <a:prstClr val="black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81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3503478" y="1282871"/>
            <a:ext cx="1994750" cy="1752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91600" y="3429000"/>
            <a:ext cx="376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하드웨어 선정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63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39"/>
          <a:stretch/>
        </p:blipFill>
        <p:spPr>
          <a:xfrm>
            <a:off x="804173" y="204115"/>
            <a:ext cx="822927" cy="72302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12802" y="203432"/>
            <a:ext cx="720080" cy="680717"/>
            <a:chOff x="212802" y="203432"/>
            <a:chExt cx="720080" cy="680717"/>
          </a:xfrm>
        </p:grpSpPr>
        <p:sp>
          <p:nvSpPr>
            <p:cNvPr id="5" name="이등변 삼각형 4"/>
            <p:cNvSpPr/>
            <p:nvPr/>
          </p:nvSpPr>
          <p:spPr>
            <a:xfrm rot="3557026">
              <a:off x="314535" y="451645"/>
              <a:ext cx="680717" cy="184291"/>
            </a:xfrm>
            <a:prstGeom prst="triangle">
              <a:avLst>
                <a:gd name="adj" fmla="val 0"/>
              </a:avLst>
            </a:prstGeom>
            <a:solidFill>
              <a:srgbClr val="9EC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  <p:sp>
          <p:nvSpPr>
            <p:cNvPr id="6" name="이등변 삼각형 5"/>
            <p:cNvSpPr/>
            <p:nvPr/>
          </p:nvSpPr>
          <p:spPr>
            <a:xfrm rot="938826">
              <a:off x="212802" y="370891"/>
              <a:ext cx="720080" cy="345801"/>
            </a:xfrm>
            <a:prstGeom prst="triangle">
              <a:avLst>
                <a:gd name="adj" fmla="val 0"/>
              </a:avLst>
            </a:prstGeom>
            <a:solidFill>
              <a:srgbClr val="E86E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24128" y="46547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  <a:cs typeface="+mn-cs"/>
              </a:rPr>
              <a:t>요구사항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 장체M" panose="02020503020101020101" pitchFamily="18" charset="-127"/>
              <a:ea typeface="서울남산 장체M" panose="02020503020101020101" pitchFamily="18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2695" y="980728"/>
            <a:ext cx="8445769" cy="0"/>
          </a:xfrm>
          <a:prstGeom prst="line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3A6691-CCFD-483A-A858-EAF128BB91D4}"/>
              </a:ext>
            </a:extLst>
          </p:cNvPr>
          <p:cNvSpPr/>
          <p:nvPr/>
        </p:nvSpPr>
        <p:spPr>
          <a:xfrm>
            <a:off x="0" y="4906587"/>
            <a:ext cx="9144000" cy="1979546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36016"/>
              </p:ext>
            </p:extLst>
          </p:nvPr>
        </p:nvGraphicFramePr>
        <p:xfrm>
          <a:off x="467544" y="1397001"/>
          <a:ext cx="8136904" cy="4996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303607385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1133557440"/>
                    </a:ext>
                  </a:extLst>
                </a:gridCol>
              </a:tblGrid>
              <a:tr h="42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부품</a:t>
                      </a:r>
                      <a:endParaRPr lang="ko-KR" altLang="en-US" sz="24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서울남산 장체B" panose="02020603020101020101" pitchFamily="18" charset="-127"/>
                          <a:ea typeface="서울남산 장체B" panose="02020603020101020101" pitchFamily="18" charset="-127"/>
                        </a:rPr>
                        <a:t>요구 사항</a:t>
                      </a:r>
                      <a:endParaRPr lang="ko-KR" altLang="en-US" sz="2400" dirty="0">
                        <a:latin typeface="서울남산 장체B" panose="02020603020101020101" pitchFamily="18" charset="-127"/>
                        <a:ea typeface="서울남산 장체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50925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본체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듀얼 모니터 지원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슬립모드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지원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연결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가능</a:t>
                      </a:r>
                      <a:endParaRPr lang="en-US" altLang="ko-KR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라즈베리파이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4 model B </a:t>
                      </a:r>
                      <a:endParaRPr lang="ko-KR" altLang="en-US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48047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카메라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가까운 거리에서 인체를 다 담아야 하므로 여러 대 필요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최소 한</a:t>
                      </a:r>
                      <a:r>
                        <a:rPr lang="ko-KR" altLang="en-US" baseline="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대는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얼굴 인식 가능할 정도의 해상도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지원</a:t>
                      </a:r>
                      <a:endParaRPr lang="en-US" altLang="ko-KR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라즈베리파이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카메라모듈 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V2, 8MP (RPI 8MP CAMERA BOARD) * 3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46415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Display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최대한 큰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것</a:t>
                      </a:r>
                      <a:endParaRPr lang="en-US" altLang="ko-KR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Newsync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B245H </a:t>
                      </a:r>
                      <a:r>
                        <a:rPr lang="ko-KR" altLang="en-US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프리싱크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HDR</a:t>
                      </a:r>
                      <a:endParaRPr lang="ko-KR" altLang="en-US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31701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체중계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연결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가능</a:t>
                      </a:r>
                      <a:endParaRPr lang="en-US" altLang="ko-KR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XMTZC01HM</a:t>
                      </a:r>
                      <a:r>
                        <a:rPr lang="ko-KR" altLang="en-US" baseline="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(</a:t>
                      </a:r>
                      <a:r>
                        <a:rPr lang="ko-KR" altLang="en-US" baseline="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블루투스 </a:t>
                      </a:r>
                      <a:r>
                        <a:rPr lang="en-US" altLang="ko-KR" baseline="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4.0)</a:t>
                      </a:r>
                      <a:endParaRPr lang="ko-KR" altLang="en-US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43693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마이크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오디오트랙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ATM-520P </a:t>
                      </a:r>
                      <a:r>
                        <a:rPr lang="ko-KR" altLang="en-US" dirty="0" err="1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핀마이크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3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극</a:t>
                      </a:r>
                      <a:endParaRPr lang="en-US" altLang="ko-KR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USB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오디오 컨버터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56459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스피커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잭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aux </a:t>
                      </a:r>
                      <a:r>
                        <a:rPr lang="ko-KR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단자 스피커</a:t>
                      </a:r>
                      <a:endParaRPr lang="ko-KR" altLang="en-US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4020"/>
                  </a:ext>
                </a:extLst>
              </a:tr>
              <a:tr h="4240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거울</a:t>
                      </a:r>
                      <a:endParaRPr lang="ko-KR" altLang="en-US" sz="2000" dirty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하프 미러로 보여야 함</a:t>
                      </a:r>
                      <a:endParaRPr lang="en-US" altLang="ko-KR" dirty="0" smtClean="0">
                        <a:latin typeface="서울남산 장체M" panose="02020603020101020101" pitchFamily="18" charset="-127"/>
                        <a:ea typeface="서울남산 장체M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⇨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하프미러필름</a:t>
                      </a:r>
                      <a:r>
                        <a:rPr lang="en-US" altLang="ko-KR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서울남산 장체M" panose="02020603020101020101" pitchFamily="18" charset="-127"/>
                          <a:ea typeface="서울남산 장체M" panose="02020603020101020101" pitchFamily="18" charset="-127"/>
                        </a:rPr>
                        <a:t>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642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75656" y="244161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하드웨어 선정</a:t>
            </a:r>
            <a:endParaRPr lang="ko-KR" altLang="en-US" sz="3600" dirty="0">
              <a:solidFill>
                <a:prstClr val="black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8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369</Words>
  <Application>Microsoft Office PowerPoint</Application>
  <PresentationFormat>화면 슬라이드 쇼(4:3)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서울남산 장체M</vt:lpstr>
      <vt:lpstr>Arial</vt:lpstr>
      <vt:lpstr>맑은 고딕</vt:lpstr>
      <vt:lpstr>Wingdings</vt:lpstr>
      <vt:lpstr>서울남산 장체B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몽고메리</dc:creator>
  <cp:lastModifiedBy>Lee</cp:lastModifiedBy>
  <cp:revision>66</cp:revision>
  <dcterms:created xsi:type="dcterms:W3CDTF">2017-03-08T00:40:49Z</dcterms:created>
  <dcterms:modified xsi:type="dcterms:W3CDTF">2019-10-29T15:07:35Z</dcterms:modified>
</cp:coreProperties>
</file>