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95" r:id="rId4"/>
    <p:sldId id="290" r:id="rId5"/>
    <p:sldId id="296" r:id="rId6"/>
    <p:sldId id="291" r:id="rId7"/>
    <p:sldId id="292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서울남산 장체B" panose="02020503020101020101" pitchFamily="18" charset="-127"/>
      <p:regular r:id="rId12"/>
    </p:embeddedFont>
    <p:embeddedFont>
      <p:font typeface="서울남산 장체M" panose="020205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774"/>
    <a:srgbClr val="9EC7D2"/>
    <a:srgbClr val="D1E9EC"/>
    <a:srgbClr val="EEEFE9"/>
    <a:srgbClr val="E86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597EF-4483-4862-B8F0-128A5A93A32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8A31-8698-4CCA-89D5-79068A2FF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7524582" y="3036889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하드웨어 확정발표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7964" y="244161"/>
            <a:ext cx="401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하드웨어 요약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83D75-A6E7-4A40-91C6-8691D8915E9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90E781E-1B40-4066-9055-B3C87C4C4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1612"/>
              </p:ext>
            </p:extLst>
          </p:nvPr>
        </p:nvGraphicFramePr>
        <p:xfrm>
          <a:off x="467544" y="1397001"/>
          <a:ext cx="8136904" cy="477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303607385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1133557440"/>
                    </a:ext>
                  </a:extLst>
                </a:gridCol>
              </a:tblGrid>
              <a:tr h="42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부품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요구 사항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50925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본체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듀얼 모니터 지원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슬립모드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지원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연결 가능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라즈베리파이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3 model B+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48047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가까운 거리에서 인체를 다 담아야 하므로 여러 대 필요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최소 한</a:t>
                      </a:r>
                      <a:r>
                        <a:rPr lang="ko-KR" altLang="en-US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대는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얼굴 인식 가능할 정도의 해상도 지원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라즈베리파이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카메라모듈 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V2, 8MP (RPI 8MP CAMERA BOARD) * 3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46415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Display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최대한 큰 것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1701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체중계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연결 가능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XMTZC01HM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샤오미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미스케일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2</a:t>
                      </a:r>
                      <a:r>
                        <a:rPr lang="ko-KR" altLang="en-US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</a:t>
                      </a:r>
                      <a:r>
                        <a:rPr lang="en-US" altLang="ko-KR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4.0)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4369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마이크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오디오트랙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ATM-520P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핀마이크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극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USB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오디오 컨버터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56459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스피커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잭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aux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단자 스피커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020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거울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하프 미러로 보여야 함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하프미러필름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디바이스마트,오픈소스/코딩교육 &gt; 라즈베리파이 &gt; 본체/묶음구성,라즈베리파이,[한정수량] 라즈베리파이 3 Model B+,1.4GHz 64-bit quad-core ARM Cortex-A53 CPU / 듀얼밴드 802.11ac 무선 LAN / Bluetooth 4.2 BLE / Gigabit Ethernet over USB 2.0">
            <a:extLst>
              <a:ext uri="{FF2B5EF4-FFF2-40B4-BE49-F238E27FC236}">
                <a16:creationId xmlns:a16="http://schemas.microsoft.com/office/drawing/2014/main" id="{5B510233-88FE-4BC6-9E38-9C211AF2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3" y="1558923"/>
            <a:ext cx="3211139" cy="32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0A456-4139-4E11-BAE3-5F456A1749CD}"/>
              </a:ext>
            </a:extLst>
          </p:cNvPr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본체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922F8C-CFB3-4839-8F8E-6BDCEE9F880E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95DD4-6C09-4B8B-9A89-969E1B8F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904239"/>
            <a:ext cx="2164341" cy="25637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304270-1A56-456C-91B5-8654D7F3C3DB}"/>
              </a:ext>
            </a:extLst>
          </p:cNvPr>
          <p:cNvSpPr/>
          <p:nvPr/>
        </p:nvSpPr>
        <p:spPr>
          <a:xfrm>
            <a:off x="401824" y="1077991"/>
            <a:ext cx="55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</a:t>
            </a:r>
            <a:r>
              <a:rPr lang="en-US" altLang="ko-KR" dirty="0"/>
              <a:t>: Raspberry Pi 3 Model B+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0CE4-9BE9-4910-8F97-91501B489D32}"/>
              </a:ext>
            </a:extLst>
          </p:cNvPr>
          <p:cNvSpPr txBox="1"/>
          <p:nvPr/>
        </p:nvSpPr>
        <p:spPr>
          <a:xfrm>
            <a:off x="179511" y="4906587"/>
            <a:ext cx="7416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Processor</a:t>
            </a:r>
            <a:r>
              <a:rPr lang="en-US" altLang="ko-KR" dirty="0"/>
              <a:t>: BCM2837 at 1.4GHz</a:t>
            </a:r>
          </a:p>
          <a:p>
            <a:r>
              <a:rPr lang="en-US" altLang="ko-KR" b="1" dirty="0"/>
              <a:t>Wireless network</a:t>
            </a:r>
            <a:r>
              <a:rPr lang="en-US" altLang="ko-KR" dirty="0"/>
              <a:t>: Dual band 2.4GHz &amp; 5GHz 802.11b / g / n / ac</a:t>
            </a:r>
          </a:p>
          <a:p>
            <a:r>
              <a:rPr lang="en-US" altLang="ko-KR" b="1" dirty="0"/>
              <a:t>Wired Network</a:t>
            </a:r>
            <a:r>
              <a:rPr lang="en-US" altLang="ko-KR" dirty="0"/>
              <a:t>: Gigabit Ethernet (max 300Mbit) via USB 2.0</a:t>
            </a:r>
          </a:p>
          <a:p>
            <a:r>
              <a:rPr lang="en-US" altLang="ko-KR" b="1" dirty="0"/>
              <a:t>Bluetooth</a:t>
            </a:r>
            <a:r>
              <a:rPr lang="en-US" altLang="ko-KR" dirty="0"/>
              <a:t>: 4.2 - including 2.5x faster data transfer</a:t>
            </a:r>
          </a:p>
          <a:p>
            <a:r>
              <a:rPr lang="en-US" altLang="ko-KR" b="1" dirty="0"/>
              <a:t>Poser supply via PoE</a:t>
            </a:r>
            <a:r>
              <a:rPr lang="en-US" altLang="ko-KR" dirty="0"/>
              <a:t>: Yes, via separate PoE HAT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D30BD-5ECF-4891-B93D-9CA7B123E495}"/>
              </a:ext>
            </a:extLst>
          </p:cNvPr>
          <p:cNvSpPr txBox="1"/>
          <p:nvPr/>
        </p:nvSpPr>
        <p:spPr>
          <a:xfrm>
            <a:off x="5832281" y="4614199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이미지 처리를 위한 </a:t>
            </a:r>
            <a:r>
              <a:rPr lang="en-US" altLang="ko-KR" sz="16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opencv</a:t>
            </a:r>
            <a:r>
              <a:rPr lang="en-US" altLang="ko-KR" sz="16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16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설치</a:t>
            </a:r>
            <a:endParaRPr lang="en-US" altLang="ko-KR" sz="16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ko-KR" altLang="en-US" sz="16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28C3D-4523-4517-AE64-6AB80929519A}"/>
              </a:ext>
            </a:extLst>
          </p:cNvPr>
          <p:cNvSpPr/>
          <p:nvPr/>
        </p:nvSpPr>
        <p:spPr>
          <a:xfrm>
            <a:off x="5567223" y="1558923"/>
            <a:ext cx="3402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Product Name: </a:t>
            </a:r>
            <a:r>
              <a:rPr lang="en-US" altLang="ko-KR" sz="1400" dirty="0"/>
              <a:t>16GB Class10 MicroSD</a:t>
            </a:r>
            <a:endParaRPr lang="en-US" altLang="ko-KR" sz="1400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카메라부품</a:t>
            </a:r>
          </a:p>
        </p:txBody>
      </p:sp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4C7192D-8561-415D-8A4E-62530652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7" y="1773317"/>
            <a:ext cx="3378088" cy="26369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825F5-0F30-4D3F-9EDA-4F494E689924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AFC02-EE33-4096-88BA-F4FB14F6C298}"/>
              </a:ext>
            </a:extLst>
          </p:cNvPr>
          <p:cNvSpPr txBox="1"/>
          <p:nvPr/>
        </p:nvSpPr>
        <p:spPr>
          <a:xfrm>
            <a:off x="179511" y="4771018"/>
            <a:ext cx="844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Image sensor</a:t>
            </a:r>
            <a:r>
              <a:rPr lang="en-US" altLang="ko-KR" dirty="0"/>
              <a:t>: Sony IMX 219 PQ CMOS image sensor in a fixed-focus module.</a:t>
            </a:r>
          </a:p>
          <a:p>
            <a:r>
              <a:rPr lang="en-US" altLang="ko-KR" b="1" dirty="0"/>
              <a:t>Resolution</a:t>
            </a:r>
            <a:r>
              <a:rPr lang="en-US" altLang="ko-KR" dirty="0"/>
              <a:t>: 8-megapixel</a:t>
            </a:r>
          </a:p>
          <a:p>
            <a:r>
              <a:rPr lang="en-US" altLang="ko-KR" b="1" dirty="0"/>
              <a:t>Still picture resolution</a:t>
            </a:r>
            <a:r>
              <a:rPr lang="en-US" altLang="ko-KR" dirty="0"/>
              <a:t>: 3280 x 2464</a:t>
            </a:r>
          </a:p>
          <a:p>
            <a:r>
              <a:rPr lang="en-US" altLang="ko-KR" b="1" dirty="0"/>
              <a:t>Max image transfer rate</a:t>
            </a:r>
            <a:r>
              <a:rPr lang="en-US" altLang="ko-KR" dirty="0"/>
              <a:t>: 1080p: 30fps (encode and decode) 720p: 60fps</a:t>
            </a:r>
          </a:p>
          <a:p>
            <a:r>
              <a:rPr lang="en-US" altLang="ko-KR" b="1" dirty="0"/>
              <a:t>Connection to Raspberry Pi</a:t>
            </a:r>
            <a:r>
              <a:rPr lang="en-US" altLang="ko-KR" dirty="0"/>
              <a:t>: 15-pin ribbon cable, to the dedicated 15-pin MIPI Camera Serial Interface (CSI-2).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3F1C1-53D7-4D61-A392-B91A0F4582D2}"/>
              </a:ext>
            </a:extLst>
          </p:cNvPr>
          <p:cNvSpPr/>
          <p:nvPr/>
        </p:nvSpPr>
        <p:spPr>
          <a:xfrm>
            <a:off x="401824" y="1077991"/>
            <a:ext cx="55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</a:t>
            </a:r>
            <a:r>
              <a:rPr lang="en-US" altLang="ko-KR" dirty="0"/>
              <a:t>: Raspberry Pi Camera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5B569-B195-405F-A398-98543FF8DA4B}"/>
              </a:ext>
            </a:extLst>
          </p:cNvPr>
          <p:cNvSpPr txBox="1"/>
          <p:nvPr/>
        </p:nvSpPr>
        <p:spPr>
          <a:xfrm>
            <a:off x="3689568" y="2080182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얼굴 인식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및 사진 촬영</a:t>
            </a:r>
            <a:endParaRPr lang="en-US" altLang="ko-KR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27,000(+10%) * 3</a:t>
            </a:r>
          </a:p>
          <a:p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C8C4B-FC67-498F-AE6D-9B0B31661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800" y="1951413"/>
            <a:ext cx="2542736" cy="18773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8DB5F-4AC9-4F19-8B31-E0B491DC065B}"/>
              </a:ext>
            </a:extLst>
          </p:cNvPr>
          <p:cNvSpPr/>
          <p:nvPr/>
        </p:nvSpPr>
        <p:spPr>
          <a:xfrm>
            <a:off x="5930123" y="1314755"/>
            <a:ext cx="32138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Product Name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 케이블 </a:t>
            </a:r>
            <a:r>
              <a:rPr lang="en-US" altLang="ko-KR" sz="1400" dirty="0"/>
              <a:t>RPI Camera Cable 60cm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9EDD4-05E0-4AD3-AEC8-640A07A379B9}"/>
              </a:ext>
            </a:extLst>
          </p:cNvPr>
          <p:cNvSpPr txBox="1"/>
          <p:nvPr/>
        </p:nvSpPr>
        <p:spPr>
          <a:xfrm>
            <a:off x="6294870" y="3921087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카메라 사이의 거리 조절</a:t>
            </a:r>
            <a:endParaRPr lang="en-US" altLang="ko-KR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2,190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69083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8B6EB2B-136F-41D7-98B8-E308D061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" y="1722707"/>
            <a:ext cx="3173338" cy="317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3DD02-2401-4858-B860-88DB7BC9FCA7}"/>
              </a:ext>
            </a:extLst>
          </p:cNvPr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카메라부품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57E390-6CE6-4353-9FA1-ABFFA9814A9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39DAC-0743-4790-840A-C470CFA25A1D}"/>
              </a:ext>
            </a:extLst>
          </p:cNvPr>
          <p:cNvSpPr txBox="1"/>
          <p:nvPr/>
        </p:nvSpPr>
        <p:spPr>
          <a:xfrm>
            <a:off x="179511" y="4899559"/>
            <a:ext cx="844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Accommodate 4 Raspberry Pi cameras on an multi camera adapter board </a:t>
            </a:r>
          </a:p>
          <a:p>
            <a:r>
              <a:rPr lang="en-US" altLang="ko-KR" dirty="0"/>
              <a:t>• 3 GPIOs required for multiplexing on one adapter board</a:t>
            </a:r>
          </a:p>
          <a:p>
            <a:r>
              <a:rPr lang="en-US" altLang="ko-KR" dirty="0"/>
              <a:t>• All camera ports are FFC (flexible flat cable) connectors</a:t>
            </a:r>
          </a:p>
          <a:p>
            <a:r>
              <a:rPr lang="en-US" altLang="ko-KR" dirty="0"/>
              <a:t>• Support 5MP OV5647 and 8MP IMX219 Pi cameras</a:t>
            </a:r>
          </a:p>
          <a:p>
            <a:r>
              <a:rPr lang="en-US" altLang="ko-KR" dirty="0"/>
              <a:t>• Support Raspberry Pi A/B/B+ and Pi 2 / 3.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C3D77A-99CD-4E7D-AA01-03BF3BF88FA1}"/>
              </a:ext>
            </a:extLst>
          </p:cNvPr>
          <p:cNvSpPr/>
          <p:nvPr/>
        </p:nvSpPr>
        <p:spPr>
          <a:xfrm>
            <a:off x="302695" y="1077991"/>
            <a:ext cx="719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Name: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라즈베리 파이 멀티 카메라 </a:t>
            </a:r>
            <a:r>
              <a:rPr lang="ko-KR" altLang="en-US" dirty="0" err="1">
                <a:solidFill>
                  <a:srgbClr val="000000"/>
                </a:solidFill>
                <a:ea typeface="malgun gothic" panose="020B0503020000020004" pitchFamily="50" charset="-127"/>
              </a:rPr>
              <a:t>아답터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 모듈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-4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카메라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V2.1 (Multi Camera Adapter Module for Raspberry Pi -4 Cameras)</a:t>
            </a:r>
            <a:endParaRPr lang="en-US" altLang="ko-KR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947CF-58E7-41BE-AA14-24BB739E1302}"/>
              </a:ext>
            </a:extLst>
          </p:cNvPr>
          <p:cNvSpPr txBox="1"/>
          <p:nvPr/>
        </p:nvSpPr>
        <p:spPr>
          <a:xfrm>
            <a:off x="3657602" y="1834298"/>
            <a:ext cx="2561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다중 카메라 연결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61,900(+10%) </a:t>
            </a:r>
          </a:p>
          <a:p>
            <a:endParaRPr lang="ko-KR" altLang="en-US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84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798061-C77F-4CF6-84BA-B9BBB32678E3}"/>
              </a:ext>
            </a:extLst>
          </p:cNvPr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체중계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D62645-268F-442F-B77E-4AC6DD98731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3F6540-4E3F-4704-AA1B-8E999D03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7" y="1596493"/>
            <a:ext cx="3226929" cy="322692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168ED-045F-47CE-A956-B5EE5450CAF1}"/>
              </a:ext>
            </a:extLst>
          </p:cNvPr>
          <p:cNvSpPr/>
          <p:nvPr/>
        </p:nvSpPr>
        <p:spPr>
          <a:xfrm>
            <a:off x="302695" y="1077991"/>
            <a:ext cx="719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Name: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2017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년형 샤오미 </a:t>
            </a:r>
            <a:r>
              <a:rPr lang="ko-KR" altLang="en-US" dirty="0" err="1">
                <a:solidFill>
                  <a:srgbClr val="000000"/>
                </a:solidFill>
                <a:ea typeface="malgun gothic" panose="020B0503020000020004" pitchFamily="50" charset="-127"/>
              </a:rPr>
              <a:t>미스케일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2</a:t>
            </a:r>
            <a:endParaRPr lang="en-US" altLang="ko-KR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4067F-F05F-44DF-8342-FF6A711DCC80}"/>
              </a:ext>
            </a:extLst>
          </p:cNvPr>
          <p:cNvSpPr txBox="1"/>
          <p:nvPr/>
        </p:nvSpPr>
        <p:spPr>
          <a:xfrm>
            <a:off x="179511" y="5046149"/>
            <a:ext cx="844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크기</a:t>
            </a:r>
            <a:r>
              <a:rPr lang="en-US" altLang="ko-KR" dirty="0"/>
              <a:t>: 300*300*20mm</a:t>
            </a:r>
          </a:p>
          <a:p>
            <a:r>
              <a:rPr lang="ko-KR" altLang="en-US" b="1" dirty="0"/>
              <a:t>무게</a:t>
            </a:r>
            <a:r>
              <a:rPr lang="en-US" altLang="ko-KR" dirty="0"/>
              <a:t>: 1.8 kg</a:t>
            </a:r>
          </a:p>
          <a:p>
            <a:r>
              <a:rPr lang="ko-KR" altLang="en-US" b="1" dirty="0"/>
              <a:t>블루투스</a:t>
            </a:r>
            <a:r>
              <a:rPr lang="en-US" altLang="ko-KR" dirty="0"/>
              <a:t>: 4.0</a:t>
            </a:r>
          </a:p>
          <a:p>
            <a:r>
              <a:rPr lang="ko-KR" altLang="en-US" b="1" dirty="0"/>
              <a:t>측정단위</a:t>
            </a:r>
            <a:r>
              <a:rPr lang="en-US" altLang="ko-KR" dirty="0"/>
              <a:t>: 100g(=0.1kg)</a:t>
            </a:r>
          </a:p>
          <a:p>
            <a:r>
              <a:rPr lang="ko-KR" altLang="en-US" b="1" dirty="0"/>
              <a:t>최소</a:t>
            </a:r>
            <a:r>
              <a:rPr lang="en-US" altLang="ko-KR" b="1" dirty="0"/>
              <a:t> </a:t>
            </a:r>
            <a:r>
              <a:rPr lang="ko-KR" altLang="en-US" b="1" dirty="0"/>
              <a:t>측정</a:t>
            </a:r>
            <a:r>
              <a:rPr lang="en-US" altLang="ko-KR" b="1" dirty="0"/>
              <a:t> </a:t>
            </a:r>
            <a:r>
              <a:rPr lang="ko-KR" altLang="en-US" b="1" dirty="0"/>
              <a:t>가능 무게</a:t>
            </a:r>
            <a:r>
              <a:rPr lang="en-US" altLang="ko-KR" dirty="0"/>
              <a:t>: 5kg~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48709-E330-4471-9039-BE298BD04F32}"/>
              </a:ext>
            </a:extLst>
          </p:cNvPr>
          <p:cNvSpPr txBox="1"/>
          <p:nvPr/>
        </p:nvSpPr>
        <p:spPr>
          <a:xfrm>
            <a:off x="3657602" y="1834298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 측정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163985-EF1B-4C82-92E6-DBCB5B958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6" y="1268760"/>
            <a:ext cx="3138880" cy="46552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F02E82-F895-490D-B346-1D6F7E8638B2}"/>
              </a:ext>
            </a:extLst>
          </p:cNvPr>
          <p:cNvSpPr/>
          <p:nvPr/>
        </p:nvSpPr>
        <p:spPr>
          <a:xfrm>
            <a:off x="6144471" y="6007125"/>
            <a:ext cx="1866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 err="1"/>
              <a:t>미스케일</a:t>
            </a:r>
            <a:r>
              <a:rPr lang="en-US" altLang="ko-KR" sz="1600" dirty="0">
                <a:solidFill>
                  <a:srgbClr val="000000"/>
                </a:solidFill>
                <a:ea typeface="malgun gothic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malgun gothic" panose="020B0503020000020004" pitchFamily="50" charset="-127"/>
              </a:rPr>
              <a:t>정보</a:t>
            </a:r>
            <a:r>
              <a:rPr lang="en-US" altLang="ko-KR" sz="1600" dirty="0">
                <a:solidFill>
                  <a:srgbClr val="000000"/>
                </a:solidFill>
                <a:ea typeface="malgun gothic" panose="020B0503020000020004" pitchFamily="50" charset="-127"/>
              </a:rPr>
              <a:t>&gt;</a:t>
            </a:r>
            <a:endParaRPr lang="en-US" altLang="ko-KR" sz="1600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71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76A6D9-41F2-4034-A495-D22AF6E51740}"/>
              </a:ext>
            </a:extLst>
          </p:cNvPr>
          <p:cNvSpPr txBox="1"/>
          <p:nvPr/>
        </p:nvSpPr>
        <p:spPr>
          <a:xfrm>
            <a:off x="844614" y="334523"/>
            <a:ext cx="459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– </a:t>
            </a:r>
            <a:r>
              <a:rPr lang="ko-KR" altLang="en-US" sz="36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마이크</a:t>
            </a:r>
            <a:r>
              <a:rPr lang="en-US" altLang="ko-KR" sz="36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36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스피커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F348F-4EFA-4EDB-9BD1-C05C223B001D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 descr="검은색, 앉아있는, 테이블, 하얀색이(가) 표시된 사진&#10;&#10;자동 생성된 설명">
            <a:extLst>
              <a:ext uri="{FF2B5EF4-FFF2-40B4-BE49-F238E27FC236}">
                <a16:creationId xmlns:a16="http://schemas.microsoft.com/office/drawing/2014/main" id="{7643BB1D-631A-4CF6-8AC8-D06435E5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1" y="1783974"/>
            <a:ext cx="2879668" cy="28796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A5693-6F86-471F-99D4-53AF88C82349}"/>
              </a:ext>
            </a:extLst>
          </p:cNvPr>
          <p:cNvSpPr/>
          <p:nvPr/>
        </p:nvSpPr>
        <p:spPr>
          <a:xfrm>
            <a:off x="302695" y="1130431"/>
            <a:ext cx="4269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Name: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오디오트랙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ATM-520P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핀마이크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극</a:t>
            </a:r>
            <a:endParaRPr lang="en-US" altLang="ko-KR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07305-CA61-41BD-BBCC-A8CC255AE8E1}"/>
              </a:ext>
            </a:extLst>
          </p:cNvPr>
          <p:cNvSpPr/>
          <p:nvPr/>
        </p:nvSpPr>
        <p:spPr>
          <a:xfrm>
            <a:off x="5567223" y="1558923"/>
            <a:ext cx="3402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Product Name: </a:t>
            </a:r>
            <a:r>
              <a:rPr lang="en-US" altLang="ko-KR" sz="1400" dirty="0"/>
              <a:t>USB </a:t>
            </a:r>
            <a:r>
              <a:rPr lang="ko-KR" altLang="en-US" sz="1400" dirty="0"/>
              <a:t>오디오</a:t>
            </a:r>
            <a:r>
              <a:rPr lang="en-US" altLang="ko-KR" sz="1400" dirty="0"/>
              <a:t>(7.1) </a:t>
            </a:r>
            <a:r>
              <a:rPr lang="ko-KR" altLang="en-US" sz="1400" dirty="0"/>
              <a:t>컨버터</a:t>
            </a:r>
            <a:endParaRPr lang="en-US" altLang="ko-KR" sz="1400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6FC4E7-1256-4668-BC98-5C1FE873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71" y="1912331"/>
            <a:ext cx="2328171" cy="25842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FBB7B-B5C0-47BA-AA87-BF1111770BC2}"/>
              </a:ext>
            </a:extLst>
          </p:cNvPr>
          <p:cNvSpPr txBox="1"/>
          <p:nvPr/>
        </p:nvSpPr>
        <p:spPr>
          <a:xfrm>
            <a:off x="179511" y="4771018"/>
            <a:ext cx="844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Sensitivity</a:t>
            </a:r>
            <a:r>
              <a:rPr lang="en-US" altLang="ko-KR" sz="1400" dirty="0"/>
              <a:t>: -47+-4dB (at L = 50cm) (0dB = 1V/</a:t>
            </a:r>
            <a:r>
              <a:rPr lang="en-US" altLang="ko-KR" sz="1400" dirty="0" err="1"/>
              <a:t>pA</a:t>
            </a:r>
            <a:r>
              <a:rPr lang="en-US" altLang="ko-KR" sz="1400" dirty="0"/>
              <a:t>, 1kHz)</a:t>
            </a:r>
          </a:p>
          <a:p>
            <a:r>
              <a:rPr lang="en-US" altLang="ko-KR" sz="1400" b="1" dirty="0"/>
              <a:t>Impedance</a:t>
            </a:r>
            <a:r>
              <a:rPr lang="en-US" altLang="ko-KR" sz="1400" dirty="0"/>
              <a:t>: Less than 680</a:t>
            </a:r>
            <a:r>
              <a:rPr lang="el-GR" altLang="ko-KR" sz="1400" dirty="0"/>
              <a:t>Ω</a:t>
            </a:r>
            <a:endParaRPr lang="en-US" altLang="ko-KR" sz="1400" dirty="0"/>
          </a:p>
          <a:p>
            <a:r>
              <a:rPr lang="en-US" altLang="ko-KR" sz="1400" b="1" dirty="0"/>
              <a:t>Directivity</a:t>
            </a:r>
            <a:r>
              <a:rPr lang="en-US" altLang="ko-KR" sz="1400" dirty="0"/>
              <a:t>: Unidirectional (Cardioid)</a:t>
            </a:r>
          </a:p>
          <a:p>
            <a:r>
              <a:rPr lang="en-US" altLang="ko-KR" sz="1400" b="1" dirty="0"/>
              <a:t>Frequency Response</a:t>
            </a:r>
            <a:r>
              <a:rPr lang="en-US" altLang="ko-KR" sz="1400" dirty="0"/>
              <a:t>: 100~16,000 Hz</a:t>
            </a:r>
          </a:p>
          <a:p>
            <a:r>
              <a:rPr lang="en-US" altLang="ko-KR" sz="1400" b="1" dirty="0"/>
              <a:t>Max. operation voltage</a:t>
            </a:r>
            <a:r>
              <a:rPr lang="en-US" altLang="ko-KR" sz="1400" dirty="0"/>
              <a:t>: 10V</a:t>
            </a:r>
          </a:p>
          <a:p>
            <a:r>
              <a:rPr lang="en-US" altLang="ko-KR" sz="1400" b="1" dirty="0"/>
              <a:t>Standard operation voltage</a:t>
            </a:r>
            <a:r>
              <a:rPr lang="en-US" altLang="ko-KR" sz="1400" dirty="0"/>
              <a:t>: 1.5V</a:t>
            </a:r>
          </a:p>
          <a:p>
            <a:r>
              <a:rPr lang="en-US" altLang="ko-KR" sz="1400" b="1" dirty="0"/>
              <a:t>Current consumption</a:t>
            </a:r>
            <a:r>
              <a:rPr lang="en-US" altLang="ko-KR" sz="1400" dirty="0"/>
              <a:t>: Max. 0.5mA</a:t>
            </a:r>
          </a:p>
          <a:p>
            <a:r>
              <a:rPr lang="en-US" altLang="ko-KR" sz="1400" b="1" dirty="0"/>
              <a:t>Sensitivity reduction</a:t>
            </a:r>
            <a:r>
              <a:rPr lang="en-US" altLang="ko-KR" sz="1400" dirty="0"/>
              <a:t>: Within -3 dB at 1V</a:t>
            </a:r>
          </a:p>
          <a:p>
            <a:r>
              <a:rPr lang="en-US" altLang="ko-KR" sz="1400" b="1" dirty="0"/>
              <a:t>S/N ratio</a:t>
            </a:r>
            <a:r>
              <a:rPr lang="en-US" altLang="ko-KR" sz="1400" dirty="0"/>
              <a:t>: More than 60dB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F1292-F29E-4A53-B1FD-BB2FF9FED812}"/>
              </a:ext>
            </a:extLst>
          </p:cNvPr>
          <p:cNvSpPr txBox="1"/>
          <p:nvPr/>
        </p:nvSpPr>
        <p:spPr>
          <a:xfrm>
            <a:off x="3398124" y="1912331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음성 인식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26,440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87084-759C-4A5F-B8BF-F51B1CA58E6A}"/>
              </a:ext>
            </a:extLst>
          </p:cNvPr>
          <p:cNvSpPr txBox="1"/>
          <p:nvPr/>
        </p:nvSpPr>
        <p:spPr>
          <a:xfrm>
            <a:off x="5373918" y="4594316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라즈베리파이와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마이크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스피커 연결</a:t>
            </a:r>
            <a:endParaRPr lang="en-US" altLang="ko-KR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2,300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84922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543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서울남산 장체B</vt:lpstr>
      <vt:lpstr>서울남산 장체M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주 방</cp:lastModifiedBy>
  <cp:revision>83</cp:revision>
  <dcterms:created xsi:type="dcterms:W3CDTF">2017-03-08T00:40:49Z</dcterms:created>
  <dcterms:modified xsi:type="dcterms:W3CDTF">2019-11-04T15:28:22Z</dcterms:modified>
</cp:coreProperties>
</file>