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60" r:id="rId3"/>
    <p:sldId id="273" r:id="rId4"/>
    <p:sldId id="268" r:id="rId5"/>
    <p:sldId id="276" r:id="rId6"/>
    <p:sldId id="269" r:id="rId7"/>
    <p:sldId id="270" r:id="rId8"/>
    <p:sldId id="274" r:id="rId9"/>
    <p:sldId id="271" r:id="rId10"/>
    <p:sldId id="272" r:id="rId11"/>
    <p:sldId id="275" r:id="rId12"/>
    <p:sldId id="277" r:id="rId13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4"/>
      <p:bold r:id="rId15"/>
    </p:embeddedFont>
    <p:embeddedFont>
      <p:font typeface="서울남산 장체M" panose="02020503020101020101" pitchFamily="18" charset="-127"/>
      <p:regular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FE9"/>
    <a:srgbClr val="D73774"/>
    <a:srgbClr val="9EC7D2"/>
    <a:srgbClr val="E86E8D"/>
    <a:srgbClr val="D1E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153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869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48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45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11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24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17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368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06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98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84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178FF-D5B7-41A0-8E30-0B7063471A43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10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28184" y="3725115"/>
            <a:ext cx="3780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I deer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2241" y="4388303"/>
            <a:ext cx="3607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팀원</a:t>
            </a:r>
            <a:r>
              <a:rPr lang="en-US" altLang="ko-KR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: </a:t>
            </a:r>
            <a:r>
              <a:rPr lang="ko-KR" altLang="en-US" sz="2000" dirty="0" err="1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방주영</a:t>
            </a:r>
            <a:r>
              <a:rPr lang="en-US" altLang="ko-KR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, </a:t>
            </a:r>
            <a:r>
              <a:rPr lang="ko-KR" altLang="en-US" sz="2000" dirty="0" err="1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이기쁨</a:t>
            </a:r>
            <a:r>
              <a:rPr lang="en-US" altLang="ko-KR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, </a:t>
            </a:r>
            <a:r>
              <a:rPr lang="ko-KR" altLang="en-US" sz="2000" dirty="0" err="1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이주예</a:t>
            </a:r>
            <a:r>
              <a:rPr lang="en-US" altLang="ko-KR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, </a:t>
            </a:r>
            <a:r>
              <a:rPr lang="ko-KR" altLang="en-US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안다영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4605" b="19240"/>
          <a:stretch/>
        </p:blipFill>
        <p:spPr>
          <a:xfrm>
            <a:off x="7740352" y="3016881"/>
            <a:ext cx="1187624" cy="13429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3381C4-F5CF-43CC-A08B-49E212399738}"/>
              </a:ext>
            </a:extLst>
          </p:cNvPr>
          <p:cNvSpPr txBox="1"/>
          <p:nvPr/>
        </p:nvSpPr>
        <p:spPr>
          <a:xfrm>
            <a:off x="2681790" y="2361654"/>
            <a:ext cx="3780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아이디어 발표</a:t>
            </a:r>
          </a:p>
        </p:txBody>
      </p:sp>
    </p:spTree>
    <p:extLst>
      <p:ext uri="{BB962C8B-B14F-4D97-AF65-F5344CB8AC3E}">
        <p14:creationId xmlns:p14="http://schemas.microsoft.com/office/powerpoint/2010/main" val="1081182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5" name="이등변 삼각형 4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6" name="이등변 삼각형 5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669397" y="519063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기능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302695" y="980728"/>
            <a:ext cx="8445769" cy="0"/>
          </a:xfrm>
          <a:prstGeom prst="line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5656" y="215365"/>
            <a:ext cx="20104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갖고가방</a:t>
            </a:r>
            <a:endParaRPr lang="ko-KR" altLang="en-US" sz="4400" dirty="0">
              <a:solidFill>
                <a:prstClr val="black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39"/>
          <a:stretch/>
        </p:blipFill>
        <p:spPr>
          <a:xfrm>
            <a:off x="803970" y="197856"/>
            <a:ext cx="833890" cy="73265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20609" y="1648829"/>
            <a:ext cx="83451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 err="1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어플을</a:t>
            </a:r>
            <a:r>
              <a:rPr lang="ko-KR" altLang="en-US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통해 </a:t>
            </a:r>
            <a:r>
              <a:rPr lang="ko-KR" altLang="en-US" sz="2400" dirty="0" err="1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요일별</a:t>
            </a:r>
            <a:r>
              <a:rPr lang="en-US" altLang="ko-KR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/</a:t>
            </a:r>
            <a:r>
              <a:rPr lang="ko-KR" altLang="en-US" sz="2400" dirty="0" err="1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특정날짜별로</a:t>
            </a:r>
            <a:r>
              <a:rPr lang="ko-KR" altLang="en-US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체크리스트 작성</a:t>
            </a:r>
            <a:endParaRPr lang="en-US" altLang="ko-KR" sz="24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 marL="457200" indent="-457200">
              <a:buFontTx/>
              <a:buAutoNum type="arabicPeriod"/>
            </a:pPr>
            <a:r>
              <a:rPr lang="ko-KR" altLang="en-US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물품인식</a:t>
            </a:r>
            <a:endParaRPr lang="en-US" altLang="ko-KR" sz="24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r>
              <a:rPr lang="en-US" altLang="ko-KR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   - </a:t>
            </a:r>
            <a:r>
              <a:rPr lang="ko-KR" altLang="en-US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챙기지 못한 물건이 있을 경우 </a:t>
            </a:r>
            <a:r>
              <a:rPr lang="en-US" altLang="ko-KR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LED</a:t>
            </a:r>
            <a:r>
              <a:rPr lang="ko-KR" altLang="en-US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등 빨간색</a:t>
            </a:r>
            <a:endParaRPr lang="en-US" altLang="ko-KR" sz="24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r>
              <a:rPr lang="en-US" altLang="ko-KR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     </a:t>
            </a:r>
            <a:r>
              <a:rPr lang="ko-KR" altLang="en-US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스크린에 해당 물품 표시</a:t>
            </a:r>
            <a:endParaRPr lang="en-US" altLang="ko-KR" sz="24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r>
              <a:rPr lang="en-US" altLang="ko-KR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   - </a:t>
            </a:r>
            <a:r>
              <a:rPr lang="ko-KR" altLang="en-US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모두 챙겼을 경우 </a:t>
            </a:r>
            <a:r>
              <a:rPr lang="en-US" altLang="ko-KR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LED</a:t>
            </a:r>
            <a:r>
              <a:rPr lang="ko-KR" altLang="en-US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등 초록색</a:t>
            </a:r>
            <a:endParaRPr lang="en-US" altLang="ko-KR" sz="24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endParaRPr lang="en-US" altLang="ko-KR" sz="24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r>
              <a:rPr lang="en-US" altLang="ko-KR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3. </a:t>
            </a:r>
            <a:r>
              <a:rPr lang="ko-KR" altLang="en-US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날씨나 기타 정보에 따른 물품 추천</a:t>
            </a:r>
            <a:endParaRPr lang="en-US" altLang="ko-KR" sz="24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EC6890C-753A-4A25-A66D-29EC08AFD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160" y="3228433"/>
            <a:ext cx="2605614" cy="329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22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5" name="이등변 삼각형 4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endParaRPr>
            </a:p>
          </p:txBody>
        </p:sp>
        <p:sp>
          <p:nvSpPr>
            <p:cNvPr id="6" name="이등변 삼각형 5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669397" y="519063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유사 제품 </a:t>
            </a:r>
            <a:r>
              <a:rPr lang="en-US" altLang="ko-KR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/ </a:t>
            </a:r>
            <a:r>
              <a:rPr lang="ko-KR" altLang="en-US" sz="2400" dirty="0" err="1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차별점</a:t>
            </a:r>
            <a:endParaRPr lang="en-US" altLang="ko-KR" sz="2400" dirty="0">
              <a:solidFill>
                <a:prstClr val="black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02695" y="980728"/>
            <a:ext cx="8445769" cy="0"/>
          </a:xfrm>
          <a:prstGeom prst="line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5656" y="215365"/>
            <a:ext cx="20104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갖고가방</a:t>
            </a:r>
            <a:endParaRPr lang="ko-KR" altLang="en-US" sz="4400" dirty="0">
              <a:solidFill>
                <a:prstClr val="black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39"/>
          <a:stretch/>
        </p:blipFill>
        <p:spPr>
          <a:xfrm>
            <a:off x="803970" y="197856"/>
            <a:ext cx="833890" cy="732659"/>
          </a:xfrm>
          <a:prstGeom prst="rect">
            <a:avLst/>
          </a:prstGeom>
        </p:spPr>
      </p:pic>
      <p:pic>
        <p:nvPicPr>
          <p:cNvPr id="3074" name="Picture 2" descr="https://dthumb-phinf.pstatic.net/?src=%22http%3A%2F%2Fpost.phinf.naver.net%2FMjAxNjEyMDNfOTMg%2FMDAxNDgwNzI0MzY3MDIw.dXI65aYd2OUyfr3Vul4FPn25M1lYfFixkWcf2GF7Ixwg.YyQZxowzBVzrDdpVc4ZSIB9OsCBtkR7r0dFPSjetznEg.JPEG%2Fdbc938b9639361272aadb3d851f54739_original.jpg%3Ftype%3Dw1200%22&amp;type=w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95" y="1269057"/>
            <a:ext cx="3860149" cy="216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45043" y="3573016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GearEye</a:t>
            </a:r>
            <a:endParaRPr lang="ko-KR" altLang="en-US" sz="24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4227846"/>
            <a:ext cx="3758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- RFID</a:t>
            </a:r>
            <a:r>
              <a:rPr lang="ko-KR" altLang="en-US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태그를 물건에 붙여 관리</a:t>
            </a:r>
            <a:endParaRPr lang="en-US" altLang="ko-KR" sz="20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r>
              <a:rPr lang="en-US" altLang="ko-KR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- </a:t>
            </a:r>
            <a:r>
              <a:rPr lang="ko-KR" altLang="en-US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태그 부착 물품만 인식가능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EA87DA-88AF-4B87-8DB5-460EB54C5160}"/>
              </a:ext>
            </a:extLst>
          </p:cNvPr>
          <p:cNvSpPr txBox="1"/>
          <p:nvPr/>
        </p:nvSpPr>
        <p:spPr>
          <a:xfrm>
            <a:off x="4355976" y="4100810"/>
            <a:ext cx="464400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➡</a:t>
            </a:r>
            <a:r>
              <a:rPr lang="ko-KR" altLang="en-US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물건 인식 방식으로 태그 부착 필요 </a:t>
            </a:r>
            <a:r>
              <a:rPr lang="en-US" altLang="ko-KR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➡</a:t>
            </a:r>
            <a:r>
              <a:rPr lang="en-US" altLang="ko-KR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</a:t>
            </a:r>
            <a:r>
              <a:rPr lang="ko-KR" altLang="en-US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날씨에 따른 추천기능</a:t>
            </a:r>
            <a:endParaRPr lang="ko-KR" altLang="en-US" sz="2400" b="1" dirty="0">
              <a:solidFill>
                <a:schemeClr val="tx2">
                  <a:lumMod val="60000"/>
                  <a:lumOff val="40000"/>
                </a:schemeClr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F1416A-DEB4-444A-9BD1-1739D9D5127F}"/>
              </a:ext>
            </a:extLst>
          </p:cNvPr>
          <p:cNvSpPr txBox="1"/>
          <p:nvPr/>
        </p:nvSpPr>
        <p:spPr>
          <a:xfrm>
            <a:off x="4427984" y="3548753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갖고가방</a:t>
            </a:r>
            <a:endParaRPr lang="ko-KR" altLang="en-US" sz="24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039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5" name="이등변 삼각형 4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endParaRPr>
            </a:p>
          </p:txBody>
        </p:sp>
        <p:sp>
          <p:nvSpPr>
            <p:cNvPr id="6" name="이등변 삼각형 5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endParaRPr>
            </a:p>
          </p:txBody>
        </p:sp>
      </p:grpSp>
      <p:cxnSp>
        <p:nvCxnSpPr>
          <p:cNvPr id="17" name="직선 연결선 16"/>
          <p:cNvCxnSpPr/>
          <p:nvPr/>
        </p:nvCxnSpPr>
        <p:spPr>
          <a:xfrm>
            <a:off x="302695" y="980728"/>
            <a:ext cx="8445769" cy="0"/>
          </a:xfrm>
          <a:prstGeom prst="line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67010" y="175693"/>
            <a:ext cx="19575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이 외에</a:t>
            </a:r>
            <a:r>
              <a:rPr lang="en-US" altLang="ko-KR" sz="4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..</a:t>
            </a:r>
            <a:endParaRPr lang="ko-KR" altLang="en-US" sz="4400" dirty="0">
              <a:solidFill>
                <a:prstClr val="black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2694" y="1268760"/>
            <a:ext cx="8373761" cy="4562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8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Wi-fi</a:t>
            </a:r>
            <a:r>
              <a:rPr lang="ko-KR" altLang="en-US" sz="28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를 태그로 연결하기</a:t>
            </a:r>
            <a:endParaRPr lang="en-US" altLang="ko-KR" sz="28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8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적외선이나 초음파를 활용한 공간인식으로 화재 시 대피경로 탐색하기</a:t>
            </a:r>
            <a:endParaRPr lang="en-US" altLang="ko-KR" sz="28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8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홀로그램을 통한 실제 물건 크기 보여주기</a:t>
            </a:r>
            <a:endParaRPr lang="en-US" altLang="ko-KR" sz="28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8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주변 정자</a:t>
            </a:r>
            <a:r>
              <a:rPr lang="en-US" altLang="ko-KR" sz="28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(</a:t>
            </a:r>
            <a:r>
              <a:rPr lang="ko-KR" altLang="en-US" sz="28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벤치</a:t>
            </a:r>
            <a:r>
              <a:rPr lang="en-US" altLang="ko-KR" sz="28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) </a:t>
            </a:r>
            <a:r>
              <a:rPr lang="ko-KR" altLang="en-US" sz="28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찾기</a:t>
            </a:r>
            <a:endParaRPr lang="en-US" altLang="ko-KR" sz="28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8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지하철 칸 별로 남은 좌석 수 알려주기</a:t>
            </a:r>
            <a:endParaRPr lang="en-US" altLang="ko-KR" sz="28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8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화상으로 </a:t>
            </a:r>
            <a:r>
              <a:rPr lang="en-US" altLang="ko-KR" sz="28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119</a:t>
            </a:r>
            <a:r>
              <a:rPr lang="ko-KR" altLang="en-US" sz="28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나 </a:t>
            </a:r>
            <a:r>
              <a:rPr lang="en-US" altLang="ko-KR" sz="28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112 </a:t>
            </a:r>
            <a:r>
              <a:rPr lang="ko-KR" altLang="en-US" sz="28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신고 접수하기</a:t>
            </a:r>
            <a:endParaRPr lang="en-US" altLang="ko-KR" sz="28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9182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380312" y="116632"/>
            <a:ext cx="13035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목차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5536538" y="922738"/>
            <a:ext cx="1843774" cy="1930198"/>
            <a:chOff x="2137841" y="2780928"/>
            <a:chExt cx="1968339" cy="198159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139"/>
            <a:stretch/>
          </p:blipFill>
          <p:spPr>
            <a:xfrm>
              <a:off x="2663788" y="2780928"/>
              <a:ext cx="936000" cy="822373"/>
            </a:xfrm>
            <a:prstGeom prst="rect">
              <a:avLst/>
            </a:prstGeom>
          </p:spPr>
        </p:pic>
        <p:cxnSp>
          <p:nvCxnSpPr>
            <p:cNvPr id="14" name="직선 연결선 13"/>
            <p:cNvCxnSpPr/>
            <p:nvPr/>
          </p:nvCxnSpPr>
          <p:spPr>
            <a:xfrm>
              <a:off x="3131788" y="3598132"/>
              <a:ext cx="0" cy="485394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137841" y="4035784"/>
              <a:ext cx="1968339" cy="726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 err="1">
                  <a:latin typeface="서울남산 장체M" panose="02020503020101020101" pitchFamily="18" charset="-127"/>
                  <a:ea typeface="서울남산 장체M" panose="02020503020101020101" pitchFamily="18" charset="-127"/>
                </a:rPr>
                <a:t>갖고가방</a:t>
              </a:r>
              <a:endParaRPr lang="ko-KR" altLang="en-US" sz="4000" dirty="0">
                <a:latin typeface="서울남산 장체M" panose="02020503020101020101" pitchFamily="18" charset="-127"/>
                <a:ea typeface="서울남산 장체M" panose="02020503020101020101" pitchFamily="18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FC88CA81-ECEA-494F-A72A-DC8D1EF57C8E}"/>
              </a:ext>
            </a:extLst>
          </p:cNvPr>
          <p:cNvGrpSpPr/>
          <p:nvPr/>
        </p:nvGrpSpPr>
        <p:grpSpPr>
          <a:xfrm>
            <a:off x="1765724" y="760519"/>
            <a:ext cx="1862233" cy="2092417"/>
            <a:chOff x="2069924" y="764704"/>
            <a:chExt cx="1988045" cy="2148128"/>
          </a:xfrm>
        </p:grpSpPr>
        <p:sp>
          <p:nvSpPr>
            <p:cNvPr id="19" name="TextBox 18"/>
            <p:cNvSpPr txBox="1"/>
            <p:nvPr/>
          </p:nvSpPr>
          <p:spPr>
            <a:xfrm>
              <a:off x="2069924" y="2186098"/>
              <a:ext cx="1988045" cy="726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 err="1">
                  <a:latin typeface="서울남산 장체M" panose="02020503020101020101" pitchFamily="18" charset="-127"/>
                  <a:ea typeface="서울남산 장체M" panose="02020503020101020101" pitchFamily="18" charset="-127"/>
                </a:rPr>
                <a:t>같이드론</a:t>
              </a:r>
              <a:endParaRPr lang="ko-KR" altLang="en-US" sz="4000" dirty="0">
                <a:latin typeface="서울남산 장체M" panose="02020503020101020101" pitchFamily="18" charset="-127"/>
                <a:ea typeface="서울남산 장체M" panose="02020503020101020101" pitchFamily="18" charset="-127"/>
              </a:endParaRPr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2095" b="12095"/>
            <a:stretch/>
          </p:blipFill>
          <p:spPr>
            <a:xfrm>
              <a:off x="2627784" y="764704"/>
              <a:ext cx="936000" cy="936000"/>
            </a:xfrm>
            <a:prstGeom prst="rect">
              <a:avLst/>
            </a:prstGeom>
          </p:spPr>
        </p:pic>
        <p:cxnSp>
          <p:nvCxnSpPr>
            <p:cNvPr id="33" name="직선 연결선 32"/>
            <p:cNvCxnSpPr>
              <a:cxnSpLocks/>
            </p:cNvCxnSpPr>
            <p:nvPr/>
          </p:nvCxnSpPr>
          <p:spPr>
            <a:xfrm>
              <a:off x="3095784" y="1700704"/>
              <a:ext cx="0" cy="485394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66A4B12-FB25-48FE-A6F8-21E893BF033D}"/>
              </a:ext>
            </a:extLst>
          </p:cNvPr>
          <p:cNvSpPr txBox="1"/>
          <p:nvPr/>
        </p:nvSpPr>
        <p:spPr>
          <a:xfrm>
            <a:off x="3131840" y="3068960"/>
            <a:ext cx="424847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개발 동기</a:t>
            </a:r>
            <a:endParaRPr lang="en-US" altLang="ko-KR" sz="32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개발 목적 및 기능</a:t>
            </a:r>
            <a:endParaRPr lang="en-US" altLang="ko-KR" sz="32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</a:t>
            </a:r>
            <a:r>
              <a:rPr lang="ko-KR" altLang="en-US" sz="3200" dirty="0" err="1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유사어플</a:t>
            </a:r>
            <a:r>
              <a:rPr lang="ko-KR" altLang="en-US" sz="32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및 </a:t>
            </a:r>
            <a:r>
              <a:rPr lang="ko-KR" altLang="en-US" sz="3200" dirty="0" err="1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차별점</a:t>
            </a:r>
            <a:endParaRPr lang="en-US" altLang="ko-KR" sz="32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32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4548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971440" y="3650673"/>
            <a:ext cx="32011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err="1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같이드론</a:t>
            </a:r>
            <a:endParaRPr lang="ko-KR" altLang="en-US" sz="4400" dirty="0">
              <a:solidFill>
                <a:prstClr val="black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095" b="12095"/>
          <a:stretch/>
        </p:blipFill>
        <p:spPr>
          <a:xfrm>
            <a:off x="3563888" y="1340768"/>
            <a:ext cx="1862332" cy="186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518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5" name="이등변 삼각형 4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endParaRPr>
            </a:p>
          </p:txBody>
        </p:sp>
        <p:sp>
          <p:nvSpPr>
            <p:cNvPr id="6" name="이등변 삼각형 5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475656" y="215365"/>
            <a:ext cx="19880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같이드론</a:t>
            </a:r>
            <a:endParaRPr lang="ko-KR" altLang="en-US" sz="4400" dirty="0">
              <a:solidFill>
                <a:prstClr val="black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812" y="1369718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제주도 </a:t>
            </a:r>
            <a:r>
              <a:rPr lang="ko-KR" altLang="en-US" dirty="0" err="1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올레길</a:t>
            </a:r>
            <a:endParaRPr lang="ko-KR" altLang="en-US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64288" y="504213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개발 동기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302695" y="980728"/>
            <a:ext cx="8445769" cy="0"/>
          </a:xfrm>
          <a:prstGeom prst="line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095" b="12095"/>
          <a:stretch/>
        </p:blipFill>
        <p:spPr>
          <a:xfrm>
            <a:off x="816586" y="142675"/>
            <a:ext cx="757763" cy="7577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E93F86-2E78-4699-A86A-189B7DA141E2}"/>
              </a:ext>
            </a:extLst>
          </p:cNvPr>
          <p:cNvSpPr txBox="1"/>
          <p:nvPr/>
        </p:nvSpPr>
        <p:spPr>
          <a:xfrm>
            <a:off x="107504" y="4750177"/>
            <a:ext cx="3078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(</a:t>
            </a:r>
            <a:r>
              <a:rPr lang="ko-KR" altLang="en-US" sz="1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출처</a:t>
            </a:r>
            <a:r>
              <a:rPr lang="en-US" altLang="ko-KR" sz="1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: </a:t>
            </a:r>
            <a:r>
              <a:rPr lang="ko-KR" altLang="en-US" sz="1000" dirty="0" err="1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제주올레</a:t>
            </a:r>
            <a:r>
              <a:rPr lang="en-US" altLang="ko-KR" sz="1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)</a:t>
            </a:r>
          </a:p>
          <a:p>
            <a:endParaRPr lang="ko-KR" altLang="en-US" sz="1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7933DFB-917E-4FF5-BF96-CD06B8697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1743127"/>
            <a:ext cx="4593514" cy="2969422"/>
          </a:xfrm>
          <a:prstGeom prst="rect">
            <a:avLst/>
          </a:prstGeom>
        </p:spPr>
      </p:pic>
      <p:pic>
        <p:nvPicPr>
          <p:cNvPr id="1030" name="Picture 6" descr="https://mblogthumb-phinf.pstatic.net/MjAxNzAyMDNfMTEx/MDAxNDg2MTIxOTQ1ODM4.S7Vu3304vDnFvHAqvg52BNNg7whyENaTDb0FH0Rb0VEg.uYBnbLX02c3YXh2Q5tDkt2ZD2CtP768UrSc1CVvDTp8g.JPEG.lsw24001/%25ED%2586%25B5%25EC%2598%2581.jpg?type=w800">
            <a:extLst>
              <a:ext uri="{FF2B5EF4-FFF2-40B4-BE49-F238E27FC236}">
                <a16:creationId xmlns:a16="http://schemas.microsoft.com/office/drawing/2014/main" id="{62966A49-2B11-408E-A7B6-2F2E40090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243" y="1746092"/>
            <a:ext cx="4199829" cy="2966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B747C33-1440-4C98-9E0C-0CF79C0997C3}"/>
              </a:ext>
            </a:extLst>
          </p:cNvPr>
          <p:cNvSpPr txBox="1"/>
          <p:nvPr/>
        </p:nvSpPr>
        <p:spPr>
          <a:xfrm>
            <a:off x="4858195" y="4762924"/>
            <a:ext cx="3078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(</a:t>
            </a:r>
            <a:r>
              <a:rPr lang="ko-KR" altLang="en-US" sz="1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출처</a:t>
            </a:r>
            <a:r>
              <a:rPr lang="en-US" altLang="ko-KR" sz="1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: </a:t>
            </a:r>
            <a:r>
              <a:rPr lang="ko-KR" altLang="en-US" sz="1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통영시청</a:t>
            </a:r>
            <a:r>
              <a:rPr lang="en-US" altLang="ko-KR" sz="1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)</a:t>
            </a:r>
          </a:p>
          <a:p>
            <a:endParaRPr lang="ko-KR" alt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FD3B2D-87CB-4B0A-93B4-B569B26B008C}"/>
              </a:ext>
            </a:extLst>
          </p:cNvPr>
          <p:cNvSpPr txBox="1"/>
          <p:nvPr/>
        </p:nvSpPr>
        <p:spPr>
          <a:xfrm>
            <a:off x="4855243" y="1361909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토영</a:t>
            </a:r>
            <a:r>
              <a:rPr lang="ko-KR" altLang="en-US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</a:t>
            </a:r>
            <a:r>
              <a:rPr lang="ko-KR" altLang="en-US" dirty="0" err="1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이야길</a:t>
            </a:r>
            <a:endParaRPr lang="ko-KR" altLang="en-US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7FDCEA-05C6-4303-BA46-EE3C1F630134}"/>
              </a:ext>
            </a:extLst>
          </p:cNvPr>
          <p:cNvSpPr txBox="1"/>
          <p:nvPr/>
        </p:nvSpPr>
        <p:spPr>
          <a:xfrm>
            <a:off x="1650482" y="5292497"/>
            <a:ext cx="6665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코스를 공유하는 것 </a:t>
            </a:r>
            <a:r>
              <a:rPr lang="ko-KR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➡</a:t>
            </a:r>
            <a:r>
              <a:rPr lang="ko-KR" altLang="en-US" sz="32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관광 상품</a:t>
            </a:r>
          </a:p>
        </p:txBody>
      </p:sp>
    </p:spTree>
    <p:extLst>
      <p:ext uri="{BB962C8B-B14F-4D97-AF65-F5344CB8AC3E}">
        <p14:creationId xmlns:p14="http://schemas.microsoft.com/office/powerpoint/2010/main" val="396331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5" name="이등변 삼각형 4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endParaRPr>
            </a:p>
          </p:txBody>
        </p:sp>
        <p:sp>
          <p:nvSpPr>
            <p:cNvPr id="6" name="이등변 삼각형 5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475656" y="215365"/>
            <a:ext cx="19880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같이드론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 장체M" panose="02020503020101020101" pitchFamily="18" charset="-127"/>
              <a:ea typeface="서울남산 장체M" panose="02020503020101020101" pitchFamily="18" charset="-127"/>
              <a:cs typeface="+mn-cs"/>
            </a:endParaRPr>
          </a:p>
        </p:txBody>
      </p:sp>
      <p:pic>
        <p:nvPicPr>
          <p:cNvPr id="1027" name="Picture 3" descr="캡처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508" y="1446036"/>
            <a:ext cx="3876810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78216" y="1124744"/>
            <a:ext cx="415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무인 항공기 금지 및 제한구역 지도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 장체M" panose="02020503020101020101" pitchFamily="18" charset="-127"/>
              <a:ea typeface="서울남산 장체M" panose="02020503020101020101" pitchFamily="18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012" y="1112896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국내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드론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 소지의 증가</a:t>
            </a:r>
          </a:p>
        </p:txBody>
      </p:sp>
      <p:pic>
        <p:nvPicPr>
          <p:cNvPr id="12" name="Picture 2" descr="e296620ce6ea44538ce61fa8f21e43b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84" y="1446036"/>
            <a:ext cx="4064466" cy="377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164288" y="504213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개발 동기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302695" y="980728"/>
            <a:ext cx="8445769" cy="0"/>
          </a:xfrm>
          <a:prstGeom prst="line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095" b="12095"/>
          <a:stretch/>
        </p:blipFill>
        <p:spPr>
          <a:xfrm>
            <a:off x="816586" y="142675"/>
            <a:ext cx="757763" cy="7577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E93F86-2E78-4699-A86A-189B7DA141E2}"/>
              </a:ext>
            </a:extLst>
          </p:cNvPr>
          <p:cNvSpPr txBox="1"/>
          <p:nvPr/>
        </p:nvSpPr>
        <p:spPr>
          <a:xfrm>
            <a:off x="5271543" y="5400875"/>
            <a:ext cx="3078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(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출처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: </a:t>
            </a: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브이월드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 항공 공항 비행금지구역 </a:t>
            </a: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관제권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 등 확인 지도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CF1719-F753-495F-9FF7-30E6EF2EE6C6}"/>
              </a:ext>
            </a:extLst>
          </p:cNvPr>
          <p:cNvSpPr txBox="1"/>
          <p:nvPr/>
        </p:nvSpPr>
        <p:spPr>
          <a:xfrm>
            <a:off x="467544" y="5296645"/>
            <a:ext cx="3078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출처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: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한국일보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보험 없는 </a:t>
            </a: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드론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...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대책 없는 비행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, 2018.07.03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1072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5" name="이등변 삼각형 4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endParaRPr>
            </a:p>
          </p:txBody>
        </p:sp>
        <p:sp>
          <p:nvSpPr>
            <p:cNvPr id="6" name="이등변 삼각형 5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4326" y="1696740"/>
            <a:ext cx="78699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1. </a:t>
            </a:r>
            <a:r>
              <a:rPr lang="ko-KR" altLang="en-US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관광 산업</a:t>
            </a:r>
            <a:endParaRPr lang="en-US" altLang="ko-KR" sz="2400" dirty="0">
              <a:solidFill>
                <a:prstClr val="black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r>
              <a:rPr lang="en-US" altLang="ko-KR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    - </a:t>
            </a:r>
            <a:r>
              <a:rPr lang="ko-KR" altLang="en-US" sz="2400" dirty="0" err="1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드론</a:t>
            </a:r>
            <a:r>
              <a:rPr lang="ko-KR" altLang="en-US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비행 코스 추천</a:t>
            </a:r>
            <a:endParaRPr lang="en-US" altLang="ko-KR" sz="2400" dirty="0">
              <a:solidFill>
                <a:prstClr val="black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r>
              <a:rPr lang="en-US" altLang="ko-KR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    - </a:t>
            </a:r>
            <a:r>
              <a:rPr lang="ko-KR" altLang="en-US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커뮤니티 형성 </a:t>
            </a:r>
            <a:r>
              <a:rPr lang="en-US" altLang="ko-KR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: </a:t>
            </a:r>
            <a:r>
              <a:rPr lang="ko-KR" altLang="en-US" sz="2400" dirty="0" err="1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드론</a:t>
            </a:r>
            <a:r>
              <a:rPr lang="ko-KR" altLang="en-US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</a:t>
            </a:r>
            <a:r>
              <a:rPr lang="ko-KR" altLang="en-US" sz="2400" dirty="0" err="1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사용자간의</a:t>
            </a:r>
            <a:r>
              <a:rPr lang="ko-KR" altLang="en-US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코스 공유</a:t>
            </a:r>
            <a:endParaRPr lang="en-US" altLang="ko-KR" sz="2400" dirty="0">
              <a:solidFill>
                <a:prstClr val="black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r>
              <a:rPr lang="en-US" altLang="ko-KR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    - </a:t>
            </a:r>
            <a:r>
              <a:rPr lang="ko-KR" altLang="en-US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코스 추천에 따른 지역 경제 활성화</a:t>
            </a:r>
            <a:endParaRPr lang="en-US" altLang="ko-KR" sz="2400" dirty="0">
              <a:solidFill>
                <a:prstClr val="black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endParaRPr lang="en-US" altLang="ko-KR" sz="2400" dirty="0">
              <a:solidFill>
                <a:prstClr val="black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endParaRPr lang="en-US" altLang="ko-KR" sz="2400" dirty="0">
              <a:solidFill>
                <a:prstClr val="black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r>
              <a:rPr lang="en-US" altLang="ko-KR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2. </a:t>
            </a:r>
            <a:r>
              <a:rPr lang="ko-KR" altLang="en-US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비행 가능 여부를 인지하고</a:t>
            </a:r>
            <a:r>
              <a:rPr lang="en-US" altLang="ko-KR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법규를 지키며 </a:t>
            </a:r>
            <a:r>
              <a:rPr lang="ko-KR" altLang="en-US" sz="2400" dirty="0" err="1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드론</a:t>
            </a:r>
            <a:r>
              <a:rPr lang="ko-KR" altLang="en-US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비행</a:t>
            </a:r>
            <a:r>
              <a:rPr lang="en-US" altLang="ko-KR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</a:t>
            </a:r>
            <a:endParaRPr lang="ko-KR" altLang="en-US" sz="2400" dirty="0">
              <a:solidFill>
                <a:prstClr val="black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24128" y="465477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개발 목적 </a:t>
            </a:r>
            <a:r>
              <a:rPr lang="en-US" altLang="ko-KR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/ </a:t>
            </a:r>
            <a:r>
              <a:rPr lang="ko-KR" altLang="en-US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기능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302695" y="980728"/>
            <a:ext cx="8445769" cy="0"/>
          </a:xfrm>
          <a:prstGeom prst="line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5656" y="215365"/>
            <a:ext cx="19880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같이드론</a:t>
            </a:r>
            <a:endParaRPr lang="ko-KR" altLang="en-US" sz="4400" dirty="0">
              <a:solidFill>
                <a:prstClr val="black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095" b="12095"/>
          <a:stretch/>
        </p:blipFill>
        <p:spPr>
          <a:xfrm>
            <a:off x="816586" y="142675"/>
            <a:ext cx="757763" cy="75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46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5" name="이등변 삼각형 4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6" name="이등변 삼각형 5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669397" y="519063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유사 어플 </a:t>
            </a:r>
            <a:r>
              <a:rPr lang="en-US" altLang="ko-KR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/ </a:t>
            </a:r>
            <a:r>
              <a:rPr lang="ko-KR" altLang="en-US" sz="2400" dirty="0" err="1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차별점</a:t>
            </a:r>
            <a:endParaRPr lang="ko-KR" altLang="en-US" sz="2400" dirty="0">
              <a:solidFill>
                <a:prstClr val="black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02695" y="980728"/>
            <a:ext cx="8445769" cy="0"/>
          </a:xfrm>
          <a:prstGeom prst="line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그림 9" descr="C:\Users\SH511\AppData\Local\Microsoft\Windows\INetCache\Content.Word\KakaoTalk_20190905_131647894_01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" t="-1754" r="-279" b="29824"/>
          <a:stretch/>
        </p:blipFill>
        <p:spPr bwMode="auto">
          <a:xfrm>
            <a:off x="515734" y="1484784"/>
            <a:ext cx="2255885" cy="2952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KakaoTalk_20190905_131652814_01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3" b="28641"/>
          <a:stretch/>
        </p:blipFill>
        <p:spPr bwMode="auto">
          <a:xfrm>
            <a:off x="3070405" y="1509293"/>
            <a:ext cx="2160240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KakaoTalk_20190905_131751772_01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2" b="28640"/>
          <a:stretch/>
        </p:blipFill>
        <p:spPr bwMode="auto">
          <a:xfrm>
            <a:off x="5508467" y="1502971"/>
            <a:ext cx="2330619" cy="298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95736" y="4641686"/>
            <a:ext cx="4123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-</a:t>
            </a:r>
            <a:r>
              <a:rPr lang="ko-KR" altLang="en-US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비행 가능 구역</a:t>
            </a:r>
            <a:r>
              <a:rPr lang="en-US" altLang="ko-KR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, </a:t>
            </a:r>
            <a:r>
              <a:rPr lang="ko-KR" altLang="en-US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날씨 정보를 다룸</a:t>
            </a:r>
            <a:endParaRPr lang="en-US" altLang="ko-KR" sz="24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75656" y="215365"/>
            <a:ext cx="19880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같이드론</a:t>
            </a:r>
            <a:endParaRPr lang="ko-KR" altLang="en-US" sz="4400" dirty="0">
              <a:solidFill>
                <a:prstClr val="black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095" b="12095"/>
          <a:stretch/>
        </p:blipFill>
        <p:spPr>
          <a:xfrm>
            <a:off x="816586" y="142675"/>
            <a:ext cx="757763" cy="7577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3040D4-7064-4352-8F75-10B3A20C4149}"/>
              </a:ext>
            </a:extLst>
          </p:cNvPr>
          <p:cNvSpPr txBox="1"/>
          <p:nvPr/>
        </p:nvSpPr>
        <p:spPr>
          <a:xfrm>
            <a:off x="964790" y="5126159"/>
            <a:ext cx="81749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➡</a:t>
            </a:r>
            <a:r>
              <a:rPr lang="ko-KR" altLang="en-US" sz="28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코스 추천 기능</a:t>
            </a:r>
            <a:r>
              <a:rPr lang="en-US" altLang="ko-KR" sz="28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, </a:t>
            </a:r>
            <a:r>
              <a:rPr lang="ko-KR" altLang="en-US" sz="2800" dirty="0" err="1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유저간의</a:t>
            </a:r>
            <a:r>
              <a:rPr lang="ko-KR" altLang="en-US" sz="28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커뮤니티 형성 등의 </a:t>
            </a:r>
            <a:r>
              <a:rPr lang="ko-KR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차별화</a:t>
            </a: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173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442012" y="1628800"/>
            <a:ext cx="2135233" cy="2857673"/>
            <a:chOff x="2471330" y="2450430"/>
            <a:chExt cx="1186932" cy="163949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139"/>
            <a:stretch/>
          </p:blipFill>
          <p:spPr>
            <a:xfrm>
              <a:off x="2471330" y="2450430"/>
              <a:ext cx="1128485" cy="99149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540674" y="3648483"/>
              <a:ext cx="1117588" cy="441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dirty="0" err="1">
                  <a:latin typeface="서울남산 장체M" panose="02020503020101020101" pitchFamily="18" charset="-127"/>
                  <a:ea typeface="서울남산 장체M" panose="02020503020101020101" pitchFamily="18" charset="-127"/>
                </a:rPr>
                <a:t>갖고가방</a:t>
              </a:r>
              <a:endParaRPr lang="ko-KR" altLang="en-US" sz="4400" dirty="0">
                <a:latin typeface="서울남산 장체M" panose="02020503020101020101" pitchFamily="18" charset="-127"/>
                <a:ea typeface="서울남산 장체M" panose="020205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9359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5" name="이등변 삼각형 4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endParaRPr>
            </a:p>
          </p:txBody>
        </p:sp>
        <p:sp>
          <p:nvSpPr>
            <p:cNvPr id="6" name="이등변 삼각형 5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669397" y="519063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개발 동기 </a:t>
            </a:r>
            <a:r>
              <a:rPr lang="en-US" altLang="ko-KR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/ </a:t>
            </a:r>
            <a:r>
              <a:rPr lang="ko-KR" altLang="en-US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목적</a:t>
            </a:r>
            <a:r>
              <a:rPr lang="en-US" altLang="ko-KR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</a:t>
            </a:r>
            <a:endParaRPr lang="ko-KR" altLang="en-US" sz="2400" dirty="0">
              <a:solidFill>
                <a:prstClr val="black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02695" y="980728"/>
            <a:ext cx="8445769" cy="0"/>
          </a:xfrm>
          <a:prstGeom prst="line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5656" y="215365"/>
            <a:ext cx="20104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갖고가방</a:t>
            </a:r>
            <a:endParaRPr lang="ko-KR" altLang="en-US" sz="4400" dirty="0">
              <a:solidFill>
                <a:prstClr val="black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39"/>
          <a:stretch/>
        </p:blipFill>
        <p:spPr>
          <a:xfrm>
            <a:off x="803970" y="197856"/>
            <a:ext cx="833890" cy="7326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9887" y="1684011"/>
            <a:ext cx="7546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- </a:t>
            </a:r>
            <a:r>
              <a:rPr lang="ko-KR" altLang="en-US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필요한 물건을 챙기지 않는 경우가 빈번</a:t>
            </a:r>
            <a:endParaRPr lang="en-US" altLang="ko-KR" sz="24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endParaRPr lang="en-US" altLang="ko-KR" sz="24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r>
              <a:rPr lang="en-US" altLang="ko-KR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- </a:t>
            </a:r>
            <a:r>
              <a:rPr lang="ko-KR" altLang="en-US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그날 그날 필요한 물건이 달라짐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66173" y="3284984"/>
            <a:ext cx="7463758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err="1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갖고가방을</a:t>
            </a:r>
            <a:r>
              <a:rPr lang="ko-KR" altLang="en-US" sz="2800" b="1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통해</a:t>
            </a:r>
            <a:endParaRPr lang="en-US" altLang="ko-KR" sz="2800" b="1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 ➡</a:t>
            </a:r>
            <a:r>
              <a:rPr lang="en-US" altLang="ko-KR" sz="28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</a:t>
            </a:r>
            <a:r>
              <a:rPr lang="ko-KR" altLang="en-US" sz="28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필요한 물건들을 </a:t>
            </a:r>
            <a:r>
              <a:rPr lang="ko-KR" altLang="en-US" sz="2800" dirty="0">
                <a:solidFill>
                  <a:schemeClr val="accent1">
                    <a:lumMod val="75000"/>
                  </a:schemeClr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잊지 않고 </a:t>
            </a:r>
            <a:r>
              <a:rPr lang="ko-KR" altLang="en-US" sz="28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챙길 수 있도록 한다</a:t>
            </a:r>
            <a:r>
              <a:rPr lang="en-US" altLang="ko-KR" sz="28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 ➡</a:t>
            </a:r>
            <a:r>
              <a:rPr lang="en-US" altLang="ko-KR" sz="28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</a:t>
            </a:r>
            <a:r>
              <a:rPr lang="ko-KR" altLang="en-US" sz="28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날씨 등 갑작스러운 </a:t>
            </a:r>
            <a:r>
              <a:rPr lang="ko-KR" altLang="en-US" sz="2800" dirty="0">
                <a:solidFill>
                  <a:schemeClr val="accent1">
                    <a:lumMod val="75000"/>
                  </a:schemeClr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경우에 대비</a:t>
            </a:r>
            <a:r>
              <a:rPr lang="ko-KR" altLang="en-US" sz="28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한다</a:t>
            </a:r>
            <a:r>
              <a:rPr lang="en-US" altLang="ko-KR" sz="28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.</a:t>
            </a:r>
            <a:endParaRPr lang="ko-KR" altLang="en-US" sz="28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356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307</Words>
  <Application>Microsoft Office PowerPoint</Application>
  <PresentationFormat>화면 슬라이드 쇼(4:3)</PresentationFormat>
  <Paragraphs>71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서울남산 장체M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몽고메리</dc:creator>
  <cp:lastModifiedBy>이주예</cp:lastModifiedBy>
  <cp:revision>32</cp:revision>
  <dcterms:created xsi:type="dcterms:W3CDTF">2017-03-08T00:40:49Z</dcterms:created>
  <dcterms:modified xsi:type="dcterms:W3CDTF">2019-09-10T06:38:47Z</dcterms:modified>
</cp:coreProperties>
</file>