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4"/>
    <p:sldMasterId id="2147483757" r:id="rId5"/>
    <p:sldMasterId id="2147483791" r:id="rId6"/>
  </p:sldMasterIdLst>
  <p:notesMasterIdLst>
    <p:notesMasterId r:id="rId22"/>
  </p:notesMasterIdLst>
  <p:sldIdLst>
    <p:sldId id="1554" r:id="rId7"/>
    <p:sldId id="1559" r:id="rId8"/>
    <p:sldId id="1549" r:id="rId9"/>
    <p:sldId id="1555" r:id="rId10"/>
    <p:sldId id="1556" r:id="rId11"/>
    <p:sldId id="1560" r:id="rId12"/>
    <p:sldId id="1552" r:id="rId13"/>
    <p:sldId id="1558" r:id="rId14"/>
    <p:sldId id="1553" r:id="rId15"/>
    <p:sldId id="1541" r:id="rId16"/>
    <p:sldId id="1544" r:id="rId17"/>
    <p:sldId id="285" r:id="rId18"/>
    <p:sldId id="320" r:id="rId19"/>
    <p:sldId id="1561" r:id="rId20"/>
    <p:sldId id="1562" r:id="rId2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0775" autoAdjust="0"/>
  </p:normalViewPr>
  <p:slideViewPr>
    <p:cSldViewPr snapToGrid="0">
      <p:cViewPr varScale="1">
        <p:scale>
          <a:sx n="115" d="100"/>
          <a:sy n="115" d="100"/>
        </p:scale>
        <p:origin x="318" y="108"/>
      </p:cViewPr>
      <p:guideLst/>
    </p:cSldViewPr>
  </p:slideViewPr>
  <p:notesTextViewPr>
    <p:cViewPr>
      <p:scale>
        <a:sx n="1" d="1"/>
        <a:sy n="1" d="1"/>
      </p:scale>
      <p:origin x="0" y="0"/>
    </p:cViewPr>
  </p:notesTextViewPr>
  <p:sorterViewPr>
    <p:cViewPr varScale="1">
      <p:scale>
        <a:sx n="100" d="100"/>
        <a:sy n="100" d="100"/>
      </p:scale>
      <p:origin x="0" y="-52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659D0-16CD-440E-BCB6-6FF8D4425600}" type="datetimeFigureOut">
              <a:rPr lang="en-SG" smtClean="0"/>
              <a:t>14/09/2020</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2904BA-5A92-4BEE-A5EC-5E347DFA072A}" type="slidenum">
              <a:rPr lang="en-SG" smtClean="0"/>
              <a:t>‹#›</a:t>
            </a:fld>
            <a:endParaRPr lang="en-SG" dirty="0"/>
          </a:p>
        </p:txBody>
      </p:sp>
    </p:spTree>
    <p:extLst>
      <p:ext uri="{BB962C8B-B14F-4D97-AF65-F5344CB8AC3E}">
        <p14:creationId xmlns:p14="http://schemas.microsoft.com/office/powerpoint/2010/main" val="3574337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userDrawn="1"/>
        </p:nvSpPr>
        <p:spPr bwMode="auto">
          <a:xfrm>
            <a:off x="488950" y="6299200"/>
            <a:ext cx="9493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fontAlgn="auto" hangingPunct="1">
              <a:spcBef>
                <a:spcPts val="0"/>
              </a:spcBef>
              <a:spcAft>
                <a:spcPts val="0"/>
              </a:spcAft>
              <a:defRPr/>
            </a:pPr>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4343400" y="2653294"/>
            <a:ext cx="7010399" cy="712975"/>
          </a:xfrm>
        </p:spPr>
        <p:txBody>
          <a:bodyPr/>
          <a:lstStyle>
            <a:lvl1pPr algn="r">
              <a:defRPr sz="3600" b="0">
                <a:solidFill>
                  <a:schemeClr val="bg1"/>
                </a:solidFill>
              </a:defRPr>
            </a:lvl1pPr>
          </a:lstStyle>
          <a:p>
            <a:r>
              <a:rPr lang="en-US"/>
              <a:t>Click to edit Master title style</a:t>
            </a:r>
          </a:p>
        </p:txBody>
      </p:sp>
      <p:sp>
        <p:nvSpPr>
          <p:cNvPr id="10" name="Text Placeholder 9"/>
          <p:cNvSpPr>
            <a:spLocks noGrp="1"/>
          </p:cNvSpPr>
          <p:nvPr>
            <p:ph type="body" sz="quarter" idx="10"/>
          </p:nvPr>
        </p:nvSpPr>
        <p:spPr>
          <a:xfrm>
            <a:off x="6019800" y="3597833"/>
            <a:ext cx="5334002" cy="456282"/>
          </a:xfrm>
        </p:spPr>
        <p:txBody>
          <a:bodyPr/>
          <a:lstStyle>
            <a:lvl1pPr marL="0" indent="0" algn="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76065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6A483FBA-2311-4D69-85DF-9FC78C302D6D}"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41104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733" y="381000"/>
            <a:ext cx="2573867"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77901" y="381000"/>
            <a:ext cx="7522633" cy="5562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4F61E827-4C98-4306-8755-AC90DC81C6FE}"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511974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1" descr="PPT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12192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p:nvSpPr>
        <p:spPr bwMode="auto">
          <a:xfrm>
            <a:off x="668338" y="6299200"/>
            <a:ext cx="8678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defRPr/>
            </a:pPr>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noChangeArrowheads="1"/>
          </p:cNvSpPr>
          <p:nvPr>
            <p:ph type="ctrTitle"/>
          </p:nvPr>
        </p:nvSpPr>
        <p:spPr>
          <a:xfrm>
            <a:off x="1930400" y="2667000"/>
            <a:ext cx="9347200" cy="838200"/>
          </a:xfrm>
        </p:spPr>
        <p:txBody>
          <a:bodyPr/>
          <a:lstStyle>
            <a:lvl1pPr algn="r">
              <a:defRPr sz="3600" b="0">
                <a:solidFill>
                  <a:schemeClr val="bg1"/>
                </a:solidFill>
              </a:defRPr>
            </a:lvl1pPr>
          </a:lstStyle>
          <a:p>
            <a:pPr lvl="0"/>
            <a:r>
              <a:rPr lang="en-US" altLang="en-US" noProof="0"/>
              <a:t>Click to edit Master title style</a:t>
            </a:r>
            <a:endParaRPr lang="en-GB" altLang="en-US" noProof="0"/>
          </a:p>
        </p:txBody>
      </p:sp>
      <p:sp>
        <p:nvSpPr>
          <p:cNvPr id="35856" name="Rectangle 16"/>
          <p:cNvSpPr>
            <a:spLocks noGrp="1" noChangeArrowheads="1"/>
          </p:cNvSpPr>
          <p:nvPr>
            <p:ph type="subTitle" idx="1"/>
          </p:nvPr>
        </p:nvSpPr>
        <p:spPr>
          <a:xfrm>
            <a:off x="4165600" y="3657600"/>
            <a:ext cx="7112000" cy="609600"/>
          </a:xfrm>
          <a:extLst>
            <a:ext uri="{909E8E84-426E-40DD-AFC4-6F175D3DCCD1}">
              <a14:hiddenFill xmlns:a14="http://schemas.microsoft.com/office/drawing/2010/main">
                <a:solidFill>
                  <a:schemeClr val="accent1"/>
                </a:solidFill>
              </a14:hiddenFill>
            </a:ext>
          </a:extLst>
        </p:spPr>
        <p:txBody>
          <a:bodyPr/>
          <a:lstStyle>
            <a:lvl1pPr marL="0" indent="0" algn="r">
              <a:buFont typeface="Wingdings" panose="05000000000000000000" pitchFamily="2" charset="2"/>
              <a:buNone/>
              <a:defRPr sz="2800">
                <a:solidFill>
                  <a:schemeClr val="bg1"/>
                </a:solidFill>
              </a:defRPr>
            </a:lvl1pPr>
          </a:lstStyle>
          <a:p>
            <a:pPr lvl="0"/>
            <a:r>
              <a:rPr lang="en-US" altLang="en-US" noProof="0"/>
              <a:t>Click to edit Master subtitle style</a:t>
            </a:r>
            <a:endParaRPr lang="en-GB" altLang="en-US" noProof="0"/>
          </a:p>
        </p:txBody>
      </p:sp>
    </p:spTree>
    <p:extLst>
      <p:ext uri="{BB962C8B-B14F-4D97-AF65-F5344CB8AC3E}">
        <p14:creationId xmlns:p14="http://schemas.microsoft.com/office/powerpoint/2010/main" val="2712611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Normal Page_white">
    <p:spTree>
      <p:nvGrpSpPr>
        <p:cNvPr id="1" name=""/>
        <p:cNvGrpSpPr/>
        <p:nvPr/>
      </p:nvGrpSpPr>
      <p:grpSpPr>
        <a:xfrm>
          <a:off x="0" y="0"/>
          <a:ext cx="0" cy="0"/>
          <a:chOff x="0" y="0"/>
          <a:chExt cx="0" cy="0"/>
        </a:xfrm>
      </p:grpSpPr>
      <p:sp>
        <p:nvSpPr>
          <p:cNvPr id="9" name="Title 1"/>
          <p:cNvSpPr>
            <a:spLocks noGrp="1"/>
          </p:cNvSpPr>
          <p:nvPr>
            <p:ph type="title"/>
          </p:nvPr>
        </p:nvSpPr>
        <p:spPr>
          <a:xfrm>
            <a:off x="421723" y="451284"/>
            <a:ext cx="8515905" cy="577850"/>
          </a:xfrm>
          <a:prstGeom prst="rect">
            <a:avLst/>
          </a:prstGeom>
        </p:spPr>
        <p:txBody>
          <a:bodyPr/>
          <a:lstStyle>
            <a:lvl1pPr>
              <a:defRPr sz="2400"/>
            </a:lvl1pPr>
          </a:lstStyle>
          <a:p>
            <a:r>
              <a:rPr lang="en-US"/>
              <a:t>Click to edit Master title style</a:t>
            </a:r>
            <a:endParaRPr lang="en-US" dirty="0"/>
          </a:p>
        </p:txBody>
      </p:sp>
      <p:sp>
        <p:nvSpPr>
          <p:cNvPr id="10" name="Content Placeholder 2"/>
          <p:cNvSpPr>
            <a:spLocks noGrp="1"/>
          </p:cNvSpPr>
          <p:nvPr>
            <p:ph idx="12"/>
          </p:nvPr>
        </p:nvSpPr>
        <p:spPr>
          <a:xfrm>
            <a:off x="975727" y="1333500"/>
            <a:ext cx="7961901" cy="4267200"/>
          </a:xfrm>
          <a:prstGeom prst="rect">
            <a:avLst/>
          </a:prstGeom>
        </p:spPr>
        <p:txBody>
          <a:bodyPr/>
          <a:lstStyle>
            <a:lvl1pPr>
              <a:buFont typeface="+mj-lt"/>
              <a:buAutoNum type="arabicPeriod"/>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0D85A0E9-0B1B-40B0-B464-C23AB7BE09ED}"/>
              </a:ext>
            </a:extLst>
          </p:cNvPr>
          <p:cNvSpPr>
            <a:spLocks noGrp="1"/>
          </p:cNvSpPr>
          <p:nvPr>
            <p:ph type="ftr" sz="quarter" idx="13"/>
          </p:nvPr>
        </p:nvSpPr>
        <p:spPr/>
        <p:txBody>
          <a:bodyPr/>
          <a:lstStyle>
            <a:lvl1pPr>
              <a:defRPr/>
            </a:lvl1pPr>
          </a:lstStyle>
          <a:p>
            <a:pPr>
              <a:defRPr/>
            </a:pPr>
            <a:r>
              <a:rPr lang="en-US" dirty="0"/>
              <a:t>Private &amp; Confidential</a:t>
            </a:r>
          </a:p>
        </p:txBody>
      </p:sp>
      <p:sp>
        <p:nvSpPr>
          <p:cNvPr id="5" name="Slide Number Placeholder 6">
            <a:extLst>
              <a:ext uri="{FF2B5EF4-FFF2-40B4-BE49-F238E27FC236}">
                <a16:creationId xmlns:a16="http://schemas.microsoft.com/office/drawing/2014/main" id="{7C7A9596-B153-44F0-A7E4-3B65E9DDFAAC}"/>
              </a:ext>
            </a:extLst>
          </p:cNvPr>
          <p:cNvSpPr>
            <a:spLocks noGrp="1"/>
          </p:cNvSpPr>
          <p:nvPr>
            <p:ph type="sldNum" sz="quarter" idx="14"/>
          </p:nvPr>
        </p:nvSpPr>
        <p:spPr/>
        <p:txBody>
          <a:bodyPr/>
          <a:lstStyle>
            <a:lvl1pPr>
              <a:defRPr/>
            </a:lvl1pPr>
          </a:lstStyle>
          <a:p>
            <a:pPr>
              <a:defRPr/>
            </a:pPr>
            <a:fld id="{42782B49-386C-4A4D-B0C7-2A85FE8B25FE}" type="slidenum">
              <a:rPr lang="en-US"/>
              <a:pPr>
                <a:defRPr/>
              </a:pPr>
              <a:t>‹#›</a:t>
            </a:fld>
            <a:endParaRPr lang="en-US" dirty="0"/>
          </a:p>
        </p:txBody>
      </p:sp>
    </p:spTree>
    <p:extLst>
      <p:ext uri="{BB962C8B-B14F-4D97-AF65-F5344CB8AC3E}">
        <p14:creationId xmlns:p14="http://schemas.microsoft.com/office/powerpoint/2010/main" val="369726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4392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sldNum" sz="quarter" idx="10"/>
          </p:nvPr>
        </p:nvSpPr>
        <p:spPr>
          <a:ln/>
        </p:spPr>
        <p:txBody>
          <a:bodyPr/>
          <a:lstStyle>
            <a:lvl1pPr>
              <a:defRPr/>
            </a:lvl1pPr>
          </a:lstStyle>
          <a:p>
            <a:pPr>
              <a:defRPr/>
            </a:pPr>
            <a:fld id="{66E3EEA0-0ABC-4EAC-88E6-3011DCCAFCC4}" type="slidenum">
              <a:rPr lang="en-US" altLang="en-US"/>
              <a:pPr>
                <a:defRPr/>
              </a:pPr>
              <a:t>‹#›</a:t>
            </a:fld>
            <a:endParaRPr lang="en-US" alt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dirty="0"/>
          </a:p>
        </p:txBody>
      </p:sp>
    </p:spTree>
    <p:extLst>
      <p:ext uri="{BB962C8B-B14F-4D97-AF65-F5344CB8AC3E}">
        <p14:creationId xmlns:p14="http://schemas.microsoft.com/office/powerpoint/2010/main" val="2787764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84378248-8535-4F22-AF5B-886E40BE73B2}" type="slidenum">
              <a:rPr lang="en-US" altLang="en-US"/>
              <a:pPr>
                <a:defRPr/>
              </a:pPr>
              <a:t>‹#›</a:t>
            </a:fld>
            <a:endParaRPr lang="en-US" alt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dirty="0"/>
          </a:p>
        </p:txBody>
      </p:sp>
    </p:spTree>
    <p:extLst>
      <p:ext uri="{BB962C8B-B14F-4D97-AF65-F5344CB8AC3E}">
        <p14:creationId xmlns:p14="http://schemas.microsoft.com/office/powerpoint/2010/main" val="1910354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2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11138738-1AC2-476E-9F3C-BC0375C69A9A}" type="slidenum">
              <a:rPr lang="en-US" altLang="en-US"/>
              <a:pPr>
                <a:defRPr/>
              </a:pPr>
              <a:t>‹#›</a:t>
            </a:fld>
            <a:endParaRPr lang="en-US" alt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dirty="0"/>
          </a:p>
        </p:txBody>
      </p:sp>
    </p:spTree>
    <p:extLst>
      <p:ext uri="{BB962C8B-B14F-4D97-AF65-F5344CB8AC3E}">
        <p14:creationId xmlns:p14="http://schemas.microsoft.com/office/powerpoint/2010/main" val="3648407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44559" y="1066800"/>
            <a:ext cx="5103283"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51034" y="1066800"/>
            <a:ext cx="5103284"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pPr>
              <a:defRPr/>
            </a:pPr>
            <a:fld id="{BA047B0C-FE93-40EE-8F19-4C5E334C38F8}" type="slidenum">
              <a:rPr lang="en-US" altLang="en-US"/>
              <a:pPr>
                <a:defRPr/>
              </a:pPr>
              <a:t>‹#›</a:t>
            </a:fld>
            <a:endParaRPr lang="en-US" altLang="en-US"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dirty="0"/>
          </a:p>
        </p:txBody>
      </p:sp>
    </p:spTree>
    <p:extLst>
      <p:ext uri="{BB962C8B-B14F-4D97-AF65-F5344CB8AC3E}">
        <p14:creationId xmlns:p14="http://schemas.microsoft.com/office/powerpoint/2010/main" val="42262143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0"/>
          </p:nvPr>
        </p:nvSpPr>
        <p:spPr>
          <a:ln/>
        </p:spPr>
        <p:txBody>
          <a:bodyPr/>
          <a:lstStyle>
            <a:lvl1pPr>
              <a:defRPr/>
            </a:lvl1pPr>
          </a:lstStyle>
          <a:p>
            <a:pPr>
              <a:defRPr/>
            </a:pPr>
            <a:fld id="{0D5D8DF1-C503-4119-A5CE-C9F61730164F}" type="slidenum">
              <a:rPr lang="en-US" altLang="en-US"/>
              <a:pPr>
                <a:defRPr/>
              </a:pPr>
              <a:t>‹#›</a:t>
            </a:fld>
            <a:endParaRPr lang="en-US" altLang="en-US" dirty="0"/>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TW" dirty="0"/>
          </a:p>
        </p:txBody>
      </p:sp>
    </p:spTree>
    <p:extLst>
      <p:ext uri="{BB962C8B-B14F-4D97-AF65-F5344CB8AC3E}">
        <p14:creationId xmlns:p14="http://schemas.microsoft.com/office/powerpoint/2010/main" val="166255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8FF3F851-4F98-488A-856B-5F7CBF2B31B3}"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4024467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fld id="{65D58532-F830-4964-ACA6-6A323F902ED5}" type="slidenum">
              <a:rPr lang="en-US" altLang="en-US"/>
              <a:pPr>
                <a:defRPr/>
              </a:pPr>
              <a:t>‹#›</a:t>
            </a:fld>
            <a:endParaRPr lang="en-US" altLang="en-US" dirty="0"/>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TW" dirty="0"/>
          </a:p>
        </p:txBody>
      </p:sp>
    </p:spTree>
    <p:extLst>
      <p:ext uri="{BB962C8B-B14F-4D97-AF65-F5344CB8AC3E}">
        <p14:creationId xmlns:p14="http://schemas.microsoft.com/office/powerpoint/2010/main" val="12084953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88324315-A003-4161-8B4E-EBE06C4BCEDD}" type="slidenum">
              <a:rPr lang="en-US" altLang="en-US"/>
              <a:pPr>
                <a:defRPr/>
              </a:pPr>
              <a:t>‹#›</a:t>
            </a:fld>
            <a:endParaRPr lang="en-US" altLang="en-US" dirty="0"/>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TW" dirty="0"/>
          </a:p>
        </p:txBody>
      </p:sp>
    </p:spTree>
    <p:extLst>
      <p:ext uri="{BB962C8B-B14F-4D97-AF65-F5344CB8AC3E}">
        <p14:creationId xmlns:p14="http://schemas.microsoft.com/office/powerpoint/2010/main" val="21398526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5" y="273068"/>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A8EED501-FF45-491D-828A-AC87F3E40465}" type="slidenum">
              <a:rPr lang="en-US" altLang="en-US"/>
              <a:pPr>
                <a:defRPr/>
              </a:pPr>
              <a:t>‹#›</a:t>
            </a:fld>
            <a:endParaRPr lang="en-US" altLang="en-US"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dirty="0"/>
          </a:p>
        </p:txBody>
      </p:sp>
    </p:spTree>
    <p:extLst>
      <p:ext uri="{BB962C8B-B14F-4D97-AF65-F5344CB8AC3E}">
        <p14:creationId xmlns:p14="http://schemas.microsoft.com/office/powerpoint/2010/main" val="1648179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383BC1CE-4838-4A6F-9E85-3D2A71A19DDA}" type="slidenum">
              <a:rPr lang="en-US" altLang="en-US"/>
              <a:pPr>
                <a:defRPr/>
              </a:pPr>
              <a:t>‹#›</a:t>
            </a:fld>
            <a:endParaRPr lang="en-US" altLang="en-US"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dirty="0"/>
          </a:p>
        </p:txBody>
      </p:sp>
    </p:spTree>
    <p:extLst>
      <p:ext uri="{BB962C8B-B14F-4D97-AF65-F5344CB8AC3E}">
        <p14:creationId xmlns:p14="http://schemas.microsoft.com/office/powerpoint/2010/main" val="23440758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116C9A4F-89C7-4541-9F14-8B6C14C90C43}" type="slidenum">
              <a:rPr lang="en-US" altLang="en-US"/>
              <a:pPr>
                <a:defRPr/>
              </a:pPr>
              <a:t>‹#›</a:t>
            </a:fld>
            <a:endParaRPr lang="en-US" alt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dirty="0"/>
          </a:p>
        </p:txBody>
      </p:sp>
    </p:spTree>
    <p:extLst>
      <p:ext uri="{BB962C8B-B14F-4D97-AF65-F5344CB8AC3E}">
        <p14:creationId xmlns:p14="http://schemas.microsoft.com/office/powerpoint/2010/main" val="1985462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7977" y="184150"/>
            <a:ext cx="2620433" cy="58356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44551" y="184150"/>
            <a:ext cx="7660216" cy="5835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B7FA930D-C995-4A77-8183-FB0931F2EB5D}" type="slidenum">
              <a:rPr lang="en-US" altLang="en-US"/>
              <a:pPr>
                <a:defRPr/>
              </a:pPr>
              <a:t>‹#›</a:t>
            </a:fld>
            <a:endParaRPr lang="en-US" alt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dirty="0"/>
          </a:p>
        </p:txBody>
      </p:sp>
    </p:spTree>
    <p:extLst>
      <p:ext uri="{BB962C8B-B14F-4D97-AF65-F5344CB8AC3E}">
        <p14:creationId xmlns:p14="http://schemas.microsoft.com/office/powerpoint/2010/main" val="3051161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5"/>
          <p:cNvSpPr>
            <a:spLocks noGrp="1" noChangeArrowheads="1"/>
          </p:cNvSpPr>
          <p:nvPr>
            <p:ph type="sldNum" sz="quarter" idx="10"/>
          </p:nvPr>
        </p:nvSpPr>
        <p:spPr>
          <a:ln/>
        </p:spPr>
        <p:txBody>
          <a:bodyPr/>
          <a:lstStyle>
            <a:lvl1pPr>
              <a:defRPr/>
            </a:lvl1pPr>
          </a:lstStyle>
          <a:p>
            <a:pPr>
              <a:defRPr/>
            </a:pPr>
            <a:fld id="{E961B73A-5BC6-4B54-B916-8269AE58169A}"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31192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77900" y="1676400"/>
            <a:ext cx="5012267"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3367" y="1676400"/>
            <a:ext cx="5012267"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5"/>
          <p:cNvSpPr>
            <a:spLocks noGrp="1" noChangeArrowheads="1"/>
          </p:cNvSpPr>
          <p:nvPr>
            <p:ph type="sldNum" sz="quarter" idx="10"/>
          </p:nvPr>
        </p:nvSpPr>
        <p:spPr>
          <a:ln/>
        </p:spPr>
        <p:txBody>
          <a:bodyPr/>
          <a:lstStyle>
            <a:lvl1pPr>
              <a:defRPr/>
            </a:lvl1pPr>
          </a:lstStyle>
          <a:p>
            <a:pPr>
              <a:defRPr/>
            </a:pPr>
            <a:fld id="{23A2AA18-8775-4D27-90BB-735F8FAF2F84}"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426946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5"/>
          <p:cNvSpPr>
            <a:spLocks noGrp="1" noChangeArrowheads="1"/>
          </p:cNvSpPr>
          <p:nvPr>
            <p:ph type="sldNum" sz="quarter" idx="10"/>
          </p:nvPr>
        </p:nvSpPr>
        <p:spPr>
          <a:ln/>
        </p:spPr>
        <p:txBody>
          <a:bodyPr/>
          <a:lstStyle>
            <a:lvl1pPr>
              <a:defRPr/>
            </a:lvl1pPr>
          </a:lstStyle>
          <a:p>
            <a:pPr>
              <a:defRPr/>
            </a:pPr>
            <a:fld id="{5C4DFCDD-C595-4AB5-BFF6-DD3E1137F54A}" type="slidenum">
              <a:rPr lang="en-US"/>
              <a:pPr>
                <a:defRPr/>
              </a:pPr>
              <a:t>‹#›</a:t>
            </a:fld>
            <a:endParaRPr lang="en-US" dirty="0"/>
          </a:p>
        </p:txBody>
      </p:sp>
      <p:sp>
        <p:nvSpPr>
          <p:cNvPr id="8" name="Rectangle 4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746447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5"/>
          <p:cNvSpPr>
            <a:spLocks noGrp="1" noChangeArrowheads="1"/>
          </p:cNvSpPr>
          <p:nvPr>
            <p:ph type="sldNum" sz="quarter" idx="10"/>
          </p:nvPr>
        </p:nvSpPr>
        <p:spPr>
          <a:ln/>
        </p:spPr>
        <p:txBody>
          <a:bodyPr/>
          <a:lstStyle>
            <a:lvl1pPr>
              <a:defRPr/>
            </a:lvl1pPr>
          </a:lstStyle>
          <a:p>
            <a:pPr>
              <a:defRPr/>
            </a:pPr>
            <a:fld id="{ACA46F32-9188-47C8-99F2-A7C7A2A32A7D}" type="slidenum">
              <a:rPr lang="en-US"/>
              <a:pPr>
                <a:defRPr/>
              </a:pPr>
              <a:t>‹#›</a:t>
            </a:fld>
            <a:endParaRPr lang="en-US" dirty="0"/>
          </a:p>
        </p:txBody>
      </p:sp>
      <p:sp>
        <p:nvSpPr>
          <p:cNvPr id="4" name="Rectangle 4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30760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ln/>
        </p:spPr>
        <p:txBody>
          <a:bodyPr/>
          <a:lstStyle>
            <a:lvl1pPr>
              <a:defRPr/>
            </a:lvl1pPr>
          </a:lstStyle>
          <a:p>
            <a:pPr>
              <a:defRPr/>
            </a:pPr>
            <a:fld id="{F0778389-7140-4958-A6B7-AF1E13A975E9}" type="slidenum">
              <a:rPr lang="en-US"/>
              <a:pPr>
                <a:defRPr/>
              </a:pPr>
              <a:t>‹#›</a:t>
            </a:fld>
            <a:endParaRPr lang="en-US" dirty="0"/>
          </a:p>
        </p:txBody>
      </p:sp>
      <p:sp>
        <p:nvSpPr>
          <p:cNvPr id="3" name="Rectangle 4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1023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67E5E1FD-6F64-4A7F-8281-DD8F8BBDD098}"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40804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2DC60991-6381-4193-A4D8-B8D3D50BC94C}"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47025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6000" y="381000"/>
            <a:ext cx="102616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 style</a:t>
            </a:r>
          </a:p>
        </p:txBody>
      </p:sp>
      <p:sp>
        <p:nvSpPr>
          <p:cNvPr id="1027" name="Rectangle 3"/>
          <p:cNvSpPr>
            <a:spLocks noGrp="1" noChangeArrowheads="1"/>
          </p:cNvSpPr>
          <p:nvPr>
            <p:ph type="body" idx="1"/>
          </p:nvPr>
        </p:nvSpPr>
        <p:spPr bwMode="auto">
          <a:xfrm>
            <a:off x="977900" y="1676400"/>
            <a:ext cx="10228263" cy="426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69" name="Rectangle 45"/>
          <p:cNvSpPr>
            <a:spLocks noGrp="1" noChangeArrowheads="1"/>
          </p:cNvSpPr>
          <p:nvPr>
            <p:ph type="sldNum" sz="quarter" idx="4"/>
          </p:nvPr>
        </p:nvSpPr>
        <p:spPr bwMode="auto">
          <a:xfrm>
            <a:off x="10529888" y="6370638"/>
            <a:ext cx="1422400" cy="381000"/>
          </a:xfrm>
          <a:prstGeom prst="rect">
            <a:avLst/>
          </a:prstGeom>
          <a:noFill/>
          <a:ln>
            <a:noFill/>
          </a:ln>
          <a:effectLst/>
          <a:extLst>
            <a:ext uri="{909E8E84-426E-40DD-AFC4-6F175D3DCCD1}">
              <a14:hiddenFill xmlns:a14="http://schemas.microsoft.com/office/drawing/2010/main">
                <a:solidFill>
                  <a:srgbClr val="BE050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r">
              <a:defRPr sz="800" b="0" smtClean="0"/>
            </a:lvl1pPr>
          </a:lstStyle>
          <a:p>
            <a:pPr>
              <a:defRPr/>
            </a:pPr>
            <a:fld id="{19F4623E-0999-431A-9107-74341B1AE447}" type="slidenum">
              <a:rPr lang="en-US"/>
              <a:pPr>
                <a:defRPr/>
              </a:pPr>
              <a:t>‹#›</a:t>
            </a:fld>
            <a:endParaRPr lang="en-US" dirty="0"/>
          </a:p>
        </p:txBody>
      </p:sp>
      <p:sp>
        <p:nvSpPr>
          <p:cNvPr id="1029" name="Line 46"/>
          <p:cNvSpPr>
            <a:spLocks noChangeShapeType="1"/>
          </p:cNvSpPr>
          <p:nvPr/>
        </p:nvSpPr>
        <p:spPr bwMode="auto">
          <a:xfrm>
            <a:off x="863600" y="6172200"/>
            <a:ext cx="1045845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73" name="Rectangle 49"/>
          <p:cNvSpPr>
            <a:spLocks noGrp="1" noChangeArrowheads="1"/>
          </p:cNvSpPr>
          <p:nvPr>
            <p:ph type="ftr" sz="quarter" idx="3"/>
          </p:nvPr>
        </p:nvSpPr>
        <p:spPr bwMode="auto">
          <a:xfrm>
            <a:off x="863600" y="6229350"/>
            <a:ext cx="833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b="0" dirty="0"/>
            </a:lvl1pPr>
          </a:lstStyle>
          <a:p>
            <a:pPr>
              <a:defRPr/>
            </a:pPr>
            <a:endParaRPr lang="en-US" dirty="0"/>
          </a:p>
        </p:txBody>
      </p:sp>
      <p:sp>
        <p:nvSpPr>
          <p:cNvPr id="1031" name="Line 46"/>
          <p:cNvSpPr>
            <a:spLocks noChangeShapeType="1"/>
          </p:cNvSpPr>
          <p:nvPr userDrawn="1"/>
        </p:nvSpPr>
        <p:spPr bwMode="auto">
          <a:xfrm flipV="1">
            <a:off x="838200" y="6176963"/>
            <a:ext cx="10515600" cy="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032" name="Picture 7"/>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296525" y="63246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4"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6" r:id="rId12"/>
    <p:sldLayoutId id="2147483803" r:id="rId13"/>
  </p:sldLayoutIdLst>
  <p:txStyles>
    <p:titleStyle>
      <a:lvl1pPr algn="l" rtl="0" eaLnBrk="1" fontAlgn="base" hangingPunct="1">
        <a:spcBef>
          <a:spcPct val="0"/>
        </a:spcBef>
        <a:spcAft>
          <a:spcPct val="0"/>
        </a:spcAft>
        <a:defRPr sz="2800" b="1" kern="1200">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panose="020B0604020202020204" pitchFamily="34" charset="0"/>
        </a:defRPr>
      </a:lvl2pPr>
      <a:lvl3pPr algn="l" rtl="0" eaLnBrk="1" fontAlgn="base" hangingPunct="1">
        <a:spcBef>
          <a:spcPct val="0"/>
        </a:spcBef>
        <a:spcAft>
          <a:spcPct val="0"/>
        </a:spcAft>
        <a:defRPr sz="2800" b="1">
          <a:solidFill>
            <a:schemeClr val="tx1"/>
          </a:solidFill>
          <a:latin typeface="Arial" panose="020B0604020202020204" pitchFamily="34" charset="0"/>
        </a:defRPr>
      </a:lvl3pPr>
      <a:lvl4pPr algn="l" rtl="0" eaLnBrk="1" fontAlgn="base" hangingPunct="1">
        <a:spcBef>
          <a:spcPct val="0"/>
        </a:spcBef>
        <a:spcAft>
          <a:spcPct val="0"/>
        </a:spcAft>
        <a:defRPr sz="2800" b="1">
          <a:solidFill>
            <a:schemeClr val="tx1"/>
          </a:solidFill>
          <a:latin typeface="Arial" panose="020B0604020202020204" pitchFamily="34" charset="0"/>
        </a:defRPr>
      </a:lvl4pPr>
      <a:lvl5pPr algn="l" rtl="0" eaLnBrk="1" fontAlgn="base" hangingPunct="1">
        <a:spcBef>
          <a:spcPct val="0"/>
        </a:spcBef>
        <a:spcAft>
          <a:spcPct val="0"/>
        </a:spcAft>
        <a:defRPr sz="2800" b="1">
          <a:solidFill>
            <a:schemeClr val="tx1"/>
          </a:solidFill>
          <a:latin typeface="Arial" panose="020B0604020202020204" pitchFamily="34" charset="0"/>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
        <a:defRPr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3" r:id="rId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880533" y="184150"/>
            <a:ext cx="10447867" cy="577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 style</a:t>
            </a:r>
          </a:p>
        </p:txBody>
      </p:sp>
      <p:sp>
        <p:nvSpPr>
          <p:cNvPr id="2051" name="Rectangle 3"/>
          <p:cNvSpPr>
            <a:spLocks noGrp="1" noChangeArrowheads="1"/>
          </p:cNvSpPr>
          <p:nvPr>
            <p:ph type="body" idx="1"/>
          </p:nvPr>
        </p:nvSpPr>
        <p:spPr bwMode="auto">
          <a:xfrm>
            <a:off x="844566" y="1066800"/>
            <a:ext cx="10409767"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  </a:t>
            </a:r>
          </a:p>
        </p:txBody>
      </p:sp>
      <p:sp>
        <p:nvSpPr>
          <p:cNvPr id="8" name="Rectangle 4"/>
          <p:cNvSpPr>
            <a:spLocks noGrp="1" noChangeArrowheads="1"/>
          </p:cNvSpPr>
          <p:nvPr>
            <p:ph type="sldNum" sz="quarter" idx="4"/>
          </p:nvPr>
        </p:nvSpPr>
        <p:spPr bwMode="auto">
          <a:xfrm>
            <a:off x="10784417" y="6503988"/>
            <a:ext cx="1422400" cy="381000"/>
          </a:xfrm>
          <a:prstGeom prst="rect">
            <a:avLst/>
          </a:prstGeom>
          <a:ln>
            <a:miter lim="800000"/>
            <a:headEnd/>
            <a:tailEnd/>
          </a:ln>
        </p:spPr>
        <p:txBody>
          <a:bodyPr vert="horz" wrap="none" lIns="91440" tIns="45720" rIns="91440" bIns="45720" numCol="1" anchor="ctr" anchorCtr="0" compatLnSpc="1">
            <a:prstTxWarp prst="textNoShape">
              <a:avLst/>
            </a:prstTxWarp>
          </a:bodyPr>
          <a:lstStyle>
            <a:lvl1pPr algn="r" eaLnBrk="0" hangingPunct="0">
              <a:defRPr sz="800" b="1">
                <a:solidFill>
                  <a:srgbClr val="000000"/>
                </a:solidFill>
                <a:latin typeface="Arial" pitchFamily="34" charset="0"/>
                <a:cs typeface="Arial" pitchFamily="34" charset="0"/>
              </a:defRPr>
            </a:lvl1pPr>
          </a:lstStyle>
          <a:p>
            <a:pPr fontAlgn="base">
              <a:spcBef>
                <a:spcPct val="0"/>
              </a:spcBef>
              <a:spcAft>
                <a:spcPct val="0"/>
              </a:spcAft>
              <a:defRPr/>
            </a:pPr>
            <a:fld id="{680B76F0-B337-4C6A-A9EB-7B34DCC921A4}" type="slidenum">
              <a:rPr lang="en-US" altLang="en-US"/>
              <a:pPr fontAlgn="base">
                <a:spcBef>
                  <a:spcPct val="0"/>
                </a:spcBef>
                <a:spcAft>
                  <a:spcPct val="0"/>
                </a:spcAft>
                <a:defRPr/>
              </a:pPr>
              <a:t>‹#›</a:t>
            </a:fld>
            <a:endParaRPr lang="en-US" altLang="en-US" dirty="0"/>
          </a:p>
        </p:txBody>
      </p:sp>
      <p:sp>
        <p:nvSpPr>
          <p:cNvPr id="9" name="Rectangle 7"/>
          <p:cNvSpPr>
            <a:spLocks noGrp="1" noChangeArrowheads="1"/>
          </p:cNvSpPr>
          <p:nvPr>
            <p:ph type="ftr" sz="quarter" idx="3"/>
          </p:nvPr>
        </p:nvSpPr>
        <p:spPr bwMode="auto">
          <a:xfrm>
            <a:off x="914400" y="6305550"/>
            <a:ext cx="8331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800" b="1">
                <a:solidFill>
                  <a:srgbClr val="000000"/>
                </a:solidFill>
                <a:latin typeface="Arial" pitchFamily="34" charset="0"/>
                <a:ea typeface="PMingLiU" pitchFamily="18" charset="-120"/>
                <a:cs typeface="Arial" pitchFamily="34" charset="0"/>
              </a:defRPr>
            </a:lvl1pPr>
          </a:lstStyle>
          <a:p>
            <a:pPr fontAlgn="base">
              <a:spcBef>
                <a:spcPct val="0"/>
              </a:spcBef>
              <a:spcAft>
                <a:spcPct val="0"/>
              </a:spcAft>
              <a:defRPr/>
            </a:pPr>
            <a:endParaRPr lang="en-US" altLang="zh-TW" dirty="0"/>
          </a:p>
        </p:txBody>
      </p:sp>
    </p:spTree>
    <p:extLst>
      <p:ext uri="{BB962C8B-B14F-4D97-AF65-F5344CB8AC3E}">
        <p14:creationId xmlns:p14="http://schemas.microsoft.com/office/powerpoint/2010/main" val="291988738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defRPr>
      </a:lvl2pPr>
      <a:lvl3pPr algn="l" rtl="0" eaLnBrk="0" fontAlgn="base" hangingPunct="0">
        <a:spcBef>
          <a:spcPct val="0"/>
        </a:spcBef>
        <a:spcAft>
          <a:spcPct val="0"/>
        </a:spcAft>
        <a:defRPr sz="2400" b="1">
          <a:solidFill>
            <a:schemeClr val="tx1"/>
          </a:solidFill>
          <a:latin typeface="Calibri" pitchFamily="34" charset="0"/>
        </a:defRPr>
      </a:lvl3pPr>
      <a:lvl4pPr algn="l" rtl="0" eaLnBrk="0" fontAlgn="base" hangingPunct="0">
        <a:spcBef>
          <a:spcPct val="0"/>
        </a:spcBef>
        <a:spcAft>
          <a:spcPct val="0"/>
        </a:spcAft>
        <a:defRPr sz="2400" b="1">
          <a:solidFill>
            <a:schemeClr val="tx1"/>
          </a:solidFill>
          <a:latin typeface="Calibri" pitchFamily="34" charset="0"/>
        </a:defRPr>
      </a:lvl4pPr>
      <a:lvl5pPr algn="l" rtl="0" eaLnBrk="0" fontAlgn="base" hangingPunct="0">
        <a:spcBef>
          <a:spcPct val="0"/>
        </a:spcBef>
        <a:spcAft>
          <a:spcPct val="0"/>
        </a:spcAft>
        <a:defRPr sz="2400" b="1">
          <a:solidFill>
            <a:schemeClr val="tx1"/>
          </a:solidFill>
          <a:latin typeface="Calibri" pitchFamily="34" charset="0"/>
        </a:defRPr>
      </a:lvl5pPr>
      <a:lvl6pPr marL="457200" algn="l" rtl="0" fontAlgn="base">
        <a:spcBef>
          <a:spcPct val="0"/>
        </a:spcBef>
        <a:spcAft>
          <a:spcPct val="0"/>
        </a:spcAft>
        <a:defRPr sz="2400" b="1">
          <a:solidFill>
            <a:schemeClr val="tx1"/>
          </a:solidFill>
          <a:latin typeface="Calibri" pitchFamily="34" charset="0"/>
        </a:defRPr>
      </a:lvl6pPr>
      <a:lvl7pPr marL="914400" algn="l" rtl="0" fontAlgn="base">
        <a:spcBef>
          <a:spcPct val="0"/>
        </a:spcBef>
        <a:spcAft>
          <a:spcPct val="0"/>
        </a:spcAft>
        <a:defRPr sz="2400" b="1">
          <a:solidFill>
            <a:schemeClr val="tx1"/>
          </a:solidFill>
          <a:latin typeface="Calibri" pitchFamily="34" charset="0"/>
        </a:defRPr>
      </a:lvl7pPr>
      <a:lvl8pPr marL="1371600" algn="l" rtl="0" fontAlgn="base">
        <a:spcBef>
          <a:spcPct val="0"/>
        </a:spcBef>
        <a:spcAft>
          <a:spcPct val="0"/>
        </a:spcAft>
        <a:defRPr sz="2400" b="1">
          <a:solidFill>
            <a:schemeClr val="tx1"/>
          </a:solidFill>
          <a:latin typeface="Calibri" pitchFamily="34" charset="0"/>
        </a:defRPr>
      </a:lvl8pPr>
      <a:lvl9pPr marL="1828800" algn="l" rtl="0" fontAlgn="base">
        <a:spcBef>
          <a:spcPct val="0"/>
        </a:spcBef>
        <a:spcAft>
          <a:spcPct val="0"/>
        </a:spcAft>
        <a:defRPr sz="2400" b="1">
          <a:solidFill>
            <a:schemeClr val="tx1"/>
          </a:solidFill>
          <a:latin typeface="Calibri" pitchFamily="34"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B3FD48-7116-440D-A1F6-439F737F6A83}"/>
              </a:ext>
            </a:extLst>
          </p:cNvPr>
          <p:cNvSpPr>
            <a:spLocks noGrp="1"/>
          </p:cNvSpPr>
          <p:nvPr>
            <p:ph type="title"/>
          </p:nvPr>
        </p:nvSpPr>
        <p:spPr>
          <a:xfrm>
            <a:off x="4343400" y="2876204"/>
            <a:ext cx="7010399" cy="490065"/>
          </a:xfrm>
        </p:spPr>
        <p:txBody>
          <a:bodyPr/>
          <a:lstStyle/>
          <a:p>
            <a:r>
              <a:rPr lang="en-SG" dirty="0"/>
              <a:t>FX Regional Model for OJK</a:t>
            </a:r>
          </a:p>
        </p:txBody>
      </p:sp>
    </p:spTree>
    <p:extLst>
      <p:ext uri="{BB962C8B-B14F-4D97-AF65-F5344CB8AC3E}">
        <p14:creationId xmlns:p14="http://schemas.microsoft.com/office/powerpoint/2010/main" val="1319504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1A7D17FD-E2F8-4F07-ACB8-7580D9B70D05}"/>
              </a:ext>
            </a:extLst>
          </p:cNvPr>
          <p:cNvSpPr>
            <a:spLocks noGrp="1"/>
          </p:cNvSpPr>
          <p:nvPr>
            <p:ph type="sldNum" sz="quarter" idx="10"/>
          </p:nvPr>
        </p:nvSpPr>
        <p:spPr>
          <a:xfrm>
            <a:off x="11421611" y="6098400"/>
            <a:ext cx="392113" cy="365125"/>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0778389-7140-4958-A6B7-AF1E13A975E9}"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a:ea typeface="+mn-ea"/>
              <a:cs typeface="+mn-cs"/>
            </a:endParaRPr>
          </a:p>
        </p:txBody>
      </p:sp>
      <p:cxnSp>
        <p:nvCxnSpPr>
          <p:cNvPr id="10" name="Straight Connector 9">
            <a:extLst>
              <a:ext uri="{FF2B5EF4-FFF2-40B4-BE49-F238E27FC236}">
                <a16:creationId xmlns:a16="http://schemas.microsoft.com/office/drawing/2014/main" id="{1F772CD6-D916-4991-ABF0-B292DDE02005}"/>
              </a:ext>
            </a:extLst>
          </p:cNvPr>
          <p:cNvCxnSpPr/>
          <p:nvPr/>
        </p:nvCxnSpPr>
        <p:spPr bwMode="auto">
          <a:xfrm>
            <a:off x="149882" y="425258"/>
            <a:ext cx="11806989" cy="0"/>
          </a:xfrm>
          <a:prstGeom prst="line">
            <a:avLst/>
          </a:prstGeom>
          <a:noFill/>
          <a:ln w="28575">
            <a:solidFill>
              <a:srgbClr val="C00000"/>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 name="Title 1">
            <a:extLst>
              <a:ext uri="{FF2B5EF4-FFF2-40B4-BE49-F238E27FC236}">
                <a16:creationId xmlns:a16="http://schemas.microsoft.com/office/drawing/2014/main" id="{32AB0933-2F25-468D-A5AA-8FA45484621A}"/>
              </a:ext>
            </a:extLst>
          </p:cNvPr>
          <p:cNvSpPr txBox="1">
            <a:spLocks/>
          </p:cNvSpPr>
          <p:nvPr/>
        </p:nvSpPr>
        <p:spPr bwMode="auto">
          <a:xfrm>
            <a:off x="-34841" y="-462"/>
            <a:ext cx="12792891" cy="3963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733" b="1">
                <a:solidFill>
                  <a:schemeClr val="tx1"/>
                </a:solidFill>
                <a:latin typeface="+mj-lt"/>
                <a:ea typeface="+mj-ea"/>
                <a:cs typeface="+mj-cs"/>
              </a:defRPr>
            </a:lvl1pPr>
            <a:lvl2pPr algn="l" rtl="0" eaLnBrk="0" fontAlgn="base" hangingPunct="0">
              <a:spcBef>
                <a:spcPct val="0"/>
              </a:spcBef>
              <a:spcAft>
                <a:spcPct val="0"/>
              </a:spcAft>
              <a:defRPr sz="3733" b="1">
                <a:solidFill>
                  <a:schemeClr val="tx1"/>
                </a:solidFill>
                <a:latin typeface="Arial" charset="0"/>
              </a:defRPr>
            </a:lvl2pPr>
            <a:lvl3pPr algn="l" rtl="0" eaLnBrk="0" fontAlgn="base" hangingPunct="0">
              <a:spcBef>
                <a:spcPct val="0"/>
              </a:spcBef>
              <a:spcAft>
                <a:spcPct val="0"/>
              </a:spcAft>
              <a:defRPr sz="3733" b="1">
                <a:solidFill>
                  <a:schemeClr val="tx1"/>
                </a:solidFill>
                <a:latin typeface="Arial" charset="0"/>
              </a:defRPr>
            </a:lvl3pPr>
            <a:lvl4pPr algn="l" rtl="0" eaLnBrk="0" fontAlgn="base" hangingPunct="0">
              <a:spcBef>
                <a:spcPct val="0"/>
              </a:spcBef>
              <a:spcAft>
                <a:spcPct val="0"/>
              </a:spcAft>
              <a:defRPr sz="3733" b="1">
                <a:solidFill>
                  <a:schemeClr val="tx1"/>
                </a:solidFill>
                <a:latin typeface="Arial" charset="0"/>
              </a:defRPr>
            </a:lvl4pPr>
            <a:lvl5pPr algn="l" rtl="0" eaLnBrk="0" fontAlgn="base" hangingPunct="0">
              <a:spcBef>
                <a:spcPct val="0"/>
              </a:spcBef>
              <a:spcAft>
                <a:spcPct val="0"/>
              </a:spcAft>
              <a:defRPr sz="3733" b="1">
                <a:solidFill>
                  <a:schemeClr val="tx1"/>
                </a:solidFill>
                <a:latin typeface="Arial" charset="0"/>
              </a:defRPr>
            </a:lvl5pPr>
            <a:lvl6pPr marL="609585" algn="l" rtl="0" eaLnBrk="0" fontAlgn="base" hangingPunct="0">
              <a:spcBef>
                <a:spcPct val="0"/>
              </a:spcBef>
              <a:spcAft>
                <a:spcPct val="0"/>
              </a:spcAft>
              <a:defRPr sz="3733" b="1">
                <a:solidFill>
                  <a:schemeClr val="tx1"/>
                </a:solidFill>
                <a:latin typeface="Arial" charset="0"/>
              </a:defRPr>
            </a:lvl6pPr>
            <a:lvl7pPr marL="1219170" algn="l" rtl="0" eaLnBrk="0" fontAlgn="base" hangingPunct="0">
              <a:spcBef>
                <a:spcPct val="0"/>
              </a:spcBef>
              <a:spcAft>
                <a:spcPct val="0"/>
              </a:spcAft>
              <a:defRPr sz="3733" b="1">
                <a:solidFill>
                  <a:schemeClr val="tx1"/>
                </a:solidFill>
                <a:latin typeface="Arial" charset="0"/>
              </a:defRPr>
            </a:lvl7pPr>
            <a:lvl8pPr marL="1828754" algn="l" rtl="0" eaLnBrk="0" fontAlgn="base" hangingPunct="0">
              <a:spcBef>
                <a:spcPct val="0"/>
              </a:spcBef>
              <a:spcAft>
                <a:spcPct val="0"/>
              </a:spcAft>
              <a:defRPr sz="3733" b="1">
                <a:solidFill>
                  <a:schemeClr val="tx1"/>
                </a:solidFill>
                <a:latin typeface="Arial" charset="0"/>
              </a:defRPr>
            </a:lvl8pPr>
            <a:lvl9pPr marL="2438339" algn="l" rtl="0" eaLnBrk="0" fontAlgn="base" hangingPunct="0">
              <a:spcBef>
                <a:spcPct val="0"/>
              </a:spcBef>
              <a:spcAft>
                <a:spcPct val="0"/>
              </a:spcAft>
              <a:defRPr sz="3733" b="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2400" b="1" i="0" u="none" strike="noStrike" kern="0" cap="none" spc="0" normalizeH="0" baseline="0" noProof="0" dirty="0">
                <a:ln>
                  <a:noFill/>
                </a:ln>
                <a:solidFill>
                  <a:srgbClr val="C00000"/>
                </a:solidFill>
                <a:effectLst/>
                <a:uLnTx/>
                <a:uFillTx/>
                <a:latin typeface="Frutiger" panose="020B0500000000000000" pitchFamily="34" charset="0"/>
                <a:ea typeface="Frutiger LT Std 75 Black" charset="0"/>
                <a:cs typeface="Frutiger LT Std 75 Black" charset="0"/>
              </a:rPr>
              <a:t>AS-IS Transaction flow: External channels including IDEAL-&gt;DOL flow &amp; </a:t>
            </a:r>
            <a:r>
              <a:rPr kumimoji="0" lang="en-SG" sz="2400" b="1" i="0" u="none" strike="noStrike" kern="0" cap="none" spc="0" normalizeH="0" baseline="0" noProof="0" dirty="0" err="1">
                <a:ln>
                  <a:noFill/>
                </a:ln>
                <a:solidFill>
                  <a:srgbClr val="C00000"/>
                </a:solidFill>
                <a:effectLst/>
                <a:uLnTx/>
                <a:uFillTx/>
                <a:latin typeface="Frutiger" panose="020B0500000000000000" pitchFamily="34" charset="0"/>
                <a:ea typeface="Frutiger LT Std 75 Black" charset="0"/>
                <a:cs typeface="Frutiger LT Std 75 Black" charset="0"/>
              </a:rPr>
              <a:t>DOLWeb</a:t>
            </a:r>
            <a:r>
              <a:rPr kumimoji="0" lang="en-SG" sz="2400" b="1" i="0" u="none" strike="noStrike" kern="0" cap="none" spc="0" normalizeH="0" baseline="0" noProof="0" dirty="0">
                <a:ln>
                  <a:noFill/>
                </a:ln>
                <a:solidFill>
                  <a:srgbClr val="C00000"/>
                </a:solidFill>
                <a:effectLst/>
                <a:uLnTx/>
                <a:uFillTx/>
                <a:latin typeface="Frutiger" panose="020B0500000000000000" pitchFamily="34" charset="0"/>
                <a:ea typeface="Frutiger LT Std 75 Black" charset="0"/>
                <a:cs typeface="Frutiger LT Std 75 Black" charset="0"/>
              </a:rPr>
              <a:t> (COMPASS 2.0)</a:t>
            </a:r>
          </a:p>
        </p:txBody>
      </p:sp>
      <p:grpSp>
        <p:nvGrpSpPr>
          <p:cNvPr id="146" name="Group 145">
            <a:extLst>
              <a:ext uri="{FF2B5EF4-FFF2-40B4-BE49-F238E27FC236}">
                <a16:creationId xmlns:a16="http://schemas.microsoft.com/office/drawing/2014/main" id="{0D7ED787-F133-440A-B500-D3852647EDE1}"/>
              </a:ext>
            </a:extLst>
          </p:cNvPr>
          <p:cNvGrpSpPr/>
          <p:nvPr/>
        </p:nvGrpSpPr>
        <p:grpSpPr>
          <a:xfrm>
            <a:off x="465910" y="546683"/>
            <a:ext cx="9805855" cy="4711037"/>
            <a:chOff x="318273" y="1231091"/>
            <a:chExt cx="9805855" cy="4711037"/>
          </a:xfrm>
        </p:grpSpPr>
        <p:grpSp>
          <p:nvGrpSpPr>
            <p:cNvPr id="147" name="Group 146">
              <a:extLst>
                <a:ext uri="{FF2B5EF4-FFF2-40B4-BE49-F238E27FC236}">
                  <a16:creationId xmlns:a16="http://schemas.microsoft.com/office/drawing/2014/main" id="{54915A75-B7C6-41FC-B385-E4D1EBB8D1C7}"/>
                </a:ext>
              </a:extLst>
            </p:cNvPr>
            <p:cNvGrpSpPr/>
            <p:nvPr/>
          </p:nvGrpSpPr>
          <p:grpSpPr>
            <a:xfrm>
              <a:off x="318273" y="1231091"/>
              <a:ext cx="9805855" cy="4711037"/>
              <a:chOff x="318273" y="459566"/>
              <a:chExt cx="9805855" cy="4711037"/>
            </a:xfrm>
          </p:grpSpPr>
          <p:sp>
            <p:nvSpPr>
              <p:cNvPr id="151" name="Rectangle 150">
                <a:extLst>
                  <a:ext uri="{FF2B5EF4-FFF2-40B4-BE49-F238E27FC236}">
                    <a16:creationId xmlns:a16="http://schemas.microsoft.com/office/drawing/2014/main" id="{55B77AE7-1AA7-46F9-8227-B08F3A124F9B}"/>
                  </a:ext>
                </a:extLst>
              </p:cNvPr>
              <p:cNvSpPr/>
              <p:nvPr/>
            </p:nvSpPr>
            <p:spPr bwMode="auto">
              <a:xfrm>
                <a:off x="8630593" y="2502792"/>
                <a:ext cx="712179" cy="443750"/>
              </a:xfrm>
              <a:prstGeom prst="rect">
                <a:avLst/>
              </a:prstGeom>
              <a:solidFill>
                <a:srgbClr val="00B0F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a:solidFill>
                      <a:srgbClr val="000000"/>
                    </a:solidFill>
                    <a:latin typeface="Tahoma" pitchFamily="34" charset="0"/>
                    <a:ea typeface="+mn-ea"/>
                  </a:rPr>
                  <a:t>MUREX</a:t>
                </a:r>
                <a:endParaRPr lang="en-US" sz="1400" b="1" kern="0">
                  <a:solidFill>
                    <a:srgbClr val="000000"/>
                  </a:solidFill>
                  <a:latin typeface="Tahoma" pitchFamily="34" charset="0"/>
                  <a:ea typeface="+mn-ea"/>
                </a:endParaRPr>
              </a:p>
            </p:txBody>
          </p:sp>
          <p:cxnSp>
            <p:nvCxnSpPr>
              <p:cNvPr id="152" name="Straight Arrow Connector 151">
                <a:extLst>
                  <a:ext uri="{FF2B5EF4-FFF2-40B4-BE49-F238E27FC236}">
                    <a16:creationId xmlns:a16="http://schemas.microsoft.com/office/drawing/2014/main" id="{050415F9-9B07-457F-A32A-8DB9465AAE35}"/>
                  </a:ext>
                </a:extLst>
              </p:cNvPr>
              <p:cNvCxnSpPr>
                <a:cxnSpLocks/>
                <a:endCxn id="189" idx="1"/>
              </p:cNvCxnSpPr>
              <p:nvPr/>
            </p:nvCxnSpPr>
            <p:spPr bwMode="auto">
              <a:xfrm flipV="1">
                <a:off x="7064176" y="2725814"/>
                <a:ext cx="804143" cy="320"/>
              </a:xfrm>
              <a:prstGeom prst="straightConnector1">
                <a:avLst/>
              </a:prstGeom>
              <a:solidFill>
                <a:srgbClr val="CC0000"/>
              </a:solidFill>
              <a:ln w="22225" cap="flat" cmpd="sng" algn="ctr">
                <a:solidFill>
                  <a:srgbClr val="000000"/>
                </a:solidFill>
                <a:prstDash val="solid"/>
                <a:round/>
                <a:headEnd type="none" w="med" len="med"/>
                <a:tailEnd type="arrow"/>
              </a:ln>
              <a:effectLst/>
            </p:spPr>
          </p:cxnSp>
          <p:sp>
            <p:nvSpPr>
              <p:cNvPr id="153" name="TextBox 152">
                <a:extLst>
                  <a:ext uri="{FF2B5EF4-FFF2-40B4-BE49-F238E27FC236}">
                    <a16:creationId xmlns:a16="http://schemas.microsoft.com/office/drawing/2014/main" id="{51E0DABE-4FC9-404A-9925-FAAC43F7D561}"/>
                  </a:ext>
                </a:extLst>
              </p:cNvPr>
              <p:cNvSpPr txBox="1"/>
              <p:nvPr/>
            </p:nvSpPr>
            <p:spPr>
              <a:xfrm>
                <a:off x="7006426" y="2470281"/>
                <a:ext cx="950901" cy="246221"/>
              </a:xfrm>
              <a:prstGeom prst="rect">
                <a:avLst/>
              </a:prstGeom>
              <a:noFill/>
            </p:spPr>
            <p:txBody>
              <a:bodyPr wrap="none" rtlCol="0">
                <a:spAutoFit/>
              </a:bodyPr>
              <a:lstStyle/>
              <a:p>
                <a:pPr defTabSz="754471" eaLnBrk="0" hangingPunct="0">
                  <a:defRPr/>
                </a:pPr>
                <a:r>
                  <a:rPr lang="en-GB" sz="1000" b="1" dirty="0">
                    <a:solidFill>
                      <a:srgbClr val="000000"/>
                    </a:solidFill>
                    <a:latin typeface="Tahoma" pitchFamily="34" charset="0"/>
                  </a:rPr>
                  <a:t>7</a:t>
                </a:r>
                <a:r>
                  <a:rPr lang="en-GB" sz="1000" b="1" dirty="0">
                    <a:solidFill>
                      <a:srgbClr val="000000"/>
                    </a:solidFill>
                    <a:latin typeface="Tahoma" pitchFamily="34" charset="0"/>
                    <a:ea typeface="+mn-ea"/>
                  </a:rPr>
                  <a:t>. Deal flow</a:t>
                </a:r>
                <a:endParaRPr lang="en-US" sz="1000" b="1" dirty="0">
                  <a:solidFill>
                    <a:srgbClr val="000000"/>
                  </a:solidFill>
                  <a:latin typeface="Tahoma" pitchFamily="34" charset="0"/>
                  <a:ea typeface="+mn-ea"/>
                </a:endParaRPr>
              </a:p>
            </p:txBody>
          </p:sp>
          <p:sp>
            <p:nvSpPr>
              <p:cNvPr id="154" name="TextBox 153">
                <a:extLst>
                  <a:ext uri="{FF2B5EF4-FFF2-40B4-BE49-F238E27FC236}">
                    <a16:creationId xmlns:a16="http://schemas.microsoft.com/office/drawing/2014/main" id="{F752CE75-9790-4B04-823A-15DB4D3B936B}"/>
                  </a:ext>
                </a:extLst>
              </p:cNvPr>
              <p:cNvSpPr txBox="1"/>
              <p:nvPr/>
            </p:nvSpPr>
            <p:spPr>
              <a:xfrm>
                <a:off x="8944338" y="1959634"/>
                <a:ext cx="913092" cy="400110"/>
              </a:xfrm>
              <a:prstGeom prst="rect">
                <a:avLst/>
              </a:prstGeom>
              <a:noFill/>
            </p:spPr>
            <p:txBody>
              <a:bodyPr wrap="square" rtlCol="0">
                <a:spAutoFit/>
              </a:bodyPr>
              <a:lstStyle/>
              <a:p>
                <a:pPr defTabSz="754471" eaLnBrk="0" hangingPunct="0">
                  <a:defRPr/>
                </a:pPr>
                <a:r>
                  <a:rPr lang="en-GB" sz="1000" b="1" dirty="0">
                    <a:solidFill>
                      <a:srgbClr val="000000"/>
                    </a:solidFill>
                    <a:latin typeface="Tahoma" pitchFamily="34" charset="0"/>
                    <a:ea typeface="+mn-ea"/>
                  </a:rPr>
                  <a:t>9. Limits chalk</a:t>
                </a:r>
              </a:p>
            </p:txBody>
          </p:sp>
          <p:pic>
            <p:nvPicPr>
              <p:cNvPr id="155" name="Graphic 154" descr="User">
                <a:extLst>
                  <a:ext uri="{FF2B5EF4-FFF2-40B4-BE49-F238E27FC236}">
                    <a16:creationId xmlns:a16="http://schemas.microsoft.com/office/drawing/2014/main" id="{519E2E4C-FB10-4E73-98B4-114392EF96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296" y="2410343"/>
                <a:ext cx="413409" cy="413409"/>
              </a:xfrm>
              <a:prstGeom prst="rect">
                <a:avLst/>
              </a:prstGeom>
            </p:spPr>
          </p:pic>
          <p:sp>
            <p:nvSpPr>
              <p:cNvPr id="156" name="TextBox 155">
                <a:extLst>
                  <a:ext uri="{FF2B5EF4-FFF2-40B4-BE49-F238E27FC236}">
                    <a16:creationId xmlns:a16="http://schemas.microsoft.com/office/drawing/2014/main" id="{C149583F-7198-4114-83B4-AC8A96633FFC}"/>
                  </a:ext>
                </a:extLst>
              </p:cNvPr>
              <p:cNvSpPr txBox="1"/>
              <p:nvPr/>
            </p:nvSpPr>
            <p:spPr>
              <a:xfrm>
                <a:off x="318273" y="2708547"/>
                <a:ext cx="851515" cy="400110"/>
              </a:xfrm>
              <a:prstGeom prst="rect">
                <a:avLst/>
              </a:prstGeom>
              <a:noFill/>
            </p:spPr>
            <p:txBody>
              <a:bodyPr wrap="none" rtlCol="0">
                <a:spAutoFit/>
              </a:bodyPr>
              <a:lstStyle/>
              <a:p>
                <a:pPr algn="ctr" defTabSz="754471" eaLnBrk="0" hangingPunct="0">
                  <a:defRPr/>
                </a:pPr>
                <a:r>
                  <a:rPr lang="en-GB" sz="1000" b="1" dirty="0">
                    <a:solidFill>
                      <a:srgbClr val="000000"/>
                    </a:solidFill>
                    <a:latin typeface="Tahoma" pitchFamily="34" charset="0"/>
                    <a:ea typeface="+mn-ea"/>
                  </a:rPr>
                  <a:t>End</a:t>
                </a:r>
              </a:p>
              <a:p>
                <a:pPr algn="ctr" defTabSz="754471" eaLnBrk="0" hangingPunct="0">
                  <a:defRPr/>
                </a:pPr>
                <a:r>
                  <a:rPr lang="en-GB" sz="1000" b="1" dirty="0">
                    <a:solidFill>
                      <a:srgbClr val="000000"/>
                    </a:solidFill>
                    <a:latin typeface="Tahoma" pitchFamily="34" charset="0"/>
                    <a:ea typeface="+mn-ea"/>
                  </a:rPr>
                  <a:t>customers</a:t>
                </a:r>
                <a:endParaRPr lang="en-US" sz="1000" b="1" dirty="0">
                  <a:solidFill>
                    <a:srgbClr val="000000"/>
                  </a:solidFill>
                  <a:latin typeface="Tahoma" pitchFamily="34" charset="0"/>
                  <a:ea typeface="+mn-ea"/>
                </a:endParaRPr>
              </a:p>
            </p:txBody>
          </p:sp>
          <p:sp>
            <p:nvSpPr>
              <p:cNvPr id="157" name="TextBox 156">
                <a:extLst>
                  <a:ext uri="{FF2B5EF4-FFF2-40B4-BE49-F238E27FC236}">
                    <a16:creationId xmlns:a16="http://schemas.microsoft.com/office/drawing/2014/main" id="{841A3AD1-76ED-41B4-8226-7AB1B3D19A74}"/>
                  </a:ext>
                </a:extLst>
              </p:cNvPr>
              <p:cNvSpPr txBox="1"/>
              <p:nvPr/>
            </p:nvSpPr>
            <p:spPr>
              <a:xfrm>
                <a:off x="1833410" y="2102064"/>
                <a:ext cx="2129109" cy="246221"/>
              </a:xfrm>
              <a:prstGeom prst="rect">
                <a:avLst/>
              </a:prstGeom>
              <a:noFill/>
            </p:spPr>
            <p:txBody>
              <a:bodyPr wrap="none" rtlCol="0">
                <a:spAutoFit/>
              </a:bodyPr>
              <a:lstStyle/>
              <a:p>
                <a:pPr algn="ctr" defTabSz="754471" eaLnBrk="0" hangingPunct="0">
                  <a:defRPr/>
                </a:pPr>
                <a:r>
                  <a:rPr lang="en-GB" sz="1000" b="1" dirty="0">
                    <a:solidFill>
                      <a:srgbClr val="000000"/>
                    </a:solidFill>
                    <a:latin typeface="Tahoma" pitchFamily="34" charset="0"/>
                    <a:ea typeface="+mn-ea"/>
                  </a:rPr>
                  <a:t>1. FX preferential rate enquiry</a:t>
                </a:r>
                <a:endParaRPr lang="en-US" sz="1000" b="1" dirty="0">
                  <a:solidFill>
                    <a:srgbClr val="000000"/>
                  </a:solidFill>
                  <a:latin typeface="Tahoma" pitchFamily="34" charset="0"/>
                  <a:ea typeface="+mn-ea"/>
                </a:endParaRPr>
              </a:p>
            </p:txBody>
          </p:sp>
          <p:cxnSp>
            <p:nvCxnSpPr>
              <p:cNvPr id="158" name="Straight Arrow Connector 157">
                <a:extLst>
                  <a:ext uri="{FF2B5EF4-FFF2-40B4-BE49-F238E27FC236}">
                    <a16:creationId xmlns:a16="http://schemas.microsoft.com/office/drawing/2014/main" id="{D43C0ABD-A701-4D92-97F1-F5C37A68B239}"/>
                  </a:ext>
                </a:extLst>
              </p:cNvPr>
              <p:cNvCxnSpPr>
                <a:cxnSpLocks/>
                <a:stCxn id="151" idx="0"/>
                <a:endCxn id="187" idx="2"/>
              </p:cNvCxnSpPr>
              <p:nvPr/>
            </p:nvCxnSpPr>
            <p:spPr bwMode="auto">
              <a:xfrm flipV="1">
                <a:off x="8986683" y="1809485"/>
                <a:ext cx="1511" cy="693307"/>
              </a:xfrm>
              <a:prstGeom prst="straightConnector1">
                <a:avLst/>
              </a:prstGeom>
              <a:solidFill>
                <a:srgbClr val="CC0000"/>
              </a:solidFill>
              <a:ln w="22225" cap="flat" cmpd="sng" algn="ctr">
                <a:solidFill>
                  <a:srgbClr val="000000"/>
                </a:solidFill>
                <a:prstDash val="solid"/>
                <a:round/>
                <a:headEnd type="none" w="med" len="med"/>
                <a:tailEnd type="arrow"/>
              </a:ln>
              <a:effectLst/>
            </p:spPr>
          </p:cxnSp>
          <p:sp>
            <p:nvSpPr>
              <p:cNvPr id="159" name="Rectangle 158">
                <a:extLst>
                  <a:ext uri="{FF2B5EF4-FFF2-40B4-BE49-F238E27FC236}">
                    <a16:creationId xmlns:a16="http://schemas.microsoft.com/office/drawing/2014/main" id="{3EDA778D-98E0-49C7-8494-3506DAA1289C}"/>
                  </a:ext>
                </a:extLst>
              </p:cNvPr>
              <p:cNvSpPr/>
              <p:nvPr/>
            </p:nvSpPr>
            <p:spPr bwMode="auto">
              <a:xfrm>
                <a:off x="7055483" y="1365735"/>
                <a:ext cx="814858" cy="443750"/>
              </a:xfrm>
              <a:prstGeom prst="rect">
                <a:avLst/>
              </a:prstGeom>
              <a:solidFill>
                <a:srgbClr val="00B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a:solidFill>
                      <a:srgbClr val="000000"/>
                    </a:solidFill>
                    <a:latin typeface="Tahoma" pitchFamily="34" charset="0"/>
                    <a:ea typeface="+mn-ea"/>
                  </a:rPr>
                  <a:t>DCC</a:t>
                </a:r>
                <a:endParaRPr lang="en-US" sz="1400" b="1" kern="0">
                  <a:solidFill>
                    <a:srgbClr val="000000"/>
                  </a:solidFill>
                  <a:latin typeface="Tahoma" pitchFamily="34" charset="0"/>
                  <a:ea typeface="+mn-ea"/>
                </a:endParaRPr>
              </a:p>
            </p:txBody>
          </p:sp>
          <p:cxnSp>
            <p:nvCxnSpPr>
              <p:cNvPr id="160" name="Connector: Elbow 159">
                <a:extLst>
                  <a:ext uri="{FF2B5EF4-FFF2-40B4-BE49-F238E27FC236}">
                    <a16:creationId xmlns:a16="http://schemas.microsoft.com/office/drawing/2014/main" id="{92FC5CFD-5CD7-4DDF-9145-90489C5369B2}"/>
                  </a:ext>
                </a:extLst>
              </p:cNvPr>
              <p:cNvCxnSpPr>
                <a:cxnSpLocks/>
                <a:stCxn id="205" idx="0"/>
                <a:endCxn id="159" idx="1"/>
              </p:cNvCxnSpPr>
              <p:nvPr/>
            </p:nvCxnSpPr>
            <p:spPr bwMode="auto">
              <a:xfrm rot="5400000" flipH="1" flipV="1">
                <a:off x="6601211" y="1662983"/>
                <a:ext cx="529645" cy="378900"/>
              </a:xfrm>
              <a:prstGeom prst="bentConnector2">
                <a:avLst/>
              </a:prstGeom>
              <a:solidFill>
                <a:srgbClr val="CC0000"/>
              </a:solidFill>
              <a:ln w="22225" cap="flat" cmpd="sng" algn="ctr">
                <a:solidFill>
                  <a:schemeClr val="tx1"/>
                </a:solidFill>
                <a:prstDash val="solid"/>
                <a:round/>
                <a:headEnd type="none" w="med" len="med"/>
                <a:tailEnd type="arrow"/>
              </a:ln>
              <a:effectLst/>
            </p:spPr>
          </p:cxnSp>
          <p:cxnSp>
            <p:nvCxnSpPr>
              <p:cNvPr id="161" name="Connector: Elbow 160">
                <a:extLst>
                  <a:ext uri="{FF2B5EF4-FFF2-40B4-BE49-F238E27FC236}">
                    <a16:creationId xmlns:a16="http://schemas.microsoft.com/office/drawing/2014/main" id="{E17FF0A2-FFCD-4BB2-909B-231CF21BEC7B}"/>
                  </a:ext>
                </a:extLst>
              </p:cNvPr>
              <p:cNvCxnSpPr>
                <a:cxnSpLocks/>
                <a:stCxn id="205" idx="2"/>
                <a:endCxn id="208" idx="1"/>
              </p:cNvCxnSpPr>
              <p:nvPr/>
            </p:nvCxnSpPr>
            <p:spPr bwMode="auto">
              <a:xfrm rot="16200000" flipH="1">
                <a:off x="6898345" y="3113249"/>
                <a:ext cx="1018476" cy="1462001"/>
              </a:xfrm>
              <a:prstGeom prst="bentConnector2">
                <a:avLst/>
              </a:prstGeom>
              <a:solidFill>
                <a:srgbClr val="CC0000"/>
              </a:solidFill>
              <a:ln w="22225" cap="flat" cmpd="sng" algn="ctr">
                <a:solidFill>
                  <a:srgbClr val="000000"/>
                </a:solidFill>
                <a:prstDash val="solid"/>
                <a:round/>
                <a:headEnd type="none" w="med" len="med"/>
                <a:tailEnd type="arrow"/>
              </a:ln>
              <a:effectLst/>
            </p:spPr>
          </p:cxnSp>
          <p:cxnSp>
            <p:nvCxnSpPr>
              <p:cNvPr id="162" name="Straight Arrow Connector 161">
                <a:extLst>
                  <a:ext uri="{FF2B5EF4-FFF2-40B4-BE49-F238E27FC236}">
                    <a16:creationId xmlns:a16="http://schemas.microsoft.com/office/drawing/2014/main" id="{0E4500B5-5EB7-4463-BCC4-21DE8782F05E}"/>
                  </a:ext>
                </a:extLst>
              </p:cNvPr>
              <p:cNvCxnSpPr>
                <a:cxnSpLocks/>
              </p:cNvCxnSpPr>
              <p:nvPr/>
            </p:nvCxnSpPr>
            <p:spPr bwMode="auto">
              <a:xfrm>
                <a:off x="1866212" y="2305229"/>
                <a:ext cx="2150899" cy="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163" name="Straight Arrow Connector 162">
                <a:extLst>
                  <a:ext uri="{FF2B5EF4-FFF2-40B4-BE49-F238E27FC236}">
                    <a16:creationId xmlns:a16="http://schemas.microsoft.com/office/drawing/2014/main" id="{EDD54D9D-42C8-49E3-95FC-38B407A09651}"/>
                  </a:ext>
                </a:extLst>
              </p:cNvPr>
              <p:cNvCxnSpPr>
                <a:cxnSpLocks/>
              </p:cNvCxnSpPr>
              <p:nvPr/>
            </p:nvCxnSpPr>
            <p:spPr bwMode="auto">
              <a:xfrm flipH="1" flipV="1">
                <a:off x="1897473" y="2520171"/>
                <a:ext cx="2150898" cy="7241"/>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164" name="TextBox 163">
                <a:extLst>
                  <a:ext uri="{FF2B5EF4-FFF2-40B4-BE49-F238E27FC236}">
                    <a16:creationId xmlns:a16="http://schemas.microsoft.com/office/drawing/2014/main" id="{9CA2865D-11BA-4F76-9058-35A3C4B90C1C}"/>
                  </a:ext>
                </a:extLst>
              </p:cNvPr>
              <p:cNvSpPr txBox="1"/>
              <p:nvPr/>
            </p:nvSpPr>
            <p:spPr>
              <a:xfrm>
                <a:off x="2053947" y="2326511"/>
                <a:ext cx="1460657" cy="400110"/>
              </a:xfrm>
              <a:prstGeom prst="rect">
                <a:avLst/>
              </a:prstGeom>
              <a:noFill/>
            </p:spPr>
            <p:txBody>
              <a:bodyPr wrap="none" rtlCol="0">
                <a:spAutoFit/>
              </a:bodyPr>
              <a:lstStyle/>
              <a:p>
                <a:pPr algn="ctr" defTabSz="754471" eaLnBrk="0" hangingPunct="0">
                  <a:defRPr/>
                </a:pPr>
                <a:r>
                  <a:rPr lang="en-GB" sz="1000" b="1" dirty="0">
                    <a:solidFill>
                      <a:srgbClr val="000000"/>
                    </a:solidFill>
                    <a:latin typeface="Tahoma" pitchFamily="34" charset="0"/>
                  </a:rPr>
                  <a:t>3</a:t>
                </a:r>
                <a:r>
                  <a:rPr lang="en-GB" sz="1000" b="1" dirty="0">
                    <a:solidFill>
                      <a:srgbClr val="000000"/>
                    </a:solidFill>
                    <a:latin typeface="Tahoma" pitchFamily="34" charset="0"/>
                    <a:ea typeface="+mn-ea"/>
                  </a:rPr>
                  <a:t>. FX rate response </a:t>
                </a:r>
              </a:p>
              <a:p>
                <a:pPr algn="ctr" defTabSz="754471" eaLnBrk="0" hangingPunct="0">
                  <a:defRPr/>
                </a:pPr>
                <a:r>
                  <a:rPr lang="en-GB" sz="1000" b="1" dirty="0">
                    <a:solidFill>
                      <a:srgbClr val="000000"/>
                    </a:solidFill>
                    <a:latin typeface="Tahoma" pitchFamily="34" charset="0"/>
                    <a:ea typeface="+mn-ea"/>
                  </a:rPr>
                  <a:t>(if #2 is successful)</a:t>
                </a:r>
                <a:endParaRPr lang="en-US" sz="1000" b="1" dirty="0">
                  <a:solidFill>
                    <a:srgbClr val="000000"/>
                  </a:solidFill>
                  <a:latin typeface="Tahoma" pitchFamily="34" charset="0"/>
                  <a:ea typeface="+mn-ea"/>
                </a:endParaRPr>
              </a:p>
            </p:txBody>
          </p:sp>
          <p:cxnSp>
            <p:nvCxnSpPr>
              <p:cNvPr id="165" name="Straight Arrow Connector 164">
                <a:extLst>
                  <a:ext uri="{FF2B5EF4-FFF2-40B4-BE49-F238E27FC236}">
                    <a16:creationId xmlns:a16="http://schemas.microsoft.com/office/drawing/2014/main" id="{9ACC7A11-B51F-47CC-A9F4-EBBC1FCD25CC}"/>
                  </a:ext>
                </a:extLst>
              </p:cNvPr>
              <p:cNvCxnSpPr>
                <a:cxnSpLocks/>
              </p:cNvCxnSpPr>
              <p:nvPr/>
            </p:nvCxnSpPr>
            <p:spPr bwMode="auto">
              <a:xfrm flipV="1">
                <a:off x="1789579" y="2931157"/>
                <a:ext cx="2204082" cy="8085"/>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166" name="TextBox 165">
                <a:extLst>
                  <a:ext uri="{FF2B5EF4-FFF2-40B4-BE49-F238E27FC236}">
                    <a16:creationId xmlns:a16="http://schemas.microsoft.com/office/drawing/2014/main" id="{37D5A072-F341-4BB8-9D5F-A0FA1AF13CA4}"/>
                  </a:ext>
                </a:extLst>
              </p:cNvPr>
              <p:cNvSpPr txBox="1"/>
              <p:nvPr/>
            </p:nvSpPr>
            <p:spPr>
              <a:xfrm>
                <a:off x="6612168" y="1816514"/>
                <a:ext cx="1106393" cy="246221"/>
              </a:xfrm>
              <a:prstGeom prst="rect">
                <a:avLst/>
              </a:prstGeom>
              <a:noFill/>
            </p:spPr>
            <p:txBody>
              <a:bodyPr wrap="none" rtlCol="0">
                <a:spAutoFit/>
              </a:bodyPr>
              <a:lstStyle/>
              <a:p>
                <a:pPr algn="ctr" defTabSz="754471" eaLnBrk="0" hangingPunct="0">
                  <a:defRPr/>
                </a:pPr>
                <a:r>
                  <a:rPr lang="en-GB" sz="1000" b="1" dirty="0">
                    <a:solidFill>
                      <a:srgbClr val="000000"/>
                    </a:solidFill>
                    <a:latin typeface="Tahoma" pitchFamily="34" charset="0"/>
                    <a:ea typeface="+mn-ea"/>
                  </a:rPr>
                  <a:t>2. limits check</a:t>
                </a:r>
                <a:endParaRPr lang="en-US" sz="1000" b="1" dirty="0">
                  <a:solidFill>
                    <a:srgbClr val="000000"/>
                  </a:solidFill>
                  <a:latin typeface="Tahoma" pitchFamily="34" charset="0"/>
                  <a:ea typeface="+mn-ea"/>
                </a:endParaRPr>
              </a:p>
            </p:txBody>
          </p:sp>
          <p:sp>
            <p:nvSpPr>
              <p:cNvPr id="167" name="TextBox 166">
                <a:extLst>
                  <a:ext uri="{FF2B5EF4-FFF2-40B4-BE49-F238E27FC236}">
                    <a16:creationId xmlns:a16="http://schemas.microsoft.com/office/drawing/2014/main" id="{1B923EC7-4DA5-42B4-A81A-04456B55B748}"/>
                  </a:ext>
                </a:extLst>
              </p:cNvPr>
              <p:cNvSpPr txBox="1"/>
              <p:nvPr/>
            </p:nvSpPr>
            <p:spPr>
              <a:xfrm>
                <a:off x="1943772" y="2730004"/>
                <a:ext cx="1663304" cy="400110"/>
              </a:xfrm>
              <a:prstGeom prst="rect">
                <a:avLst/>
              </a:prstGeom>
              <a:noFill/>
            </p:spPr>
            <p:txBody>
              <a:bodyPr wrap="square" rtlCol="0">
                <a:spAutoFit/>
              </a:bodyPr>
              <a:lstStyle/>
              <a:p>
                <a:pPr algn="ctr" defTabSz="754471" eaLnBrk="0" hangingPunct="0">
                  <a:defRPr/>
                </a:pPr>
                <a:r>
                  <a:rPr lang="en-GB" sz="1000" b="1" dirty="0">
                    <a:solidFill>
                      <a:srgbClr val="000000"/>
                    </a:solidFill>
                    <a:latin typeface="Tahoma" pitchFamily="34" charset="0"/>
                  </a:rPr>
                  <a:t>4</a:t>
                </a:r>
                <a:r>
                  <a:rPr lang="en-GB" sz="1000" b="1" dirty="0">
                    <a:solidFill>
                      <a:srgbClr val="000000"/>
                    </a:solidFill>
                    <a:latin typeface="Tahoma" pitchFamily="34" charset="0"/>
                    <a:ea typeface="+mn-ea"/>
                  </a:rPr>
                  <a:t>. Rate confirmation (Deal booking)</a:t>
                </a:r>
                <a:endParaRPr lang="en-US" sz="1000" b="1" dirty="0">
                  <a:solidFill>
                    <a:srgbClr val="000000"/>
                  </a:solidFill>
                  <a:latin typeface="Tahoma" pitchFamily="34" charset="0"/>
                  <a:ea typeface="+mn-ea"/>
                </a:endParaRPr>
              </a:p>
            </p:txBody>
          </p:sp>
          <p:sp>
            <p:nvSpPr>
              <p:cNvPr id="168" name="TextBox 167">
                <a:extLst>
                  <a:ext uri="{FF2B5EF4-FFF2-40B4-BE49-F238E27FC236}">
                    <a16:creationId xmlns:a16="http://schemas.microsoft.com/office/drawing/2014/main" id="{934B536A-E267-4DAB-A078-9FFFBDCB501B}"/>
                  </a:ext>
                </a:extLst>
              </p:cNvPr>
              <p:cNvSpPr txBox="1"/>
              <p:nvPr/>
            </p:nvSpPr>
            <p:spPr>
              <a:xfrm>
                <a:off x="6640826" y="3842518"/>
                <a:ext cx="1359668" cy="400110"/>
              </a:xfrm>
              <a:prstGeom prst="rect">
                <a:avLst/>
              </a:prstGeom>
              <a:noFill/>
            </p:spPr>
            <p:txBody>
              <a:bodyPr wrap="none" rtlCol="0">
                <a:spAutoFit/>
              </a:bodyPr>
              <a:lstStyle/>
              <a:p>
                <a:pPr algn="ctr" defTabSz="754471" eaLnBrk="0" hangingPunct="0">
                  <a:defRPr/>
                </a:pPr>
                <a:r>
                  <a:rPr lang="en-GB" sz="1000" b="1" dirty="0">
                    <a:solidFill>
                      <a:srgbClr val="000000"/>
                    </a:solidFill>
                    <a:latin typeface="Tahoma" pitchFamily="34" charset="0"/>
                    <a:ea typeface="+mn-ea"/>
                  </a:rPr>
                  <a:t>5. Book deal &amp; get</a:t>
                </a:r>
              </a:p>
              <a:p>
                <a:pPr algn="ctr" defTabSz="754471" eaLnBrk="0" hangingPunct="0">
                  <a:defRPr/>
                </a:pPr>
                <a:r>
                  <a:rPr lang="en-GB" sz="1000" b="1" dirty="0">
                    <a:solidFill>
                      <a:srgbClr val="000000"/>
                    </a:solidFill>
                    <a:latin typeface="Tahoma" pitchFamily="34" charset="0"/>
                    <a:ea typeface="+mn-ea"/>
                  </a:rPr>
                  <a:t> TRAX ref #</a:t>
                </a:r>
                <a:endParaRPr lang="en-US" sz="1000" b="1" dirty="0">
                  <a:solidFill>
                    <a:srgbClr val="000000"/>
                  </a:solidFill>
                  <a:latin typeface="Tahoma" pitchFamily="34" charset="0"/>
                  <a:ea typeface="+mn-ea"/>
                </a:endParaRPr>
              </a:p>
            </p:txBody>
          </p:sp>
          <p:cxnSp>
            <p:nvCxnSpPr>
              <p:cNvPr id="169" name="Straight Arrow Connector 168">
                <a:extLst>
                  <a:ext uri="{FF2B5EF4-FFF2-40B4-BE49-F238E27FC236}">
                    <a16:creationId xmlns:a16="http://schemas.microsoft.com/office/drawing/2014/main" id="{719E13F3-1655-49B1-8DAE-0BA48124061E}"/>
                  </a:ext>
                </a:extLst>
              </p:cNvPr>
              <p:cNvCxnSpPr>
                <a:cxnSpLocks/>
              </p:cNvCxnSpPr>
              <p:nvPr/>
            </p:nvCxnSpPr>
            <p:spPr bwMode="auto">
              <a:xfrm flipH="1">
                <a:off x="1898996" y="3191208"/>
                <a:ext cx="2112934" cy="0"/>
              </a:xfrm>
              <a:prstGeom prst="straightConnector1">
                <a:avLst/>
              </a:prstGeom>
              <a:solidFill>
                <a:srgbClr val="CC0000"/>
              </a:solidFill>
              <a:ln w="22225" cap="flat" cmpd="sng" algn="ctr">
                <a:solidFill>
                  <a:srgbClr val="000000"/>
                </a:solidFill>
                <a:prstDash val="solid"/>
                <a:round/>
                <a:headEnd type="none" w="med" len="med"/>
                <a:tailEnd type="arrow"/>
              </a:ln>
              <a:effectLst/>
            </p:spPr>
          </p:cxnSp>
          <p:sp>
            <p:nvSpPr>
              <p:cNvPr id="170" name="TextBox 169">
                <a:extLst>
                  <a:ext uri="{FF2B5EF4-FFF2-40B4-BE49-F238E27FC236}">
                    <a16:creationId xmlns:a16="http://schemas.microsoft.com/office/drawing/2014/main" id="{7F33D475-52B5-4FE5-8E7C-9C107565F593}"/>
                  </a:ext>
                </a:extLst>
              </p:cNvPr>
              <p:cNvSpPr txBox="1"/>
              <p:nvPr/>
            </p:nvSpPr>
            <p:spPr>
              <a:xfrm>
                <a:off x="2422863" y="3163207"/>
                <a:ext cx="1051891" cy="246221"/>
              </a:xfrm>
              <a:prstGeom prst="rect">
                <a:avLst/>
              </a:prstGeom>
              <a:noFill/>
            </p:spPr>
            <p:txBody>
              <a:bodyPr wrap="none" rtlCol="0">
                <a:spAutoFit/>
              </a:bodyPr>
              <a:lstStyle/>
              <a:p>
                <a:pPr defTabSz="754471" eaLnBrk="0" hangingPunct="0">
                  <a:defRPr/>
                </a:pPr>
                <a:r>
                  <a:rPr lang="en-GB" sz="1000" b="1" dirty="0">
                    <a:solidFill>
                      <a:srgbClr val="000000"/>
                    </a:solidFill>
                    <a:latin typeface="Tahoma" pitchFamily="34" charset="0"/>
                    <a:ea typeface="+mn-ea"/>
                  </a:rPr>
                  <a:t>6. TRAX ref #</a:t>
                </a:r>
                <a:endParaRPr lang="en-US" sz="1000" b="1" dirty="0">
                  <a:solidFill>
                    <a:srgbClr val="000000"/>
                  </a:solidFill>
                  <a:latin typeface="Tahoma" pitchFamily="34" charset="0"/>
                  <a:ea typeface="+mn-ea"/>
                </a:endParaRPr>
              </a:p>
            </p:txBody>
          </p:sp>
          <p:sp>
            <p:nvSpPr>
              <p:cNvPr id="171" name="Rectangle 170">
                <a:extLst>
                  <a:ext uri="{FF2B5EF4-FFF2-40B4-BE49-F238E27FC236}">
                    <a16:creationId xmlns:a16="http://schemas.microsoft.com/office/drawing/2014/main" id="{88BA6A7A-D4E3-4E99-9DDD-F99DB36E6F79}"/>
                  </a:ext>
                </a:extLst>
              </p:cNvPr>
              <p:cNvSpPr/>
              <p:nvPr/>
            </p:nvSpPr>
            <p:spPr bwMode="auto">
              <a:xfrm>
                <a:off x="1098244" y="4726853"/>
                <a:ext cx="814858" cy="410704"/>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a:solidFill>
                      <a:srgbClr val="000000"/>
                    </a:solidFill>
                    <a:latin typeface="Tahoma" pitchFamily="34" charset="0"/>
                    <a:ea typeface="+mn-ea"/>
                  </a:rPr>
                  <a:t>IPE</a:t>
                </a:r>
                <a:endParaRPr lang="en-US" sz="1400" b="1" kern="0">
                  <a:solidFill>
                    <a:srgbClr val="000000"/>
                  </a:solidFill>
                  <a:latin typeface="Tahoma" pitchFamily="34" charset="0"/>
                  <a:ea typeface="+mn-ea"/>
                </a:endParaRPr>
              </a:p>
            </p:txBody>
          </p:sp>
          <p:sp>
            <p:nvSpPr>
              <p:cNvPr id="172" name="TextBox 171">
                <a:extLst>
                  <a:ext uri="{FF2B5EF4-FFF2-40B4-BE49-F238E27FC236}">
                    <a16:creationId xmlns:a16="http://schemas.microsoft.com/office/drawing/2014/main" id="{515AB631-9A70-4336-BDBE-78BB93D1A873}"/>
                  </a:ext>
                </a:extLst>
              </p:cNvPr>
              <p:cNvSpPr txBox="1"/>
              <p:nvPr/>
            </p:nvSpPr>
            <p:spPr>
              <a:xfrm>
                <a:off x="493117" y="3739360"/>
                <a:ext cx="1067175" cy="553998"/>
              </a:xfrm>
              <a:prstGeom prst="rect">
                <a:avLst/>
              </a:prstGeom>
              <a:noFill/>
            </p:spPr>
            <p:txBody>
              <a:bodyPr wrap="square" rtlCol="0">
                <a:spAutoFit/>
              </a:bodyPr>
              <a:lstStyle/>
              <a:p>
                <a:pPr algn="ctr" defTabSz="754471" eaLnBrk="0" hangingPunct="0">
                  <a:defRPr/>
                </a:pPr>
                <a:r>
                  <a:rPr lang="en-GB" sz="1000" b="1" dirty="0">
                    <a:latin typeface="Tahoma" pitchFamily="34" charset="0"/>
                    <a:ea typeface="+mn-ea"/>
                  </a:rPr>
                  <a:t>Pass TRAX ref #</a:t>
                </a:r>
              </a:p>
              <a:p>
                <a:pPr algn="ctr" defTabSz="754471" eaLnBrk="0" hangingPunct="0">
                  <a:defRPr/>
                </a:pPr>
                <a:r>
                  <a:rPr lang="en-GB" sz="1000" b="1" dirty="0">
                    <a:latin typeface="Tahoma" pitchFamily="34" charset="0"/>
                    <a:ea typeface="+mn-ea"/>
                  </a:rPr>
                  <a:t> to IPE</a:t>
                </a:r>
              </a:p>
            </p:txBody>
          </p:sp>
          <p:cxnSp>
            <p:nvCxnSpPr>
              <p:cNvPr id="173" name="Straight Arrow Connector 172">
                <a:extLst>
                  <a:ext uri="{FF2B5EF4-FFF2-40B4-BE49-F238E27FC236}">
                    <a16:creationId xmlns:a16="http://schemas.microsoft.com/office/drawing/2014/main" id="{696C4A3C-EA45-475E-9974-C5173530CE25}"/>
                  </a:ext>
                </a:extLst>
              </p:cNvPr>
              <p:cNvCxnSpPr>
                <a:cxnSpLocks/>
                <a:stCxn id="209" idx="2"/>
                <a:endCxn id="171" idx="0"/>
              </p:cNvCxnSpPr>
              <p:nvPr/>
            </p:nvCxnSpPr>
            <p:spPr bwMode="auto">
              <a:xfrm>
                <a:off x="1505673" y="3286378"/>
                <a:ext cx="0" cy="1440475"/>
              </a:xfrm>
              <a:prstGeom prst="straightConnector1">
                <a:avLst/>
              </a:prstGeom>
              <a:solidFill>
                <a:srgbClr val="CC0000"/>
              </a:solidFill>
              <a:ln w="22225" cap="flat" cmpd="sng" algn="ctr">
                <a:solidFill>
                  <a:srgbClr val="000000"/>
                </a:solidFill>
                <a:prstDash val="solid"/>
                <a:round/>
                <a:headEnd type="none" w="med" len="med"/>
                <a:tailEnd type="arrow"/>
              </a:ln>
              <a:effectLst/>
            </p:spPr>
          </p:cxnSp>
          <p:cxnSp>
            <p:nvCxnSpPr>
              <p:cNvPr id="174" name="Connector: Elbow 173">
                <a:extLst>
                  <a:ext uri="{FF2B5EF4-FFF2-40B4-BE49-F238E27FC236}">
                    <a16:creationId xmlns:a16="http://schemas.microsoft.com/office/drawing/2014/main" id="{D5991908-4C2E-4703-A93B-89B68D1E7058}"/>
                  </a:ext>
                </a:extLst>
              </p:cNvPr>
              <p:cNvCxnSpPr>
                <a:cxnSpLocks/>
                <a:stCxn id="171" idx="3"/>
                <a:endCxn id="208" idx="2"/>
              </p:cNvCxnSpPr>
              <p:nvPr/>
            </p:nvCxnSpPr>
            <p:spPr bwMode="auto">
              <a:xfrm flipV="1">
                <a:off x="1913102" y="4575363"/>
                <a:ext cx="6519819" cy="356842"/>
              </a:xfrm>
              <a:prstGeom prst="bentConnector2">
                <a:avLst/>
              </a:prstGeom>
              <a:solidFill>
                <a:srgbClr val="CC0000"/>
              </a:solidFill>
              <a:ln w="22225" cap="flat" cmpd="sng" algn="ctr">
                <a:solidFill>
                  <a:schemeClr val="tx1"/>
                </a:solidFill>
                <a:prstDash val="solid"/>
                <a:round/>
                <a:headEnd type="none" w="med" len="med"/>
                <a:tailEnd type="arrow"/>
              </a:ln>
              <a:effectLst/>
            </p:spPr>
          </p:cxnSp>
          <p:sp>
            <p:nvSpPr>
              <p:cNvPr id="175" name="TextBox 174">
                <a:extLst>
                  <a:ext uri="{FF2B5EF4-FFF2-40B4-BE49-F238E27FC236}">
                    <a16:creationId xmlns:a16="http://schemas.microsoft.com/office/drawing/2014/main" id="{7A99945E-EB42-4FCF-92B0-97ED2EE20E86}"/>
                  </a:ext>
                </a:extLst>
              </p:cNvPr>
              <p:cNvSpPr txBox="1"/>
              <p:nvPr/>
            </p:nvSpPr>
            <p:spPr>
              <a:xfrm>
                <a:off x="4764983" y="4683006"/>
                <a:ext cx="1210132" cy="246221"/>
              </a:xfrm>
              <a:prstGeom prst="rect">
                <a:avLst/>
              </a:prstGeom>
              <a:noFill/>
            </p:spPr>
            <p:txBody>
              <a:bodyPr wrap="square" rtlCol="0">
                <a:spAutoFit/>
              </a:bodyPr>
              <a:lstStyle/>
              <a:p>
                <a:pPr defTabSz="754471" eaLnBrk="0" hangingPunct="0">
                  <a:defRPr/>
                </a:pPr>
                <a:r>
                  <a:rPr lang="en-GB" sz="1000" b="1" dirty="0">
                    <a:latin typeface="Tahoma" pitchFamily="34" charset="0"/>
                    <a:ea typeface="+mn-ea"/>
                  </a:rPr>
                  <a:t>Deal utilization</a:t>
                </a:r>
              </a:p>
            </p:txBody>
          </p:sp>
          <p:sp>
            <p:nvSpPr>
              <p:cNvPr id="176" name="Rectangle 175">
                <a:extLst>
                  <a:ext uri="{FF2B5EF4-FFF2-40B4-BE49-F238E27FC236}">
                    <a16:creationId xmlns:a16="http://schemas.microsoft.com/office/drawing/2014/main" id="{067F343A-3AF4-4672-80F5-863D9F5A8A14}"/>
                  </a:ext>
                </a:extLst>
              </p:cNvPr>
              <p:cNvSpPr/>
              <p:nvPr/>
            </p:nvSpPr>
            <p:spPr bwMode="auto">
              <a:xfrm>
                <a:off x="2369708" y="4726853"/>
                <a:ext cx="506353" cy="443750"/>
              </a:xfrm>
              <a:prstGeom prst="rect">
                <a:avLst/>
              </a:prstGeom>
              <a:solidFill>
                <a:schemeClr val="accent1">
                  <a:lumMod val="20000"/>
                  <a:lumOff val="80000"/>
                </a:scheme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solidFill>
                      <a:srgbClr val="000000"/>
                    </a:solidFill>
                    <a:latin typeface="Tahoma" pitchFamily="34" charset="0"/>
                  </a:rPr>
                  <a:t>IP/</a:t>
                </a:r>
              </a:p>
              <a:p>
                <a:pPr algn="ctr" defTabSz="754471" fontAlgn="auto">
                  <a:spcBef>
                    <a:spcPts val="0"/>
                  </a:spcBef>
                  <a:spcAft>
                    <a:spcPts val="0"/>
                  </a:spcAft>
                  <a:defRPr/>
                </a:pPr>
                <a:r>
                  <a:rPr lang="en-GB" sz="1400" b="1" kern="0" dirty="0">
                    <a:solidFill>
                      <a:srgbClr val="000000"/>
                    </a:solidFill>
                    <a:latin typeface="Tahoma" pitchFamily="34" charset="0"/>
                  </a:rPr>
                  <a:t>SOI</a:t>
                </a:r>
                <a:endParaRPr lang="en-US" sz="1400" b="1" kern="0" dirty="0">
                  <a:solidFill>
                    <a:srgbClr val="000000"/>
                  </a:solidFill>
                  <a:latin typeface="Tahoma" pitchFamily="34" charset="0"/>
                </a:endParaRPr>
              </a:p>
            </p:txBody>
          </p:sp>
          <p:cxnSp>
            <p:nvCxnSpPr>
              <p:cNvPr id="179" name="Straight Arrow Connector 178">
                <a:extLst>
                  <a:ext uri="{FF2B5EF4-FFF2-40B4-BE49-F238E27FC236}">
                    <a16:creationId xmlns:a16="http://schemas.microsoft.com/office/drawing/2014/main" id="{4F769D82-04F7-48E5-9AD3-B4FA0D14F709}"/>
                  </a:ext>
                </a:extLst>
              </p:cNvPr>
              <p:cNvCxnSpPr>
                <a:cxnSpLocks/>
              </p:cNvCxnSpPr>
              <p:nvPr/>
            </p:nvCxnSpPr>
            <p:spPr bwMode="auto">
              <a:xfrm>
                <a:off x="5067355" y="2310442"/>
                <a:ext cx="1251628" cy="1"/>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180" name="TextBox 179">
                <a:extLst>
                  <a:ext uri="{FF2B5EF4-FFF2-40B4-BE49-F238E27FC236}">
                    <a16:creationId xmlns:a16="http://schemas.microsoft.com/office/drawing/2014/main" id="{D4BC1C2E-B626-4785-BB6E-125E46C16D5F}"/>
                  </a:ext>
                </a:extLst>
              </p:cNvPr>
              <p:cNvSpPr txBox="1"/>
              <p:nvPr/>
            </p:nvSpPr>
            <p:spPr>
              <a:xfrm>
                <a:off x="5491430" y="2120415"/>
                <a:ext cx="343364" cy="246221"/>
              </a:xfrm>
              <a:prstGeom prst="rect">
                <a:avLst/>
              </a:prstGeom>
              <a:noFill/>
            </p:spPr>
            <p:txBody>
              <a:bodyPr wrap="none" rtlCol="0">
                <a:spAutoFit/>
              </a:bodyPr>
              <a:lstStyle/>
              <a:p>
                <a:pPr algn="ctr" defTabSz="754471" eaLnBrk="0" hangingPunct="0">
                  <a:defRPr/>
                </a:pPr>
                <a:r>
                  <a:rPr lang="en-GB" sz="1000" b="1">
                    <a:solidFill>
                      <a:srgbClr val="000000"/>
                    </a:solidFill>
                    <a:latin typeface="Tahoma" pitchFamily="34" charset="0"/>
                    <a:ea typeface="+mn-ea"/>
                  </a:rPr>
                  <a:t>1. </a:t>
                </a:r>
                <a:endParaRPr lang="en-US" sz="1000" b="1">
                  <a:solidFill>
                    <a:srgbClr val="000000"/>
                  </a:solidFill>
                  <a:latin typeface="Tahoma" pitchFamily="34" charset="0"/>
                  <a:ea typeface="+mn-ea"/>
                </a:endParaRPr>
              </a:p>
            </p:txBody>
          </p:sp>
          <p:cxnSp>
            <p:nvCxnSpPr>
              <p:cNvPr id="181" name="Straight Arrow Connector 180">
                <a:extLst>
                  <a:ext uri="{FF2B5EF4-FFF2-40B4-BE49-F238E27FC236}">
                    <a16:creationId xmlns:a16="http://schemas.microsoft.com/office/drawing/2014/main" id="{AAF31F97-CCFB-447B-A8CE-CD1C55FF198E}"/>
                  </a:ext>
                </a:extLst>
              </p:cNvPr>
              <p:cNvCxnSpPr>
                <a:cxnSpLocks/>
              </p:cNvCxnSpPr>
              <p:nvPr/>
            </p:nvCxnSpPr>
            <p:spPr bwMode="auto">
              <a:xfrm flipH="1" flipV="1">
                <a:off x="5075559" y="2533819"/>
                <a:ext cx="1262856" cy="3323"/>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182" name="TextBox 181">
                <a:extLst>
                  <a:ext uri="{FF2B5EF4-FFF2-40B4-BE49-F238E27FC236}">
                    <a16:creationId xmlns:a16="http://schemas.microsoft.com/office/drawing/2014/main" id="{DD8F1CB1-67D8-4D6F-AFF3-13D31AB3636C}"/>
                  </a:ext>
                </a:extLst>
              </p:cNvPr>
              <p:cNvSpPr txBox="1"/>
              <p:nvPr/>
            </p:nvSpPr>
            <p:spPr>
              <a:xfrm>
                <a:off x="5502366" y="2328175"/>
                <a:ext cx="343364" cy="246221"/>
              </a:xfrm>
              <a:prstGeom prst="rect">
                <a:avLst/>
              </a:prstGeom>
              <a:noFill/>
            </p:spPr>
            <p:txBody>
              <a:bodyPr wrap="none" rtlCol="0">
                <a:spAutoFit/>
              </a:bodyPr>
              <a:lstStyle/>
              <a:p>
                <a:pPr algn="ctr" defTabSz="754471" eaLnBrk="0" hangingPunct="0">
                  <a:defRPr/>
                </a:pPr>
                <a:r>
                  <a:rPr lang="en-GB" sz="1000" b="1">
                    <a:solidFill>
                      <a:srgbClr val="000000"/>
                    </a:solidFill>
                    <a:latin typeface="Tahoma" pitchFamily="34" charset="0"/>
                    <a:ea typeface="+mn-ea"/>
                  </a:rPr>
                  <a:t>3. </a:t>
                </a:r>
                <a:endParaRPr lang="en-US" sz="1000" b="1">
                  <a:solidFill>
                    <a:srgbClr val="000000"/>
                  </a:solidFill>
                  <a:latin typeface="Tahoma" pitchFamily="34" charset="0"/>
                  <a:ea typeface="+mn-ea"/>
                </a:endParaRPr>
              </a:p>
            </p:txBody>
          </p:sp>
          <p:cxnSp>
            <p:nvCxnSpPr>
              <p:cNvPr id="183" name="Straight Arrow Connector 182">
                <a:extLst>
                  <a:ext uri="{FF2B5EF4-FFF2-40B4-BE49-F238E27FC236}">
                    <a16:creationId xmlns:a16="http://schemas.microsoft.com/office/drawing/2014/main" id="{B9A3DDF2-5627-43C2-8CA2-6941DEAD2BAE}"/>
                  </a:ext>
                </a:extLst>
              </p:cNvPr>
              <p:cNvCxnSpPr>
                <a:cxnSpLocks/>
              </p:cNvCxnSpPr>
              <p:nvPr/>
            </p:nvCxnSpPr>
            <p:spPr bwMode="auto">
              <a:xfrm>
                <a:off x="5119292" y="2911854"/>
                <a:ext cx="1159321" cy="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184" name="TextBox 183">
                <a:extLst>
                  <a:ext uri="{FF2B5EF4-FFF2-40B4-BE49-F238E27FC236}">
                    <a16:creationId xmlns:a16="http://schemas.microsoft.com/office/drawing/2014/main" id="{59D39D55-B2ED-42FC-97E9-33514A835844}"/>
                  </a:ext>
                </a:extLst>
              </p:cNvPr>
              <p:cNvSpPr txBox="1"/>
              <p:nvPr/>
            </p:nvSpPr>
            <p:spPr>
              <a:xfrm>
                <a:off x="5543367" y="2721827"/>
                <a:ext cx="343364" cy="246221"/>
              </a:xfrm>
              <a:prstGeom prst="rect">
                <a:avLst/>
              </a:prstGeom>
              <a:noFill/>
            </p:spPr>
            <p:txBody>
              <a:bodyPr wrap="none" rtlCol="0">
                <a:spAutoFit/>
              </a:bodyPr>
              <a:lstStyle/>
              <a:p>
                <a:pPr algn="ctr" defTabSz="754471" eaLnBrk="0" hangingPunct="0">
                  <a:defRPr/>
                </a:pPr>
                <a:r>
                  <a:rPr lang="en-GB" sz="1000" b="1">
                    <a:solidFill>
                      <a:srgbClr val="000000"/>
                    </a:solidFill>
                    <a:latin typeface="Tahoma" pitchFamily="34" charset="0"/>
                  </a:rPr>
                  <a:t>4</a:t>
                </a:r>
                <a:r>
                  <a:rPr lang="en-GB" sz="1000" b="1">
                    <a:solidFill>
                      <a:srgbClr val="000000"/>
                    </a:solidFill>
                    <a:latin typeface="Tahoma" pitchFamily="34" charset="0"/>
                    <a:ea typeface="+mn-ea"/>
                  </a:rPr>
                  <a:t>. </a:t>
                </a:r>
                <a:endParaRPr lang="en-US" sz="1000" b="1">
                  <a:solidFill>
                    <a:srgbClr val="000000"/>
                  </a:solidFill>
                  <a:latin typeface="Tahoma" pitchFamily="34" charset="0"/>
                  <a:ea typeface="+mn-ea"/>
                </a:endParaRPr>
              </a:p>
            </p:txBody>
          </p:sp>
          <p:cxnSp>
            <p:nvCxnSpPr>
              <p:cNvPr id="185" name="Straight Arrow Connector 184">
                <a:extLst>
                  <a:ext uri="{FF2B5EF4-FFF2-40B4-BE49-F238E27FC236}">
                    <a16:creationId xmlns:a16="http://schemas.microsoft.com/office/drawing/2014/main" id="{4935BEF9-E927-45FA-B251-838196071DF0}"/>
                  </a:ext>
                </a:extLst>
              </p:cNvPr>
              <p:cNvCxnSpPr>
                <a:cxnSpLocks/>
              </p:cNvCxnSpPr>
              <p:nvPr/>
            </p:nvCxnSpPr>
            <p:spPr bwMode="auto">
              <a:xfrm flipH="1">
                <a:off x="5156782" y="3187233"/>
                <a:ext cx="1121831" cy="7338"/>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186" name="TextBox 185">
                <a:extLst>
                  <a:ext uri="{FF2B5EF4-FFF2-40B4-BE49-F238E27FC236}">
                    <a16:creationId xmlns:a16="http://schemas.microsoft.com/office/drawing/2014/main" id="{A236091D-95E0-4223-A0BA-93A92A2EFE97}"/>
                  </a:ext>
                </a:extLst>
              </p:cNvPr>
              <p:cNvSpPr txBox="1"/>
              <p:nvPr/>
            </p:nvSpPr>
            <p:spPr>
              <a:xfrm>
                <a:off x="5185667" y="3168522"/>
                <a:ext cx="1051891" cy="246221"/>
              </a:xfrm>
              <a:prstGeom prst="rect">
                <a:avLst/>
              </a:prstGeom>
              <a:noFill/>
            </p:spPr>
            <p:txBody>
              <a:bodyPr wrap="none" rtlCol="0">
                <a:spAutoFit/>
              </a:bodyPr>
              <a:lstStyle/>
              <a:p>
                <a:pPr algn="ctr" defTabSz="754471" eaLnBrk="0" hangingPunct="0">
                  <a:defRPr/>
                </a:pPr>
                <a:r>
                  <a:rPr lang="en-GB" sz="1000" b="1" dirty="0">
                    <a:solidFill>
                      <a:srgbClr val="000000"/>
                    </a:solidFill>
                    <a:latin typeface="Tahoma" pitchFamily="34" charset="0"/>
                    <a:ea typeface="+mn-ea"/>
                  </a:rPr>
                  <a:t>6. TRAX ref #</a:t>
                </a:r>
                <a:endParaRPr lang="en-US" sz="1000" b="1" dirty="0">
                  <a:solidFill>
                    <a:srgbClr val="000000"/>
                  </a:solidFill>
                  <a:latin typeface="Tahoma" pitchFamily="34" charset="0"/>
                  <a:ea typeface="+mn-ea"/>
                </a:endParaRPr>
              </a:p>
            </p:txBody>
          </p:sp>
          <p:sp>
            <p:nvSpPr>
              <p:cNvPr id="187" name="Rectangle 186">
                <a:extLst>
                  <a:ext uri="{FF2B5EF4-FFF2-40B4-BE49-F238E27FC236}">
                    <a16:creationId xmlns:a16="http://schemas.microsoft.com/office/drawing/2014/main" id="{5B0F6EF7-71C5-479C-A2D1-65E1513E302C}"/>
                  </a:ext>
                </a:extLst>
              </p:cNvPr>
              <p:cNvSpPr/>
              <p:nvPr/>
            </p:nvSpPr>
            <p:spPr bwMode="auto">
              <a:xfrm>
                <a:off x="8708738" y="1365735"/>
                <a:ext cx="558912" cy="443750"/>
              </a:xfrm>
              <a:prstGeom prst="rect">
                <a:avLst/>
              </a:prstGeom>
              <a:solidFill>
                <a:srgbClr val="00B0F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a:solidFill>
                      <a:srgbClr val="000000"/>
                    </a:solidFill>
                    <a:latin typeface="Tahoma" pitchFamily="34" charset="0"/>
                    <a:ea typeface="+mn-ea"/>
                  </a:rPr>
                  <a:t>MLC</a:t>
                </a:r>
                <a:endParaRPr lang="en-US" sz="1400" b="1" kern="0">
                  <a:solidFill>
                    <a:srgbClr val="000000"/>
                  </a:solidFill>
                  <a:latin typeface="Tahoma" pitchFamily="34" charset="0"/>
                  <a:ea typeface="+mn-ea"/>
                </a:endParaRPr>
              </a:p>
            </p:txBody>
          </p:sp>
          <p:cxnSp>
            <p:nvCxnSpPr>
              <p:cNvPr id="188" name="Straight Arrow Connector 187">
                <a:extLst>
                  <a:ext uri="{FF2B5EF4-FFF2-40B4-BE49-F238E27FC236}">
                    <a16:creationId xmlns:a16="http://schemas.microsoft.com/office/drawing/2014/main" id="{F946CC4B-3BB5-46BA-A57A-7FE2D41BECAB}"/>
                  </a:ext>
                </a:extLst>
              </p:cNvPr>
              <p:cNvCxnSpPr>
                <a:cxnSpLocks/>
                <a:stCxn id="187" idx="1"/>
                <a:endCxn id="159" idx="3"/>
              </p:cNvCxnSpPr>
              <p:nvPr/>
            </p:nvCxnSpPr>
            <p:spPr bwMode="auto">
              <a:xfrm flipH="1">
                <a:off x="7870341" y="1587610"/>
                <a:ext cx="838397" cy="0"/>
              </a:xfrm>
              <a:prstGeom prst="straightConnector1">
                <a:avLst/>
              </a:prstGeom>
              <a:solidFill>
                <a:srgbClr val="CC0000"/>
              </a:solidFill>
              <a:ln w="22225" cap="flat" cmpd="sng" algn="ctr">
                <a:solidFill>
                  <a:srgbClr val="000000"/>
                </a:solidFill>
                <a:prstDash val="solid"/>
                <a:round/>
                <a:headEnd type="none" w="med" len="med"/>
                <a:tailEnd type="arrow"/>
              </a:ln>
              <a:effectLst/>
            </p:spPr>
          </p:cxnSp>
          <p:sp>
            <p:nvSpPr>
              <p:cNvPr id="189" name="Rectangle 188">
                <a:extLst>
                  <a:ext uri="{FF2B5EF4-FFF2-40B4-BE49-F238E27FC236}">
                    <a16:creationId xmlns:a16="http://schemas.microsoft.com/office/drawing/2014/main" id="{889E0FF3-9CD1-4A90-9DEC-B2F6979113CB}"/>
                  </a:ext>
                </a:extLst>
              </p:cNvPr>
              <p:cNvSpPr/>
              <p:nvPr/>
            </p:nvSpPr>
            <p:spPr bwMode="auto">
              <a:xfrm>
                <a:off x="7868319" y="2264394"/>
                <a:ext cx="205907" cy="922840"/>
              </a:xfrm>
              <a:prstGeom prst="rect">
                <a:avLst/>
              </a:prstGeom>
              <a:solidFill>
                <a:schemeClr val="bg1">
                  <a:lumMod val="85000"/>
                </a:scheme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vert="eaVert" wrap="none" anchor="ctr"/>
              <a:lstStyle/>
              <a:p>
                <a:pPr algn="ctr" defTabSz="754471" fontAlgn="auto">
                  <a:spcBef>
                    <a:spcPts val="0"/>
                  </a:spcBef>
                  <a:spcAft>
                    <a:spcPts val="0"/>
                  </a:spcAft>
                  <a:defRPr/>
                </a:pPr>
                <a:r>
                  <a:rPr lang="en-GB" sz="1400" b="1" kern="0" dirty="0">
                    <a:solidFill>
                      <a:srgbClr val="000000"/>
                    </a:solidFill>
                    <a:latin typeface="Tahoma" pitchFamily="34" charset="0"/>
                    <a:ea typeface="+mn-ea"/>
                  </a:rPr>
                  <a:t>KAFKA</a:t>
                </a:r>
                <a:endParaRPr lang="en-US" sz="1400" b="1" kern="0" dirty="0">
                  <a:solidFill>
                    <a:srgbClr val="000000"/>
                  </a:solidFill>
                  <a:latin typeface="Tahoma" pitchFamily="34" charset="0"/>
                  <a:ea typeface="+mn-ea"/>
                </a:endParaRPr>
              </a:p>
            </p:txBody>
          </p:sp>
          <p:cxnSp>
            <p:nvCxnSpPr>
              <p:cNvPr id="190" name="Straight Arrow Connector 189">
                <a:extLst>
                  <a:ext uri="{FF2B5EF4-FFF2-40B4-BE49-F238E27FC236}">
                    <a16:creationId xmlns:a16="http://schemas.microsoft.com/office/drawing/2014/main" id="{D4E18D01-BD1D-4B6B-928B-749B24090F6F}"/>
                  </a:ext>
                </a:extLst>
              </p:cNvPr>
              <p:cNvCxnSpPr>
                <a:cxnSpLocks/>
                <a:stCxn id="189" idx="3"/>
                <a:endCxn id="151" idx="1"/>
              </p:cNvCxnSpPr>
              <p:nvPr/>
            </p:nvCxnSpPr>
            <p:spPr bwMode="auto">
              <a:xfrm flipV="1">
                <a:off x="8074226" y="2724667"/>
                <a:ext cx="556367" cy="1147"/>
              </a:xfrm>
              <a:prstGeom prst="straightConnector1">
                <a:avLst/>
              </a:prstGeom>
              <a:solidFill>
                <a:srgbClr val="CC0000"/>
              </a:solidFill>
              <a:ln w="22225" cap="flat" cmpd="sng" algn="ctr">
                <a:solidFill>
                  <a:srgbClr val="000000"/>
                </a:solidFill>
                <a:prstDash val="solid"/>
                <a:round/>
                <a:headEnd type="none" w="med" len="med"/>
                <a:tailEnd type="arrow"/>
              </a:ln>
              <a:effectLst/>
            </p:spPr>
          </p:cxnSp>
          <p:sp>
            <p:nvSpPr>
              <p:cNvPr id="191" name="TextBox 190">
                <a:extLst>
                  <a:ext uri="{FF2B5EF4-FFF2-40B4-BE49-F238E27FC236}">
                    <a16:creationId xmlns:a16="http://schemas.microsoft.com/office/drawing/2014/main" id="{F3DE79F1-51F6-4D5C-964F-B38C6B570B04}"/>
                  </a:ext>
                </a:extLst>
              </p:cNvPr>
              <p:cNvSpPr txBox="1"/>
              <p:nvPr/>
            </p:nvSpPr>
            <p:spPr>
              <a:xfrm>
                <a:off x="7884086" y="1366834"/>
                <a:ext cx="913092" cy="246221"/>
              </a:xfrm>
              <a:prstGeom prst="rect">
                <a:avLst/>
              </a:prstGeom>
              <a:noFill/>
            </p:spPr>
            <p:txBody>
              <a:bodyPr wrap="square" rtlCol="0">
                <a:spAutoFit/>
              </a:bodyPr>
              <a:lstStyle/>
              <a:p>
                <a:pPr defTabSz="754471" eaLnBrk="0" hangingPunct="0">
                  <a:defRPr/>
                </a:pPr>
                <a:r>
                  <a:rPr lang="en-GB" sz="1000" b="1" dirty="0">
                    <a:solidFill>
                      <a:srgbClr val="000000"/>
                    </a:solidFill>
                    <a:latin typeface="Tahoma" pitchFamily="34" charset="0"/>
                    <a:ea typeface="+mn-ea"/>
                  </a:rPr>
                  <a:t>Limits sync</a:t>
                </a:r>
              </a:p>
            </p:txBody>
          </p:sp>
          <p:sp>
            <p:nvSpPr>
              <p:cNvPr id="192" name="TextBox 191">
                <a:extLst>
                  <a:ext uri="{FF2B5EF4-FFF2-40B4-BE49-F238E27FC236}">
                    <a16:creationId xmlns:a16="http://schemas.microsoft.com/office/drawing/2014/main" id="{16717C9A-42CB-485C-8D03-E49C1093852C}"/>
                  </a:ext>
                </a:extLst>
              </p:cNvPr>
              <p:cNvSpPr txBox="1"/>
              <p:nvPr/>
            </p:nvSpPr>
            <p:spPr>
              <a:xfrm>
                <a:off x="8024578" y="2531047"/>
                <a:ext cx="670376" cy="400110"/>
              </a:xfrm>
              <a:prstGeom prst="rect">
                <a:avLst/>
              </a:prstGeom>
              <a:noFill/>
            </p:spPr>
            <p:txBody>
              <a:bodyPr wrap="none" rtlCol="0">
                <a:spAutoFit/>
              </a:bodyPr>
              <a:lstStyle/>
              <a:p>
                <a:pPr algn="ctr" defTabSz="754471" eaLnBrk="0" hangingPunct="0">
                  <a:defRPr/>
                </a:pPr>
                <a:r>
                  <a:rPr lang="en-GB" sz="1000" b="1" dirty="0">
                    <a:solidFill>
                      <a:srgbClr val="000000"/>
                    </a:solidFill>
                    <a:latin typeface="Tahoma" pitchFamily="34" charset="0"/>
                    <a:ea typeface="+mn-ea"/>
                  </a:rPr>
                  <a:t>8. Deal </a:t>
                </a:r>
              </a:p>
              <a:p>
                <a:pPr algn="ctr" defTabSz="754471" eaLnBrk="0" hangingPunct="0">
                  <a:defRPr/>
                </a:pPr>
                <a:r>
                  <a:rPr lang="en-GB" sz="1000" b="1" dirty="0">
                    <a:solidFill>
                      <a:srgbClr val="000000"/>
                    </a:solidFill>
                    <a:latin typeface="Tahoma" pitchFamily="34" charset="0"/>
                    <a:ea typeface="+mn-ea"/>
                  </a:rPr>
                  <a:t>flow</a:t>
                </a:r>
                <a:endParaRPr lang="en-US" sz="1000" b="1" dirty="0">
                  <a:solidFill>
                    <a:srgbClr val="000000"/>
                  </a:solidFill>
                  <a:latin typeface="Tahoma" pitchFamily="34" charset="0"/>
                  <a:ea typeface="+mn-ea"/>
                </a:endParaRPr>
              </a:p>
            </p:txBody>
          </p:sp>
          <p:sp>
            <p:nvSpPr>
              <p:cNvPr id="193" name="Rectangle 192">
                <a:extLst>
                  <a:ext uri="{FF2B5EF4-FFF2-40B4-BE49-F238E27FC236}">
                    <a16:creationId xmlns:a16="http://schemas.microsoft.com/office/drawing/2014/main" id="{415900C8-1D88-48B0-AF22-87612556BDAB}"/>
                  </a:ext>
                </a:extLst>
              </p:cNvPr>
              <p:cNvSpPr/>
              <p:nvPr/>
            </p:nvSpPr>
            <p:spPr bwMode="auto">
              <a:xfrm>
                <a:off x="8145198" y="3457507"/>
                <a:ext cx="588673" cy="262385"/>
              </a:xfrm>
              <a:prstGeom prst="rect">
                <a:avLst/>
              </a:prstGeom>
              <a:solidFill>
                <a:srgbClr val="FFFF0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a:solidFill>
                      <a:srgbClr val="000000"/>
                    </a:solidFill>
                    <a:latin typeface="Tahoma" pitchFamily="34" charset="0"/>
                    <a:ea typeface="+mn-ea"/>
                  </a:rPr>
                  <a:t>ORP</a:t>
                </a:r>
                <a:endParaRPr lang="en-US" sz="1400" b="1" kern="0">
                  <a:solidFill>
                    <a:srgbClr val="000000"/>
                  </a:solidFill>
                  <a:latin typeface="Tahoma" pitchFamily="34" charset="0"/>
                  <a:ea typeface="+mn-ea"/>
                </a:endParaRPr>
              </a:p>
            </p:txBody>
          </p:sp>
          <p:cxnSp>
            <p:nvCxnSpPr>
              <p:cNvPr id="194" name="Connector: Elbow 193">
                <a:extLst>
                  <a:ext uri="{FF2B5EF4-FFF2-40B4-BE49-F238E27FC236}">
                    <a16:creationId xmlns:a16="http://schemas.microsoft.com/office/drawing/2014/main" id="{F3F5958E-6B80-4682-B995-3ADBCB1621CD}"/>
                  </a:ext>
                </a:extLst>
              </p:cNvPr>
              <p:cNvCxnSpPr>
                <a:cxnSpLocks/>
                <a:stCxn id="198" idx="2"/>
                <a:endCxn id="193" idx="3"/>
              </p:cNvCxnSpPr>
              <p:nvPr/>
            </p:nvCxnSpPr>
            <p:spPr bwMode="auto">
              <a:xfrm rot="5400000">
                <a:off x="8729814" y="3330631"/>
                <a:ext cx="262126" cy="254012"/>
              </a:xfrm>
              <a:prstGeom prst="bentConnector2">
                <a:avLst/>
              </a:prstGeom>
              <a:solidFill>
                <a:srgbClr val="CC0000"/>
              </a:solidFill>
              <a:ln w="22225" cap="flat" cmpd="sng" algn="ctr">
                <a:solidFill>
                  <a:schemeClr val="tx1"/>
                </a:solidFill>
                <a:prstDash val="solid"/>
                <a:round/>
                <a:headEnd type="none" w="med" len="med"/>
                <a:tailEnd type="arrow"/>
              </a:ln>
              <a:effectLst/>
            </p:spPr>
          </p:cxnSp>
          <p:sp>
            <p:nvSpPr>
              <p:cNvPr id="195" name="TextBox 194">
                <a:extLst>
                  <a:ext uri="{FF2B5EF4-FFF2-40B4-BE49-F238E27FC236}">
                    <a16:creationId xmlns:a16="http://schemas.microsoft.com/office/drawing/2014/main" id="{584A48BD-9437-4BE7-B5A3-1C9FA631313D}"/>
                  </a:ext>
                </a:extLst>
              </p:cNvPr>
              <p:cNvSpPr txBox="1"/>
              <p:nvPr/>
            </p:nvSpPr>
            <p:spPr>
              <a:xfrm>
                <a:off x="8379156" y="3774863"/>
                <a:ext cx="1130364" cy="400110"/>
              </a:xfrm>
              <a:prstGeom prst="rect">
                <a:avLst/>
              </a:prstGeom>
              <a:noFill/>
            </p:spPr>
            <p:txBody>
              <a:bodyPr wrap="square" rtlCol="0">
                <a:spAutoFit/>
              </a:bodyPr>
              <a:lstStyle/>
              <a:p>
                <a:pPr defTabSz="754471" eaLnBrk="0" hangingPunct="0">
                  <a:defRPr/>
                </a:pPr>
                <a:r>
                  <a:rPr lang="en-GB" sz="1000" b="1" dirty="0">
                    <a:latin typeface="Tahoma" pitchFamily="34" charset="0"/>
                    <a:ea typeface="+mn-ea"/>
                  </a:rPr>
                  <a:t>TRAX Recon feed</a:t>
                </a:r>
              </a:p>
            </p:txBody>
          </p:sp>
          <p:cxnSp>
            <p:nvCxnSpPr>
              <p:cNvPr id="196" name="Connector: Elbow 195">
                <a:extLst>
                  <a:ext uri="{FF2B5EF4-FFF2-40B4-BE49-F238E27FC236}">
                    <a16:creationId xmlns:a16="http://schemas.microsoft.com/office/drawing/2014/main" id="{DDAB86B4-72F0-49AE-81C1-6EAA3AC2BF71}"/>
                  </a:ext>
                </a:extLst>
              </p:cNvPr>
              <p:cNvCxnSpPr>
                <a:cxnSpLocks/>
                <a:stCxn id="189" idx="2"/>
                <a:endCxn id="193" idx="1"/>
              </p:cNvCxnSpPr>
              <p:nvPr/>
            </p:nvCxnSpPr>
            <p:spPr bwMode="auto">
              <a:xfrm rot="16200000" flipH="1">
                <a:off x="7857502" y="3301004"/>
                <a:ext cx="401466" cy="173925"/>
              </a:xfrm>
              <a:prstGeom prst="bentConnector2">
                <a:avLst/>
              </a:prstGeom>
              <a:solidFill>
                <a:srgbClr val="CC0000"/>
              </a:solidFill>
              <a:ln w="22225" cap="flat" cmpd="sng" algn="ctr">
                <a:solidFill>
                  <a:schemeClr val="tx1"/>
                </a:solidFill>
                <a:prstDash val="solid"/>
                <a:round/>
                <a:headEnd type="none" w="med" len="med"/>
                <a:tailEnd type="arrow"/>
              </a:ln>
              <a:effectLst/>
            </p:spPr>
          </p:cxnSp>
          <p:sp>
            <p:nvSpPr>
              <p:cNvPr id="197" name="TextBox 196">
                <a:extLst>
                  <a:ext uri="{FF2B5EF4-FFF2-40B4-BE49-F238E27FC236}">
                    <a16:creationId xmlns:a16="http://schemas.microsoft.com/office/drawing/2014/main" id="{63C0548E-3483-4A7D-ADEA-CABFD0681ECA}"/>
                  </a:ext>
                </a:extLst>
              </p:cNvPr>
              <p:cNvSpPr txBox="1"/>
              <p:nvPr/>
            </p:nvSpPr>
            <p:spPr>
              <a:xfrm>
                <a:off x="7166093" y="3179900"/>
                <a:ext cx="1169571" cy="400110"/>
              </a:xfrm>
              <a:prstGeom prst="rect">
                <a:avLst/>
              </a:prstGeom>
              <a:noFill/>
            </p:spPr>
            <p:txBody>
              <a:bodyPr wrap="square" rtlCol="0">
                <a:spAutoFit/>
              </a:bodyPr>
              <a:lstStyle/>
              <a:p>
                <a:pPr defTabSz="754471" eaLnBrk="0" hangingPunct="0">
                  <a:defRPr/>
                </a:pPr>
                <a:r>
                  <a:rPr lang="en-GB" sz="1000" b="1" dirty="0">
                    <a:latin typeface="Tahoma" pitchFamily="34" charset="0"/>
                    <a:ea typeface="+mn-ea"/>
                  </a:rPr>
                  <a:t>ET2 Recon </a:t>
                </a:r>
              </a:p>
              <a:p>
                <a:pPr defTabSz="754471" eaLnBrk="0" hangingPunct="0">
                  <a:defRPr/>
                </a:pPr>
                <a:r>
                  <a:rPr lang="en-GB" sz="1000" b="1" dirty="0">
                    <a:latin typeface="Tahoma" pitchFamily="34" charset="0"/>
                    <a:ea typeface="+mn-ea"/>
                  </a:rPr>
                  <a:t>feed</a:t>
                </a:r>
              </a:p>
            </p:txBody>
          </p:sp>
          <p:sp>
            <p:nvSpPr>
              <p:cNvPr id="198" name="Rectangle 197">
                <a:extLst>
                  <a:ext uri="{FF2B5EF4-FFF2-40B4-BE49-F238E27FC236}">
                    <a16:creationId xmlns:a16="http://schemas.microsoft.com/office/drawing/2014/main" id="{E2BDC518-535C-498E-8D00-84A8DCB06743}"/>
                  </a:ext>
                </a:extLst>
              </p:cNvPr>
              <p:cNvSpPr/>
              <p:nvPr/>
            </p:nvSpPr>
            <p:spPr bwMode="auto">
              <a:xfrm>
                <a:off x="8671140" y="3148987"/>
                <a:ext cx="633486" cy="177587"/>
              </a:xfrm>
              <a:prstGeom prst="rect">
                <a:avLst/>
              </a:prstGeom>
              <a:solidFill>
                <a:schemeClr val="bg1">
                  <a:lumMod val="85000"/>
                </a:scheme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vert="horz" wrap="none" anchor="ctr"/>
              <a:lstStyle/>
              <a:p>
                <a:pPr algn="ctr" defTabSz="754471" fontAlgn="auto">
                  <a:spcBef>
                    <a:spcPts val="0"/>
                  </a:spcBef>
                  <a:spcAft>
                    <a:spcPts val="0"/>
                  </a:spcAft>
                  <a:defRPr/>
                </a:pPr>
                <a:r>
                  <a:rPr lang="en-GB" sz="1400" b="1" kern="0" dirty="0">
                    <a:solidFill>
                      <a:srgbClr val="000000"/>
                    </a:solidFill>
                    <a:latin typeface="Tahoma" pitchFamily="34" charset="0"/>
                    <a:ea typeface="+mn-ea"/>
                  </a:rPr>
                  <a:t>KAFKA</a:t>
                </a:r>
                <a:endParaRPr lang="en-US" sz="1400" b="1" kern="0" dirty="0">
                  <a:solidFill>
                    <a:srgbClr val="000000"/>
                  </a:solidFill>
                  <a:latin typeface="Tahoma" pitchFamily="34" charset="0"/>
                  <a:ea typeface="+mn-ea"/>
                </a:endParaRPr>
              </a:p>
            </p:txBody>
          </p:sp>
          <p:cxnSp>
            <p:nvCxnSpPr>
              <p:cNvPr id="199" name="Straight Arrow Connector 198">
                <a:extLst>
                  <a:ext uri="{FF2B5EF4-FFF2-40B4-BE49-F238E27FC236}">
                    <a16:creationId xmlns:a16="http://schemas.microsoft.com/office/drawing/2014/main" id="{C096399C-0D91-453D-971B-AC51B5B5A544}"/>
                  </a:ext>
                </a:extLst>
              </p:cNvPr>
              <p:cNvCxnSpPr>
                <a:cxnSpLocks/>
                <a:stCxn id="151" idx="2"/>
                <a:endCxn id="198" idx="0"/>
              </p:cNvCxnSpPr>
              <p:nvPr/>
            </p:nvCxnSpPr>
            <p:spPr bwMode="auto">
              <a:xfrm>
                <a:off x="8986683" y="2946542"/>
                <a:ext cx="1200" cy="202445"/>
              </a:xfrm>
              <a:prstGeom prst="straightConnector1">
                <a:avLst/>
              </a:prstGeom>
              <a:solidFill>
                <a:srgbClr val="CC0000"/>
              </a:solidFill>
              <a:ln w="22225" cap="flat" cmpd="sng" algn="ctr">
                <a:solidFill>
                  <a:srgbClr val="000000"/>
                </a:solidFill>
                <a:prstDash val="solid"/>
                <a:round/>
                <a:headEnd type="none" w="med" len="med"/>
                <a:tailEnd type="arrow"/>
              </a:ln>
              <a:effectLst/>
            </p:spPr>
          </p:cxnSp>
          <p:cxnSp>
            <p:nvCxnSpPr>
              <p:cNvPr id="200" name="Straight Arrow Connector 199">
                <a:extLst>
                  <a:ext uri="{FF2B5EF4-FFF2-40B4-BE49-F238E27FC236}">
                    <a16:creationId xmlns:a16="http://schemas.microsoft.com/office/drawing/2014/main" id="{8937AC04-4C2C-4402-BABB-D7C331698EF9}"/>
                  </a:ext>
                </a:extLst>
              </p:cNvPr>
              <p:cNvCxnSpPr>
                <a:cxnSpLocks/>
                <a:stCxn id="208" idx="0"/>
                <a:endCxn id="193" idx="2"/>
              </p:cNvCxnSpPr>
              <p:nvPr/>
            </p:nvCxnSpPr>
            <p:spPr bwMode="auto">
              <a:xfrm flipV="1">
                <a:off x="8432921" y="3719892"/>
                <a:ext cx="6614" cy="411721"/>
              </a:xfrm>
              <a:prstGeom prst="straightConnector1">
                <a:avLst/>
              </a:prstGeom>
              <a:solidFill>
                <a:srgbClr val="CC0000"/>
              </a:solidFill>
              <a:ln w="22225" cap="flat" cmpd="sng" algn="ctr">
                <a:solidFill>
                  <a:srgbClr val="000000"/>
                </a:solidFill>
                <a:prstDash val="solid"/>
                <a:round/>
                <a:headEnd type="none" w="med" len="med"/>
                <a:tailEnd type="arrow"/>
              </a:ln>
              <a:effectLst/>
            </p:spPr>
          </p:cxnSp>
          <p:sp>
            <p:nvSpPr>
              <p:cNvPr id="201" name="TextBox 200">
                <a:extLst>
                  <a:ext uri="{FF2B5EF4-FFF2-40B4-BE49-F238E27FC236}">
                    <a16:creationId xmlns:a16="http://schemas.microsoft.com/office/drawing/2014/main" id="{6034D227-53FB-4982-BB51-553093565C88}"/>
                  </a:ext>
                </a:extLst>
              </p:cNvPr>
              <p:cNvSpPr txBox="1"/>
              <p:nvPr/>
            </p:nvSpPr>
            <p:spPr>
              <a:xfrm>
                <a:off x="8961706" y="2929667"/>
                <a:ext cx="1162422" cy="246221"/>
              </a:xfrm>
              <a:prstGeom prst="rect">
                <a:avLst/>
              </a:prstGeom>
              <a:noFill/>
            </p:spPr>
            <p:txBody>
              <a:bodyPr wrap="square" rtlCol="0">
                <a:spAutoFit/>
              </a:bodyPr>
              <a:lstStyle/>
              <a:p>
                <a:pPr defTabSz="754471" eaLnBrk="0" hangingPunct="0">
                  <a:defRPr/>
                </a:pPr>
                <a:r>
                  <a:rPr lang="en-GB" sz="1000" b="1" dirty="0">
                    <a:latin typeface="Tahoma" pitchFamily="34" charset="0"/>
                    <a:ea typeface="+mn-ea"/>
                  </a:rPr>
                  <a:t>MX Recon feed</a:t>
                </a:r>
              </a:p>
            </p:txBody>
          </p:sp>
          <p:sp>
            <p:nvSpPr>
              <p:cNvPr id="205" name="Rectangle 204">
                <a:extLst>
                  <a:ext uri="{FF2B5EF4-FFF2-40B4-BE49-F238E27FC236}">
                    <a16:creationId xmlns:a16="http://schemas.microsoft.com/office/drawing/2014/main" id="{421DBA2A-0E20-4E7D-BC1C-87E01F6938B4}"/>
                  </a:ext>
                </a:extLst>
              </p:cNvPr>
              <p:cNvSpPr/>
              <p:nvPr/>
            </p:nvSpPr>
            <p:spPr bwMode="auto">
              <a:xfrm>
                <a:off x="6280581" y="2117255"/>
                <a:ext cx="792003" cy="1217757"/>
              </a:xfrm>
              <a:prstGeom prst="rect">
                <a:avLst/>
              </a:prstGeom>
              <a:solidFill>
                <a:srgbClr val="FD3866">
                  <a:lumMod val="60000"/>
                  <a:lumOff val="40000"/>
                </a:srgb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solidFill>
                      <a:srgbClr val="000000"/>
                    </a:solidFill>
                    <a:latin typeface="Tahoma" pitchFamily="34" charset="0"/>
                    <a:ea typeface="+mn-ea"/>
                  </a:rPr>
                  <a:t>RET</a:t>
                </a:r>
                <a:endParaRPr lang="en-US" sz="1400" b="1" kern="0" dirty="0">
                  <a:solidFill>
                    <a:srgbClr val="000000"/>
                  </a:solidFill>
                  <a:latin typeface="Tahoma" pitchFamily="34" charset="0"/>
                  <a:ea typeface="+mn-ea"/>
                </a:endParaRPr>
              </a:p>
            </p:txBody>
          </p:sp>
          <p:sp>
            <p:nvSpPr>
              <p:cNvPr id="206" name="Rectangle 205">
                <a:extLst>
                  <a:ext uri="{FF2B5EF4-FFF2-40B4-BE49-F238E27FC236}">
                    <a16:creationId xmlns:a16="http://schemas.microsoft.com/office/drawing/2014/main" id="{7FBDAEA7-D79B-4E60-A144-F4A129B12DC3}"/>
                  </a:ext>
                </a:extLst>
              </p:cNvPr>
              <p:cNvSpPr/>
              <p:nvPr/>
            </p:nvSpPr>
            <p:spPr bwMode="auto">
              <a:xfrm>
                <a:off x="4016721" y="2169836"/>
                <a:ext cx="1071347" cy="475827"/>
              </a:xfrm>
              <a:prstGeom prst="rect">
                <a:avLst/>
              </a:prstGeom>
              <a:solidFill>
                <a:srgbClr val="FD3866">
                  <a:lumMod val="60000"/>
                  <a:lumOff val="40000"/>
                </a:srgb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solidFill>
                      <a:srgbClr val="000000"/>
                    </a:solidFill>
                    <a:latin typeface="Tahoma" pitchFamily="34" charset="0"/>
                    <a:ea typeface="+mn-ea"/>
                  </a:rPr>
                  <a:t>RET FX</a:t>
                </a:r>
              </a:p>
              <a:p>
                <a:pPr algn="ctr" defTabSz="754471" fontAlgn="auto">
                  <a:spcBef>
                    <a:spcPts val="0"/>
                  </a:spcBef>
                  <a:spcAft>
                    <a:spcPts val="0"/>
                  </a:spcAft>
                  <a:defRPr/>
                </a:pPr>
                <a:r>
                  <a:rPr lang="en-GB" sz="1400" b="1" kern="0" dirty="0">
                    <a:solidFill>
                      <a:srgbClr val="000000"/>
                    </a:solidFill>
                    <a:latin typeface="Tahoma" pitchFamily="34" charset="0"/>
                  </a:rPr>
                  <a:t>Pricing API</a:t>
                </a:r>
                <a:endParaRPr lang="en-US" sz="1400" b="1" kern="0" dirty="0">
                  <a:solidFill>
                    <a:srgbClr val="000000"/>
                  </a:solidFill>
                  <a:latin typeface="Tahoma" pitchFamily="34" charset="0"/>
                  <a:ea typeface="+mn-ea"/>
                </a:endParaRPr>
              </a:p>
            </p:txBody>
          </p:sp>
          <p:sp>
            <p:nvSpPr>
              <p:cNvPr id="207" name="Rectangle 206">
                <a:extLst>
                  <a:ext uri="{FF2B5EF4-FFF2-40B4-BE49-F238E27FC236}">
                    <a16:creationId xmlns:a16="http://schemas.microsoft.com/office/drawing/2014/main" id="{A4CE70A8-CBF9-4526-AA49-58AC979757C8}"/>
                  </a:ext>
                </a:extLst>
              </p:cNvPr>
              <p:cNvSpPr/>
              <p:nvPr/>
            </p:nvSpPr>
            <p:spPr bwMode="auto">
              <a:xfrm>
                <a:off x="4004705" y="2804052"/>
                <a:ext cx="1141033" cy="475827"/>
              </a:xfrm>
              <a:prstGeom prst="rect">
                <a:avLst/>
              </a:prstGeom>
              <a:solidFill>
                <a:srgbClr val="FD3866">
                  <a:lumMod val="60000"/>
                  <a:lumOff val="40000"/>
                </a:srgb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solidFill>
                      <a:srgbClr val="000000"/>
                    </a:solidFill>
                    <a:latin typeface="Tahoma" pitchFamily="34" charset="0"/>
                    <a:ea typeface="+mn-ea"/>
                  </a:rPr>
                  <a:t>RET FX</a:t>
                </a:r>
              </a:p>
              <a:p>
                <a:pPr algn="ctr" defTabSz="754471" fontAlgn="auto">
                  <a:spcBef>
                    <a:spcPts val="0"/>
                  </a:spcBef>
                  <a:spcAft>
                    <a:spcPts val="0"/>
                  </a:spcAft>
                  <a:defRPr/>
                </a:pPr>
                <a:r>
                  <a:rPr lang="en-GB" sz="1400" b="1" kern="0" dirty="0">
                    <a:solidFill>
                      <a:srgbClr val="000000"/>
                    </a:solidFill>
                    <a:latin typeface="Tahoma" pitchFamily="34" charset="0"/>
                  </a:rPr>
                  <a:t>Booking API</a:t>
                </a:r>
                <a:endParaRPr lang="en-US" sz="1400" b="1" kern="0" dirty="0">
                  <a:solidFill>
                    <a:srgbClr val="000000"/>
                  </a:solidFill>
                  <a:latin typeface="Tahoma" pitchFamily="34" charset="0"/>
                  <a:ea typeface="+mn-ea"/>
                </a:endParaRPr>
              </a:p>
            </p:txBody>
          </p:sp>
          <p:sp>
            <p:nvSpPr>
              <p:cNvPr id="208" name="Rectangle 207">
                <a:extLst>
                  <a:ext uri="{FF2B5EF4-FFF2-40B4-BE49-F238E27FC236}">
                    <a16:creationId xmlns:a16="http://schemas.microsoft.com/office/drawing/2014/main" id="{CCCBE875-14FF-4BF9-A88A-78DDDAC128B7}"/>
                  </a:ext>
                </a:extLst>
              </p:cNvPr>
              <p:cNvSpPr/>
              <p:nvPr/>
            </p:nvSpPr>
            <p:spPr bwMode="auto">
              <a:xfrm>
                <a:off x="8138584" y="4131613"/>
                <a:ext cx="588673" cy="443750"/>
              </a:xfrm>
              <a:prstGeom prst="rect">
                <a:avLst/>
              </a:prstGeom>
              <a:solidFill>
                <a:srgbClr val="EB9A00">
                  <a:lumMod val="75000"/>
                </a:srgb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solidFill>
                      <a:srgbClr val="000000"/>
                    </a:solidFill>
                    <a:latin typeface="Tahoma" pitchFamily="34" charset="0"/>
                    <a:ea typeface="+mn-ea"/>
                  </a:rPr>
                  <a:t>TZ/</a:t>
                </a:r>
              </a:p>
              <a:p>
                <a:pPr algn="ctr" defTabSz="754471" fontAlgn="auto">
                  <a:spcBef>
                    <a:spcPts val="0"/>
                  </a:spcBef>
                  <a:spcAft>
                    <a:spcPts val="0"/>
                  </a:spcAft>
                  <a:defRPr/>
                </a:pPr>
                <a:r>
                  <a:rPr lang="en-GB" sz="1400" b="1" kern="0" dirty="0">
                    <a:solidFill>
                      <a:srgbClr val="000000"/>
                    </a:solidFill>
                    <a:latin typeface="Tahoma" pitchFamily="34" charset="0"/>
                    <a:ea typeface="+mn-ea"/>
                  </a:rPr>
                  <a:t>TRAX</a:t>
                </a:r>
                <a:endParaRPr lang="en-US" sz="1400" b="1" kern="0" dirty="0">
                  <a:solidFill>
                    <a:srgbClr val="000000"/>
                  </a:solidFill>
                  <a:latin typeface="Tahoma" pitchFamily="34" charset="0"/>
                  <a:ea typeface="+mn-ea"/>
                </a:endParaRPr>
              </a:p>
            </p:txBody>
          </p:sp>
          <p:sp>
            <p:nvSpPr>
              <p:cNvPr id="209" name="Rectangle 208">
                <a:extLst>
                  <a:ext uri="{FF2B5EF4-FFF2-40B4-BE49-F238E27FC236}">
                    <a16:creationId xmlns:a16="http://schemas.microsoft.com/office/drawing/2014/main" id="{AE551BFA-C5D6-425A-83FC-0A3F4CF6A8C2}"/>
                  </a:ext>
                </a:extLst>
              </p:cNvPr>
              <p:cNvSpPr/>
              <p:nvPr/>
            </p:nvSpPr>
            <p:spPr bwMode="auto">
              <a:xfrm>
                <a:off x="1098244" y="2133324"/>
                <a:ext cx="814858" cy="1153053"/>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a:solidFill>
                      <a:srgbClr val="000000"/>
                    </a:solidFill>
                    <a:latin typeface="Tahoma" pitchFamily="34" charset="0"/>
                    <a:ea typeface="+mn-ea"/>
                  </a:rPr>
                  <a:t>IDEAL</a:t>
                </a:r>
                <a:endParaRPr lang="en-US" sz="1400" b="1" kern="0">
                  <a:solidFill>
                    <a:srgbClr val="000000"/>
                  </a:solidFill>
                  <a:latin typeface="Tahoma" pitchFamily="34" charset="0"/>
                  <a:ea typeface="+mn-ea"/>
                </a:endParaRPr>
              </a:p>
            </p:txBody>
          </p:sp>
          <p:sp>
            <p:nvSpPr>
              <p:cNvPr id="210" name="Rectangle 209">
                <a:extLst>
                  <a:ext uri="{FF2B5EF4-FFF2-40B4-BE49-F238E27FC236}">
                    <a16:creationId xmlns:a16="http://schemas.microsoft.com/office/drawing/2014/main" id="{7D30B7B3-4BDC-45AA-AF00-3C31A44BF957}"/>
                  </a:ext>
                </a:extLst>
              </p:cNvPr>
              <p:cNvSpPr/>
              <p:nvPr/>
            </p:nvSpPr>
            <p:spPr bwMode="auto">
              <a:xfrm>
                <a:off x="7545746" y="459566"/>
                <a:ext cx="506353" cy="443750"/>
              </a:xfrm>
              <a:prstGeom prst="rect">
                <a:avLst/>
              </a:prstGeom>
              <a:solidFill>
                <a:schemeClr val="accent1">
                  <a:lumMod val="20000"/>
                  <a:lumOff val="80000"/>
                </a:scheme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solidFill>
                      <a:srgbClr val="000000"/>
                    </a:solidFill>
                    <a:latin typeface="Tahoma" pitchFamily="34" charset="0"/>
                  </a:rPr>
                  <a:t>IP/</a:t>
                </a:r>
              </a:p>
              <a:p>
                <a:pPr algn="ctr" defTabSz="754471" fontAlgn="auto">
                  <a:spcBef>
                    <a:spcPts val="0"/>
                  </a:spcBef>
                  <a:spcAft>
                    <a:spcPts val="0"/>
                  </a:spcAft>
                  <a:defRPr/>
                </a:pPr>
                <a:r>
                  <a:rPr lang="en-GB" sz="1400" b="1" kern="0" dirty="0">
                    <a:solidFill>
                      <a:srgbClr val="000000"/>
                    </a:solidFill>
                    <a:latin typeface="Tahoma" pitchFamily="34" charset="0"/>
                  </a:rPr>
                  <a:t>SOI</a:t>
                </a:r>
                <a:endParaRPr lang="en-US" sz="1400" b="1" kern="0" dirty="0">
                  <a:solidFill>
                    <a:srgbClr val="000000"/>
                  </a:solidFill>
                  <a:latin typeface="Tahoma" pitchFamily="34" charset="0"/>
                </a:endParaRPr>
              </a:p>
            </p:txBody>
          </p:sp>
          <p:cxnSp>
            <p:nvCxnSpPr>
              <p:cNvPr id="211" name="Connector: Elbow 210">
                <a:extLst>
                  <a:ext uri="{FF2B5EF4-FFF2-40B4-BE49-F238E27FC236}">
                    <a16:creationId xmlns:a16="http://schemas.microsoft.com/office/drawing/2014/main" id="{6AEAE235-78AF-4B95-85D3-49938CBAE1C3}"/>
                  </a:ext>
                </a:extLst>
              </p:cNvPr>
              <p:cNvCxnSpPr>
                <a:cxnSpLocks/>
                <a:endCxn id="210" idx="1"/>
              </p:cNvCxnSpPr>
              <p:nvPr/>
            </p:nvCxnSpPr>
            <p:spPr bwMode="auto">
              <a:xfrm rot="5400000" flipH="1" flipV="1">
                <a:off x="6302622" y="890201"/>
                <a:ext cx="1451883" cy="1034365"/>
              </a:xfrm>
              <a:prstGeom prst="bentConnector2">
                <a:avLst/>
              </a:prstGeom>
              <a:ln w="22225">
                <a:tailEnd type="triangle"/>
              </a:ln>
            </p:spPr>
            <p:style>
              <a:lnRef idx="1">
                <a:schemeClr val="dk1"/>
              </a:lnRef>
              <a:fillRef idx="0">
                <a:schemeClr val="dk1"/>
              </a:fillRef>
              <a:effectRef idx="0">
                <a:schemeClr val="dk1"/>
              </a:effectRef>
              <a:fontRef idx="minor">
                <a:schemeClr val="tx1"/>
              </a:fontRef>
            </p:style>
          </p:cxnSp>
          <p:cxnSp>
            <p:nvCxnSpPr>
              <p:cNvPr id="212" name="Connector: Elbow 211">
                <a:extLst>
                  <a:ext uri="{FF2B5EF4-FFF2-40B4-BE49-F238E27FC236}">
                    <a16:creationId xmlns:a16="http://schemas.microsoft.com/office/drawing/2014/main" id="{CF4E601E-2721-4BFC-BDB8-7AE489FE0C4A}"/>
                  </a:ext>
                </a:extLst>
              </p:cNvPr>
              <p:cNvCxnSpPr>
                <a:cxnSpLocks/>
                <a:stCxn id="210" idx="3"/>
                <a:endCxn id="187" idx="0"/>
              </p:cNvCxnSpPr>
              <p:nvPr/>
            </p:nvCxnSpPr>
            <p:spPr bwMode="auto">
              <a:xfrm>
                <a:off x="8052099" y="681441"/>
                <a:ext cx="936095" cy="684294"/>
              </a:xfrm>
              <a:prstGeom prst="bentConnector2">
                <a:avLst/>
              </a:prstGeom>
              <a:ln w="22225">
                <a:tailEnd type="arrow"/>
              </a:ln>
            </p:spPr>
            <p:style>
              <a:lnRef idx="1">
                <a:schemeClr val="dk1"/>
              </a:lnRef>
              <a:fillRef idx="0">
                <a:schemeClr val="dk1"/>
              </a:fillRef>
              <a:effectRef idx="0">
                <a:schemeClr val="dk1"/>
              </a:effectRef>
              <a:fontRef idx="minor">
                <a:schemeClr val="tx1"/>
              </a:fontRef>
            </p:style>
          </p:cxnSp>
        </p:grpSp>
        <p:sp>
          <p:nvSpPr>
            <p:cNvPr id="148" name="TextBox 147">
              <a:extLst>
                <a:ext uri="{FF2B5EF4-FFF2-40B4-BE49-F238E27FC236}">
                  <a16:creationId xmlns:a16="http://schemas.microsoft.com/office/drawing/2014/main" id="{69762E98-6284-4B54-818F-C13CBB18A80E}"/>
                </a:ext>
              </a:extLst>
            </p:cNvPr>
            <p:cNvSpPr txBox="1"/>
            <p:nvPr/>
          </p:nvSpPr>
          <p:spPr>
            <a:xfrm>
              <a:off x="6511381" y="1231091"/>
              <a:ext cx="956219" cy="400110"/>
            </a:xfrm>
            <a:prstGeom prst="rect">
              <a:avLst/>
            </a:prstGeom>
            <a:noFill/>
          </p:spPr>
          <p:txBody>
            <a:bodyPr wrap="square" rtlCol="0">
              <a:spAutoFit/>
            </a:bodyPr>
            <a:lstStyle/>
            <a:p>
              <a:r>
                <a:rPr lang="en-US" sz="1000" b="1" dirty="0" err="1">
                  <a:latin typeface="Tahoma" panose="020B0604030504040204" pitchFamily="34" charset="0"/>
                  <a:ea typeface="Tahoma" panose="020B0604030504040204" pitchFamily="34" charset="0"/>
                  <a:cs typeface="Tahoma" panose="020B0604030504040204" pitchFamily="34" charset="0"/>
                </a:rPr>
                <a:t>Cpty</a:t>
              </a:r>
              <a:r>
                <a:rPr lang="en-US" sz="1000" b="1" dirty="0">
                  <a:latin typeface="Tahoma" panose="020B0604030504040204" pitchFamily="34" charset="0"/>
                  <a:ea typeface="Tahoma" panose="020B0604030504040204" pitchFamily="34" charset="0"/>
                  <a:cs typeface="Tahoma" panose="020B0604030504040204" pitchFamily="34" charset="0"/>
                </a:rPr>
                <a:t> Limits</a:t>
              </a:r>
            </a:p>
            <a:p>
              <a:r>
                <a:rPr lang="en-US" sz="1000" b="1" dirty="0">
                  <a:latin typeface="Tahoma" panose="020B0604030504040204" pitchFamily="34" charset="0"/>
                  <a:ea typeface="Tahoma" panose="020B0604030504040204" pitchFamily="34" charset="0"/>
                  <a:cs typeface="Tahoma" panose="020B0604030504040204" pitchFamily="34" charset="0"/>
                </a:rPr>
                <a:t>enquiry</a:t>
              </a:r>
              <a:endParaRPr lang="en-SG" sz="1000" b="1" dirty="0">
                <a:latin typeface="Tahoma" panose="020B0604030504040204" pitchFamily="34" charset="0"/>
                <a:ea typeface="Tahoma" panose="020B0604030504040204" pitchFamily="34" charset="0"/>
                <a:cs typeface="Tahoma" panose="020B0604030504040204" pitchFamily="34" charset="0"/>
              </a:endParaRPr>
            </a:p>
          </p:txBody>
        </p:sp>
      </p:grpSp>
      <p:sp>
        <p:nvSpPr>
          <p:cNvPr id="213" name="Rectangle 212">
            <a:extLst>
              <a:ext uri="{FF2B5EF4-FFF2-40B4-BE49-F238E27FC236}">
                <a16:creationId xmlns:a16="http://schemas.microsoft.com/office/drawing/2014/main" id="{8CCC59D2-AAC8-4E67-AF97-0D7EDF88EF64}"/>
              </a:ext>
            </a:extLst>
          </p:cNvPr>
          <p:cNvSpPr/>
          <p:nvPr/>
        </p:nvSpPr>
        <p:spPr bwMode="auto">
          <a:xfrm>
            <a:off x="7509501" y="5253840"/>
            <a:ext cx="3912110" cy="610042"/>
          </a:xfrm>
          <a:prstGeom prst="rect">
            <a:avLst/>
          </a:prstGeom>
          <a:solidFill>
            <a:schemeClr val="bg1">
              <a:lumMod val="95000"/>
            </a:schemeClr>
          </a:solidFill>
          <a:ln w="12700" cap="flat" cmpd="sng" algn="ctr">
            <a:solidFill>
              <a:srgbClr val="969696"/>
            </a:solidFill>
            <a:prstDash val="solid"/>
            <a:round/>
            <a:headEnd type="none" w="med" len="med"/>
            <a:tailEnd type="triangle" w="med" len="med"/>
          </a:ln>
          <a:effectLst>
            <a:innerShdw blurRad="114300">
              <a:prstClr val="black"/>
            </a:innerShdw>
          </a:effectLst>
        </p:spPr>
        <p:txBody>
          <a:bodyPr wrap="none" anchor="t"/>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350" b="1" i="0" u="none" strike="noStrike" kern="0" cap="none" spc="0" normalizeH="0" baseline="0" noProof="0">
              <a:ln>
                <a:noFill/>
              </a:ln>
              <a:solidFill>
                <a:srgbClr val="000000"/>
              </a:solidFill>
              <a:effectLst/>
              <a:uLnTx/>
              <a:uFillTx/>
              <a:latin typeface="Tahoma" pitchFamily="34" charset="0"/>
            </a:endParaRPr>
          </a:p>
        </p:txBody>
      </p:sp>
      <p:sp>
        <p:nvSpPr>
          <p:cNvPr id="214" name="Rectangle 213">
            <a:extLst>
              <a:ext uri="{FF2B5EF4-FFF2-40B4-BE49-F238E27FC236}">
                <a16:creationId xmlns:a16="http://schemas.microsoft.com/office/drawing/2014/main" id="{4B4C55B4-27BC-43F3-B9D5-BFABF7FD3760}"/>
              </a:ext>
            </a:extLst>
          </p:cNvPr>
          <p:cNvSpPr/>
          <p:nvPr/>
        </p:nvSpPr>
        <p:spPr bwMode="auto">
          <a:xfrm>
            <a:off x="7853406" y="5405499"/>
            <a:ext cx="973887" cy="335463"/>
          </a:xfrm>
          <a:prstGeom prst="rect">
            <a:avLst/>
          </a:prstGeom>
          <a:solidFill>
            <a:schemeClr val="bg1">
              <a:lumMod val="95000"/>
            </a:schemeClr>
          </a:solidFill>
          <a:ln w="12700" cap="flat" cmpd="sng" algn="ctr">
            <a:solidFill>
              <a:srgbClr val="96969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rPr>
              <a:t>FC</a:t>
            </a:r>
            <a:endParaRPr kumimoji="0" lang="en-US" sz="1350" b="1" i="0" u="none" strike="noStrike" kern="0" cap="none" spc="0" normalizeH="0" baseline="0" noProof="0" dirty="0">
              <a:ln>
                <a:noFill/>
              </a:ln>
              <a:solidFill>
                <a:srgbClr val="000000"/>
              </a:solidFill>
              <a:effectLst/>
              <a:uLnTx/>
              <a:uFillTx/>
              <a:latin typeface="Tahoma" pitchFamily="34" charset="0"/>
            </a:endParaRPr>
          </a:p>
        </p:txBody>
      </p:sp>
      <p:sp>
        <p:nvSpPr>
          <p:cNvPr id="215" name="Rectangle 214">
            <a:extLst>
              <a:ext uri="{FF2B5EF4-FFF2-40B4-BE49-F238E27FC236}">
                <a16:creationId xmlns:a16="http://schemas.microsoft.com/office/drawing/2014/main" id="{B3109BB0-753A-4B9A-A371-DD9EE3DE98CE}"/>
              </a:ext>
            </a:extLst>
          </p:cNvPr>
          <p:cNvSpPr/>
          <p:nvPr/>
        </p:nvSpPr>
        <p:spPr bwMode="auto">
          <a:xfrm>
            <a:off x="9074439" y="5396130"/>
            <a:ext cx="973887" cy="335463"/>
          </a:xfrm>
          <a:prstGeom prst="rect">
            <a:avLst/>
          </a:prstGeom>
          <a:solidFill>
            <a:schemeClr val="bg1">
              <a:lumMod val="95000"/>
            </a:schemeClr>
          </a:solidFill>
          <a:ln w="12700" cap="flat" cmpd="sng" algn="ctr">
            <a:solidFill>
              <a:srgbClr val="96969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rPr>
              <a:t>TDAP</a:t>
            </a:r>
            <a:endParaRPr kumimoji="0" lang="en-US" sz="1350" b="1" i="0" u="none" strike="noStrike" kern="0" cap="none" spc="0" normalizeH="0" baseline="0" noProof="0" dirty="0">
              <a:ln>
                <a:noFill/>
              </a:ln>
              <a:solidFill>
                <a:srgbClr val="000000"/>
              </a:solidFill>
              <a:effectLst/>
              <a:uLnTx/>
              <a:uFillTx/>
              <a:latin typeface="Tahoma" pitchFamily="34" charset="0"/>
            </a:endParaRPr>
          </a:p>
        </p:txBody>
      </p:sp>
      <p:sp>
        <p:nvSpPr>
          <p:cNvPr id="216" name="Rectangle 215">
            <a:extLst>
              <a:ext uri="{FF2B5EF4-FFF2-40B4-BE49-F238E27FC236}">
                <a16:creationId xmlns:a16="http://schemas.microsoft.com/office/drawing/2014/main" id="{5B432122-8C2C-4752-AA87-3DF9002DB59F}"/>
              </a:ext>
            </a:extLst>
          </p:cNvPr>
          <p:cNvSpPr/>
          <p:nvPr/>
        </p:nvSpPr>
        <p:spPr bwMode="auto">
          <a:xfrm>
            <a:off x="10265720" y="5405499"/>
            <a:ext cx="973887" cy="335463"/>
          </a:xfrm>
          <a:prstGeom prst="rect">
            <a:avLst/>
          </a:prstGeom>
          <a:solidFill>
            <a:schemeClr val="bg1">
              <a:lumMod val="95000"/>
            </a:schemeClr>
          </a:solidFill>
          <a:ln w="12700" cap="flat" cmpd="sng" algn="ctr">
            <a:solidFill>
              <a:srgbClr val="96969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rPr>
              <a:t>iWork</a:t>
            </a:r>
            <a:endParaRPr kumimoji="0" lang="en-US" sz="1350" b="1" i="0" u="none" strike="noStrike" kern="0" cap="none" spc="0" normalizeH="0" baseline="0" noProof="0" dirty="0">
              <a:ln>
                <a:noFill/>
              </a:ln>
              <a:solidFill>
                <a:srgbClr val="000000"/>
              </a:solidFill>
              <a:effectLst/>
              <a:uLnTx/>
              <a:uFillTx/>
              <a:latin typeface="Tahoma" pitchFamily="34" charset="0"/>
            </a:endParaRPr>
          </a:p>
        </p:txBody>
      </p:sp>
      <p:sp>
        <p:nvSpPr>
          <p:cNvPr id="217" name="TextBox 216">
            <a:extLst>
              <a:ext uri="{FF2B5EF4-FFF2-40B4-BE49-F238E27FC236}">
                <a16:creationId xmlns:a16="http://schemas.microsoft.com/office/drawing/2014/main" id="{872143BF-5581-4BC4-8C0A-E27067AD2F52}"/>
              </a:ext>
            </a:extLst>
          </p:cNvPr>
          <p:cNvSpPr txBox="1"/>
          <p:nvPr/>
        </p:nvSpPr>
        <p:spPr>
          <a:xfrm>
            <a:off x="9718091" y="4998330"/>
            <a:ext cx="1392235" cy="246221"/>
          </a:xfrm>
          <a:prstGeom prst="rect">
            <a:avLst/>
          </a:prstGeom>
          <a:noFill/>
        </p:spPr>
        <p:txBody>
          <a:bodyPr wrap="square" rtlCol="0">
            <a:spAutoFit/>
          </a:bodyPr>
          <a:lstStyle/>
          <a:p>
            <a:pPr defTabSz="754471" eaLnBrk="0" hangingPunct="0">
              <a:defRPr/>
            </a:pPr>
            <a:r>
              <a:rPr lang="en-GB" sz="1000" b="1" dirty="0">
                <a:solidFill>
                  <a:schemeClr val="bg1">
                    <a:lumMod val="50000"/>
                  </a:schemeClr>
                </a:solidFill>
                <a:latin typeface="Tahoma" pitchFamily="34" charset="0"/>
              </a:rPr>
              <a:t>Downstream flow</a:t>
            </a:r>
          </a:p>
        </p:txBody>
      </p:sp>
      <p:cxnSp>
        <p:nvCxnSpPr>
          <p:cNvPr id="90" name="Connector: Elbow 89">
            <a:extLst>
              <a:ext uri="{FF2B5EF4-FFF2-40B4-BE49-F238E27FC236}">
                <a16:creationId xmlns:a16="http://schemas.microsoft.com/office/drawing/2014/main" id="{21E2773E-ACD2-4818-9178-7E056EEF8038}"/>
              </a:ext>
            </a:extLst>
          </p:cNvPr>
          <p:cNvCxnSpPr>
            <a:cxnSpLocks/>
            <a:stCxn id="151" idx="3"/>
          </p:cNvCxnSpPr>
          <p:nvPr/>
        </p:nvCxnSpPr>
        <p:spPr bwMode="auto">
          <a:xfrm>
            <a:off x="9490409" y="2811784"/>
            <a:ext cx="1778746" cy="2477737"/>
          </a:xfrm>
          <a:prstGeom prst="bentConnector2">
            <a:avLst/>
          </a:prstGeom>
          <a:solidFill>
            <a:srgbClr val="CC0000"/>
          </a:solidFill>
          <a:ln w="22225" cap="flat" cmpd="sng" algn="ctr">
            <a:solidFill>
              <a:schemeClr val="bg1">
                <a:lumMod val="50000"/>
              </a:schemeClr>
            </a:solidFill>
            <a:prstDash val="solid"/>
            <a:round/>
            <a:headEnd type="none" w="med" len="med"/>
            <a:tailEnd type="arrow"/>
          </a:ln>
          <a:effectLst/>
        </p:spPr>
      </p:cxnSp>
      <p:cxnSp>
        <p:nvCxnSpPr>
          <p:cNvPr id="93" name="Connector: Elbow 92">
            <a:extLst>
              <a:ext uri="{FF2B5EF4-FFF2-40B4-BE49-F238E27FC236}">
                <a16:creationId xmlns:a16="http://schemas.microsoft.com/office/drawing/2014/main" id="{3AC48831-EBEB-4CDC-8802-9D72FA30E3EA}"/>
              </a:ext>
            </a:extLst>
          </p:cNvPr>
          <p:cNvCxnSpPr>
            <a:cxnSpLocks/>
            <a:stCxn id="208" idx="3"/>
            <a:endCxn id="213" idx="0"/>
          </p:cNvCxnSpPr>
          <p:nvPr/>
        </p:nvCxnSpPr>
        <p:spPr bwMode="auto">
          <a:xfrm>
            <a:off x="8874894" y="4440605"/>
            <a:ext cx="590662" cy="813235"/>
          </a:xfrm>
          <a:prstGeom prst="bentConnector2">
            <a:avLst/>
          </a:prstGeom>
          <a:solidFill>
            <a:srgbClr val="CC0000"/>
          </a:solidFill>
          <a:ln w="22225" cap="flat" cmpd="sng" algn="ctr">
            <a:solidFill>
              <a:schemeClr val="bg1">
                <a:lumMod val="50000"/>
              </a:schemeClr>
            </a:solidFill>
            <a:prstDash val="solid"/>
            <a:round/>
            <a:headEnd type="none" w="med" len="med"/>
            <a:tailEnd type="arrow"/>
          </a:ln>
          <a:effectLst/>
        </p:spPr>
      </p:cxnSp>
    </p:spTree>
    <p:extLst>
      <p:ext uri="{BB962C8B-B14F-4D97-AF65-F5344CB8AC3E}">
        <p14:creationId xmlns:p14="http://schemas.microsoft.com/office/powerpoint/2010/main" val="236649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1A7D17FD-E2F8-4F07-ACB8-7580D9B70D05}"/>
              </a:ext>
            </a:extLst>
          </p:cNvPr>
          <p:cNvSpPr>
            <a:spLocks noGrp="1"/>
          </p:cNvSpPr>
          <p:nvPr>
            <p:ph type="sldNum" sz="quarter" idx="10"/>
          </p:nvPr>
        </p:nvSpPr>
        <p:spPr>
          <a:xfrm>
            <a:off x="11652250" y="6291263"/>
            <a:ext cx="392113" cy="365125"/>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0778389-7140-4958-A6B7-AF1E13A975E9}"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srgbClr val="000000">
                  <a:tint val="75000"/>
                </a:srgbClr>
              </a:solidFill>
              <a:effectLst/>
              <a:uLnTx/>
              <a:uFillTx/>
              <a:latin typeface="Arial" panose="020B0604020202020204"/>
              <a:ea typeface="+mn-ea"/>
              <a:cs typeface="+mn-cs"/>
            </a:endParaRPr>
          </a:p>
        </p:txBody>
      </p:sp>
      <p:cxnSp>
        <p:nvCxnSpPr>
          <p:cNvPr id="10" name="Straight Connector 9">
            <a:extLst>
              <a:ext uri="{FF2B5EF4-FFF2-40B4-BE49-F238E27FC236}">
                <a16:creationId xmlns:a16="http://schemas.microsoft.com/office/drawing/2014/main" id="{1F772CD6-D916-4991-ABF0-B292DDE02005}"/>
              </a:ext>
            </a:extLst>
          </p:cNvPr>
          <p:cNvCxnSpPr/>
          <p:nvPr/>
        </p:nvCxnSpPr>
        <p:spPr bwMode="auto">
          <a:xfrm>
            <a:off x="385011" y="451391"/>
            <a:ext cx="11806989" cy="0"/>
          </a:xfrm>
          <a:prstGeom prst="line">
            <a:avLst/>
          </a:prstGeom>
          <a:noFill/>
          <a:ln w="28575">
            <a:solidFill>
              <a:srgbClr val="C00000"/>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 name="Title 1">
            <a:extLst>
              <a:ext uri="{FF2B5EF4-FFF2-40B4-BE49-F238E27FC236}">
                <a16:creationId xmlns:a16="http://schemas.microsoft.com/office/drawing/2014/main" id="{32AB0933-2F25-468D-A5AA-8FA45484621A}"/>
              </a:ext>
            </a:extLst>
          </p:cNvPr>
          <p:cNvSpPr txBox="1">
            <a:spLocks/>
          </p:cNvSpPr>
          <p:nvPr/>
        </p:nvSpPr>
        <p:spPr bwMode="auto">
          <a:xfrm>
            <a:off x="301926" y="-36920"/>
            <a:ext cx="11709646" cy="6463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733" b="1">
                <a:solidFill>
                  <a:schemeClr val="tx1"/>
                </a:solidFill>
                <a:latin typeface="+mj-lt"/>
                <a:ea typeface="+mj-ea"/>
                <a:cs typeface="+mj-cs"/>
              </a:defRPr>
            </a:lvl1pPr>
            <a:lvl2pPr algn="l" rtl="0" eaLnBrk="0" fontAlgn="base" hangingPunct="0">
              <a:spcBef>
                <a:spcPct val="0"/>
              </a:spcBef>
              <a:spcAft>
                <a:spcPct val="0"/>
              </a:spcAft>
              <a:defRPr sz="3733" b="1">
                <a:solidFill>
                  <a:schemeClr val="tx1"/>
                </a:solidFill>
                <a:latin typeface="Arial" charset="0"/>
              </a:defRPr>
            </a:lvl2pPr>
            <a:lvl3pPr algn="l" rtl="0" eaLnBrk="0" fontAlgn="base" hangingPunct="0">
              <a:spcBef>
                <a:spcPct val="0"/>
              </a:spcBef>
              <a:spcAft>
                <a:spcPct val="0"/>
              </a:spcAft>
              <a:defRPr sz="3733" b="1">
                <a:solidFill>
                  <a:schemeClr val="tx1"/>
                </a:solidFill>
                <a:latin typeface="Arial" charset="0"/>
              </a:defRPr>
            </a:lvl3pPr>
            <a:lvl4pPr algn="l" rtl="0" eaLnBrk="0" fontAlgn="base" hangingPunct="0">
              <a:spcBef>
                <a:spcPct val="0"/>
              </a:spcBef>
              <a:spcAft>
                <a:spcPct val="0"/>
              </a:spcAft>
              <a:defRPr sz="3733" b="1">
                <a:solidFill>
                  <a:schemeClr val="tx1"/>
                </a:solidFill>
                <a:latin typeface="Arial" charset="0"/>
              </a:defRPr>
            </a:lvl4pPr>
            <a:lvl5pPr algn="l" rtl="0" eaLnBrk="0" fontAlgn="base" hangingPunct="0">
              <a:spcBef>
                <a:spcPct val="0"/>
              </a:spcBef>
              <a:spcAft>
                <a:spcPct val="0"/>
              </a:spcAft>
              <a:defRPr sz="3733" b="1">
                <a:solidFill>
                  <a:schemeClr val="tx1"/>
                </a:solidFill>
                <a:latin typeface="Arial" charset="0"/>
              </a:defRPr>
            </a:lvl5pPr>
            <a:lvl6pPr marL="609585" algn="l" rtl="0" eaLnBrk="0" fontAlgn="base" hangingPunct="0">
              <a:spcBef>
                <a:spcPct val="0"/>
              </a:spcBef>
              <a:spcAft>
                <a:spcPct val="0"/>
              </a:spcAft>
              <a:defRPr sz="3733" b="1">
                <a:solidFill>
                  <a:schemeClr val="tx1"/>
                </a:solidFill>
                <a:latin typeface="Arial" charset="0"/>
              </a:defRPr>
            </a:lvl6pPr>
            <a:lvl7pPr marL="1219170" algn="l" rtl="0" eaLnBrk="0" fontAlgn="base" hangingPunct="0">
              <a:spcBef>
                <a:spcPct val="0"/>
              </a:spcBef>
              <a:spcAft>
                <a:spcPct val="0"/>
              </a:spcAft>
              <a:defRPr sz="3733" b="1">
                <a:solidFill>
                  <a:schemeClr val="tx1"/>
                </a:solidFill>
                <a:latin typeface="Arial" charset="0"/>
              </a:defRPr>
            </a:lvl7pPr>
            <a:lvl8pPr marL="1828754" algn="l" rtl="0" eaLnBrk="0" fontAlgn="base" hangingPunct="0">
              <a:spcBef>
                <a:spcPct val="0"/>
              </a:spcBef>
              <a:spcAft>
                <a:spcPct val="0"/>
              </a:spcAft>
              <a:defRPr sz="3733" b="1">
                <a:solidFill>
                  <a:schemeClr val="tx1"/>
                </a:solidFill>
                <a:latin typeface="Arial" charset="0"/>
              </a:defRPr>
            </a:lvl8pPr>
            <a:lvl9pPr marL="2438339" algn="l" rtl="0" eaLnBrk="0" fontAlgn="base" hangingPunct="0">
              <a:spcBef>
                <a:spcPct val="0"/>
              </a:spcBef>
              <a:spcAft>
                <a:spcPct val="0"/>
              </a:spcAft>
              <a:defRPr sz="3733" b="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2400" b="1" i="0" u="none" strike="noStrike" kern="0" cap="none" spc="0" normalizeH="0" baseline="0" noProof="0" dirty="0">
                <a:ln>
                  <a:noFill/>
                </a:ln>
                <a:solidFill>
                  <a:srgbClr val="C00000"/>
                </a:solidFill>
                <a:effectLst/>
                <a:uLnTx/>
                <a:uFillTx/>
                <a:latin typeface="Frutiger" panose="020B0500000000000000" pitchFamily="34" charset="0"/>
                <a:ea typeface="Frutiger LT Std 75 Black" charset="0"/>
                <a:cs typeface="Frutiger LT Std 75 Black" charset="0"/>
              </a:rPr>
              <a:t>AS-IS Transaction flow: Manual-quoted deals – Internal &amp; Market Ops</a:t>
            </a:r>
          </a:p>
        </p:txBody>
      </p:sp>
      <p:sp>
        <p:nvSpPr>
          <p:cNvPr id="6" name="Rectangle 5">
            <a:extLst>
              <a:ext uri="{FF2B5EF4-FFF2-40B4-BE49-F238E27FC236}">
                <a16:creationId xmlns:a16="http://schemas.microsoft.com/office/drawing/2014/main" id="{6CC3BA1F-BCF1-485D-85D4-4E1BC9B54D0F}"/>
              </a:ext>
            </a:extLst>
          </p:cNvPr>
          <p:cNvSpPr/>
          <p:nvPr/>
        </p:nvSpPr>
        <p:spPr bwMode="auto">
          <a:xfrm>
            <a:off x="959787" y="2652509"/>
            <a:ext cx="987552" cy="537794"/>
          </a:xfrm>
          <a:prstGeom prst="rect">
            <a:avLst/>
          </a:prstGeom>
          <a:solidFill>
            <a:srgbClr val="FD3866">
              <a:lumMod val="60000"/>
              <a:lumOff val="40000"/>
            </a:srgb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a:ln>
                  <a:noFill/>
                </a:ln>
                <a:solidFill>
                  <a:srgbClr val="000000"/>
                </a:solidFill>
                <a:effectLst/>
                <a:uLnTx/>
                <a:uFillTx/>
                <a:latin typeface="Tahoma" pitchFamily="34" charset="0"/>
                <a:ea typeface="+mn-ea"/>
                <a:cs typeface="+mn-cs"/>
              </a:rPr>
              <a:t>ET2</a:t>
            </a:r>
            <a:endParaRPr kumimoji="0" lang="en-US" sz="1350" b="1" i="0" u="none" strike="noStrike" kern="0" cap="none" spc="0" normalizeH="0" baseline="0" noProof="0">
              <a:ln>
                <a:noFill/>
              </a:ln>
              <a:solidFill>
                <a:srgbClr val="000000"/>
              </a:solidFill>
              <a:effectLst/>
              <a:uLnTx/>
              <a:uFillTx/>
              <a:latin typeface="Tahoma" pitchFamily="34" charset="0"/>
              <a:ea typeface="+mn-ea"/>
              <a:cs typeface="+mn-cs"/>
            </a:endParaRPr>
          </a:p>
        </p:txBody>
      </p:sp>
      <p:sp>
        <p:nvSpPr>
          <p:cNvPr id="15" name="TextBox 14">
            <a:extLst>
              <a:ext uri="{FF2B5EF4-FFF2-40B4-BE49-F238E27FC236}">
                <a16:creationId xmlns:a16="http://schemas.microsoft.com/office/drawing/2014/main" id="{5B034DF7-8BE1-4835-BE21-DDFC1912716D}"/>
              </a:ext>
            </a:extLst>
          </p:cNvPr>
          <p:cNvSpPr txBox="1"/>
          <p:nvPr/>
        </p:nvSpPr>
        <p:spPr>
          <a:xfrm>
            <a:off x="5024191" y="659278"/>
            <a:ext cx="1688383"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rgbClr val="00B0F0"/>
                </a:solidFill>
                <a:effectLst/>
                <a:uLnTx/>
                <a:uFillTx/>
                <a:latin typeface="Tahoma" pitchFamily="34" charset="0"/>
                <a:ea typeface="+mn-ea"/>
                <a:cs typeface="+mn-cs"/>
              </a:rPr>
              <a:t>Limit preview and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rgbClr val="00B0F0"/>
                </a:solidFill>
                <a:effectLst/>
                <a:uLnTx/>
                <a:uFillTx/>
                <a:latin typeface="Tahoma" pitchFamily="34" charset="0"/>
                <a:ea typeface="+mn-ea"/>
                <a:cs typeface="+mn-cs"/>
              </a:rPr>
              <a:t>Pre-deal limits check</a:t>
            </a:r>
          </a:p>
        </p:txBody>
      </p:sp>
      <p:sp>
        <p:nvSpPr>
          <p:cNvPr id="16" name="Rectangle 15">
            <a:extLst>
              <a:ext uri="{FF2B5EF4-FFF2-40B4-BE49-F238E27FC236}">
                <a16:creationId xmlns:a16="http://schemas.microsoft.com/office/drawing/2014/main" id="{2CF5F775-E021-4275-962F-B676FDF3E199}"/>
              </a:ext>
            </a:extLst>
          </p:cNvPr>
          <p:cNvSpPr/>
          <p:nvPr/>
        </p:nvSpPr>
        <p:spPr bwMode="auto">
          <a:xfrm>
            <a:off x="5944215" y="3527846"/>
            <a:ext cx="987552" cy="537794"/>
          </a:xfrm>
          <a:prstGeom prst="rect">
            <a:avLst/>
          </a:prstGeom>
          <a:solidFill>
            <a:srgbClr val="00B0F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ea typeface="+mn-ea"/>
                <a:cs typeface="+mn-cs"/>
              </a:rPr>
              <a:t>MUREX</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18" name="Rectangle 17">
            <a:extLst>
              <a:ext uri="{FF2B5EF4-FFF2-40B4-BE49-F238E27FC236}">
                <a16:creationId xmlns:a16="http://schemas.microsoft.com/office/drawing/2014/main" id="{1BA71468-B46F-486C-A375-34949706189A}"/>
              </a:ext>
            </a:extLst>
          </p:cNvPr>
          <p:cNvSpPr/>
          <p:nvPr/>
        </p:nvSpPr>
        <p:spPr bwMode="auto">
          <a:xfrm>
            <a:off x="8153928" y="3527846"/>
            <a:ext cx="987552" cy="537794"/>
          </a:xfrm>
          <a:prstGeom prst="rect">
            <a:avLst/>
          </a:prstGeom>
          <a:solidFill>
            <a:srgbClr val="FFFF0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ea typeface="+mn-ea"/>
                <a:cs typeface="+mn-cs"/>
              </a:rPr>
              <a:t>TZ/TRAX</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19" name="Straight Arrow Connector 18">
            <a:extLst>
              <a:ext uri="{FF2B5EF4-FFF2-40B4-BE49-F238E27FC236}">
                <a16:creationId xmlns:a16="http://schemas.microsoft.com/office/drawing/2014/main" id="{7C8EEB51-D0D4-46F0-A785-BAA8220BCB42}"/>
              </a:ext>
            </a:extLst>
          </p:cNvPr>
          <p:cNvCxnSpPr>
            <a:cxnSpLocks/>
            <a:stCxn id="16" idx="3"/>
            <a:endCxn id="18" idx="1"/>
          </p:cNvCxnSpPr>
          <p:nvPr/>
        </p:nvCxnSpPr>
        <p:spPr bwMode="auto">
          <a:xfrm>
            <a:off x="6931767" y="3796743"/>
            <a:ext cx="1222161" cy="0"/>
          </a:xfrm>
          <a:prstGeom prst="straightConnector1">
            <a:avLst/>
          </a:prstGeom>
          <a:solidFill>
            <a:srgbClr val="CC0000"/>
          </a:solidFill>
          <a:ln w="22225" cap="flat" cmpd="sng" algn="ctr">
            <a:solidFill>
              <a:srgbClr val="000000"/>
            </a:solidFill>
            <a:prstDash val="solid"/>
            <a:round/>
            <a:headEnd type="none" w="med" len="med"/>
            <a:tailEnd type="arrow"/>
          </a:ln>
          <a:effectLst/>
        </p:spPr>
      </p:cxnSp>
      <p:sp>
        <p:nvSpPr>
          <p:cNvPr id="24" name="TextBox 23">
            <a:extLst>
              <a:ext uri="{FF2B5EF4-FFF2-40B4-BE49-F238E27FC236}">
                <a16:creationId xmlns:a16="http://schemas.microsoft.com/office/drawing/2014/main" id="{4EB34560-27CB-4C45-9B56-4A3BC0684FAC}"/>
              </a:ext>
            </a:extLst>
          </p:cNvPr>
          <p:cNvSpPr txBox="1"/>
          <p:nvPr/>
        </p:nvSpPr>
        <p:spPr>
          <a:xfrm>
            <a:off x="6864002" y="3603686"/>
            <a:ext cx="1191352" cy="400110"/>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rgbClr val="000000"/>
                </a:solidFill>
                <a:effectLst/>
                <a:uLnTx/>
                <a:uFillTx/>
                <a:latin typeface="Tahoma" pitchFamily="34" charset="0"/>
                <a:ea typeface="+mn-ea"/>
                <a:cs typeface="+mn-cs"/>
              </a:rPr>
              <a:t>Deal &amp; Mkt ops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rgbClr val="000000"/>
                </a:solidFill>
                <a:effectLst/>
                <a:uLnTx/>
                <a:uFillTx/>
                <a:latin typeface="Tahoma" pitchFamily="34" charset="0"/>
                <a:ea typeface="+mn-ea"/>
                <a:cs typeface="+mn-cs"/>
              </a:rPr>
              <a:t>flow</a:t>
            </a:r>
            <a:endParaRPr kumimoji="0" lang="en-US" sz="1000" b="1" i="0" u="none" strike="noStrike" kern="1200" cap="none" spc="0" normalizeH="0" baseline="0" noProof="0" dirty="0">
              <a:ln>
                <a:noFill/>
              </a:ln>
              <a:solidFill>
                <a:srgbClr val="000000"/>
              </a:solidFill>
              <a:effectLst/>
              <a:uLnTx/>
              <a:uFillTx/>
              <a:latin typeface="Tahoma" pitchFamily="34" charset="0"/>
              <a:ea typeface="+mn-ea"/>
              <a:cs typeface="+mn-cs"/>
            </a:endParaRPr>
          </a:p>
        </p:txBody>
      </p:sp>
      <p:sp>
        <p:nvSpPr>
          <p:cNvPr id="33" name="TextBox 32">
            <a:extLst>
              <a:ext uri="{FF2B5EF4-FFF2-40B4-BE49-F238E27FC236}">
                <a16:creationId xmlns:a16="http://schemas.microsoft.com/office/drawing/2014/main" id="{6898CF08-D18C-4CAC-B1FD-4A9339492082}"/>
              </a:ext>
            </a:extLst>
          </p:cNvPr>
          <p:cNvSpPr txBox="1"/>
          <p:nvPr/>
        </p:nvSpPr>
        <p:spPr>
          <a:xfrm>
            <a:off x="6413325" y="2226850"/>
            <a:ext cx="2563522" cy="55399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rgbClr val="000000"/>
                </a:solidFill>
                <a:effectLst/>
                <a:uLnTx/>
                <a:uFillTx/>
                <a:latin typeface="Tahoma" pitchFamily="34" charset="0"/>
                <a:ea typeface="+mn-ea"/>
                <a:cs typeface="+mn-cs"/>
              </a:rPr>
              <a:t>Limits chalk</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0" i="0" u="none" strike="noStrike" kern="1200" cap="none" spc="0" normalizeH="0" baseline="0" noProof="0" dirty="0">
                <a:ln>
                  <a:noFill/>
                </a:ln>
                <a:effectLst/>
                <a:uLnTx/>
                <a:uFillTx/>
                <a:latin typeface="Tahoma" pitchFamily="34" charset="0"/>
                <a:ea typeface="+mn-ea"/>
                <a:cs typeface="+mn-cs"/>
              </a:rPr>
              <a:t>- PCE</a:t>
            </a:r>
          </a:p>
          <a:p>
            <a:pPr marR="0" lvl="0" algn="l" defTabSz="914400" rtl="0" eaLnBrk="0" fontAlgn="base" latinLnBrk="0" hangingPunct="0">
              <a:lnSpc>
                <a:spcPct val="100000"/>
              </a:lnSpc>
              <a:spcBef>
                <a:spcPct val="0"/>
              </a:spcBef>
              <a:spcAft>
                <a:spcPct val="0"/>
              </a:spcAft>
              <a:buClrTx/>
              <a:buSzTx/>
              <a:tabLst/>
              <a:defRPr/>
            </a:pPr>
            <a:r>
              <a:rPr lang="en-US" sz="1000" dirty="0">
                <a:latin typeface="Tahoma" pitchFamily="34" charset="0"/>
              </a:rPr>
              <a:t>- </a:t>
            </a:r>
            <a:r>
              <a:rPr kumimoji="0" lang="en-US" sz="1000" b="0" i="0" u="none" strike="noStrike" kern="1200" cap="none" spc="0" normalizeH="0" baseline="0" noProof="0" dirty="0">
                <a:ln>
                  <a:noFill/>
                </a:ln>
                <a:effectLst/>
                <a:uLnTx/>
                <a:uFillTx/>
                <a:latin typeface="Tahoma" pitchFamily="34" charset="0"/>
                <a:ea typeface="+mn-ea"/>
                <a:cs typeface="+mn-cs"/>
              </a:rPr>
              <a:t>Notional</a:t>
            </a:r>
          </a:p>
        </p:txBody>
      </p:sp>
      <p:pic>
        <p:nvPicPr>
          <p:cNvPr id="39" name="Graphic 38" descr="User">
            <a:extLst>
              <a:ext uri="{FF2B5EF4-FFF2-40B4-BE49-F238E27FC236}">
                <a16:creationId xmlns:a16="http://schemas.microsoft.com/office/drawing/2014/main" id="{80ABCC07-205C-48AC-923D-E75259C79B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87868" y="2561971"/>
            <a:ext cx="501023" cy="501023"/>
          </a:xfrm>
          <a:prstGeom prst="rect">
            <a:avLst/>
          </a:prstGeom>
        </p:spPr>
      </p:pic>
      <p:sp>
        <p:nvSpPr>
          <p:cNvPr id="40" name="TextBox 39">
            <a:extLst>
              <a:ext uri="{FF2B5EF4-FFF2-40B4-BE49-F238E27FC236}">
                <a16:creationId xmlns:a16="http://schemas.microsoft.com/office/drawing/2014/main" id="{A480446A-A752-42B9-8DCE-6AB7C5A8D766}"/>
              </a:ext>
            </a:extLst>
          </p:cNvPr>
          <p:cNvSpPr txBox="1"/>
          <p:nvPr/>
        </p:nvSpPr>
        <p:spPr>
          <a:xfrm>
            <a:off x="1407753" y="2168695"/>
            <a:ext cx="1029449" cy="400110"/>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rgbClr val="000000"/>
                </a:solidFill>
                <a:effectLst/>
                <a:uLnTx/>
                <a:uFillTx/>
                <a:latin typeface="Tahoma" pitchFamily="34" charset="0"/>
                <a:ea typeface="+mn-ea"/>
                <a:cs typeface="+mn-cs"/>
              </a:rPr>
              <a:t>DBS internal</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rgbClr val="000000"/>
                </a:solidFill>
                <a:effectLst/>
                <a:uLnTx/>
                <a:uFillTx/>
                <a:latin typeface="Tahoma" pitchFamily="34" charset="0"/>
                <a:ea typeface="+mn-ea"/>
                <a:cs typeface="+mn-cs"/>
              </a:rPr>
              <a:t>T&amp;M sales</a:t>
            </a:r>
            <a:endParaRPr kumimoji="0" lang="en-US" sz="1000" b="1" i="0" u="none" strike="noStrike" kern="1200" cap="none" spc="0" normalizeH="0" baseline="0" noProof="0" dirty="0">
              <a:ln>
                <a:noFill/>
              </a:ln>
              <a:solidFill>
                <a:srgbClr val="000000"/>
              </a:solidFill>
              <a:effectLst/>
              <a:uLnTx/>
              <a:uFillTx/>
              <a:latin typeface="Tahoma" pitchFamily="34" charset="0"/>
              <a:ea typeface="+mn-ea"/>
              <a:cs typeface="+mn-cs"/>
            </a:endParaRPr>
          </a:p>
        </p:txBody>
      </p:sp>
      <p:cxnSp>
        <p:nvCxnSpPr>
          <p:cNvPr id="42" name="Straight Arrow Connector 41">
            <a:extLst>
              <a:ext uri="{FF2B5EF4-FFF2-40B4-BE49-F238E27FC236}">
                <a16:creationId xmlns:a16="http://schemas.microsoft.com/office/drawing/2014/main" id="{F4AD6E57-0329-49A4-A7F1-82FDCE14E64F}"/>
              </a:ext>
            </a:extLst>
          </p:cNvPr>
          <p:cNvCxnSpPr>
            <a:cxnSpLocks/>
            <a:stCxn id="16" idx="0"/>
            <a:endCxn id="41" idx="2"/>
          </p:cNvCxnSpPr>
          <p:nvPr/>
        </p:nvCxnSpPr>
        <p:spPr bwMode="auto">
          <a:xfrm flipV="1">
            <a:off x="6437991" y="1787628"/>
            <a:ext cx="0" cy="1740218"/>
          </a:xfrm>
          <a:prstGeom prst="straightConnector1">
            <a:avLst/>
          </a:prstGeom>
          <a:solidFill>
            <a:srgbClr val="CC0000"/>
          </a:solidFill>
          <a:ln w="22225" cap="flat" cmpd="sng" algn="ctr">
            <a:solidFill>
              <a:srgbClr val="000000"/>
            </a:solidFill>
            <a:prstDash val="solid"/>
            <a:round/>
            <a:headEnd type="none" w="med" len="med"/>
            <a:tailEnd type="arrow"/>
          </a:ln>
          <a:effectLst/>
        </p:spPr>
      </p:cxnSp>
      <p:sp>
        <p:nvSpPr>
          <p:cNvPr id="41" name="Rectangle 40">
            <a:extLst>
              <a:ext uri="{FF2B5EF4-FFF2-40B4-BE49-F238E27FC236}">
                <a16:creationId xmlns:a16="http://schemas.microsoft.com/office/drawing/2014/main" id="{51410068-D37E-4439-AF10-2EAAFADCE1C8}"/>
              </a:ext>
            </a:extLst>
          </p:cNvPr>
          <p:cNvSpPr/>
          <p:nvPr/>
        </p:nvSpPr>
        <p:spPr bwMode="auto">
          <a:xfrm>
            <a:off x="5944215" y="1249834"/>
            <a:ext cx="987551" cy="537794"/>
          </a:xfrm>
          <a:prstGeom prst="rect">
            <a:avLst/>
          </a:prstGeom>
          <a:solidFill>
            <a:srgbClr val="00B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ea typeface="+mn-ea"/>
                <a:cs typeface="+mn-cs"/>
              </a:rPr>
              <a:t>MLC</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53" name="Rectangle 52">
            <a:extLst>
              <a:ext uri="{FF2B5EF4-FFF2-40B4-BE49-F238E27FC236}">
                <a16:creationId xmlns:a16="http://schemas.microsoft.com/office/drawing/2014/main" id="{F1E9B4FF-D2D5-4F92-AD2C-930E47BE5556}"/>
              </a:ext>
            </a:extLst>
          </p:cNvPr>
          <p:cNvSpPr/>
          <p:nvPr/>
        </p:nvSpPr>
        <p:spPr bwMode="auto">
          <a:xfrm>
            <a:off x="10734677" y="3484507"/>
            <a:ext cx="987551" cy="537794"/>
          </a:xfrm>
          <a:prstGeom prst="rect">
            <a:avLst/>
          </a:prstGeom>
          <a:solidFill>
            <a:schemeClr val="accent6">
              <a:lumMod val="75000"/>
            </a:scheme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ea typeface="+mn-ea"/>
                <a:cs typeface="+mn-cs"/>
              </a:rPr>
              <a:t>IBG/CBG</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350" b="1" kern="0" dirty="0">
                <a:solidFill>
                  <a:srgbClr val="000000"/>
                </a:solidFill>
                <a:latin typeface="Tahoma" pitchFamily="34" charset="0"/>
              </a:rPr>
              <a:t>systems</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54" name="Straight Arrow Connector 53">
            <a:extLst>
              <a:ext uri="{FF2B5EF4-FFF2-40B4-BE49-F238E27FC236}">
                <a16:creationId xmlns:a16="http://schemas.microsoft.com/office/drawing/2014/main" id="{1B3642D8-B256-4E12-B20E-E688A13FB331}"/>
              </a:ext>
            </a:extLst>
          </p:cNvPr>
          <p:cNvCxnSpPr>
            <a:cxnSpLocks/>
            <a:endCxn id="18" idx="3"/>
          </p:cNvCxnSpPr>
          <p:nvPr/>
        </p:nvCxnSpPr>
        <p:spPr bwMode="auto">
          <a:xfrm flipH="1">
            <a:off x="9141480" y="3796743"/>
            <a:ext cx="1593196" cy="0"/>
          </a:xfrm>
          <a:prstGeom prst="straightConnector1">
            <a:avLst/>
          </a:prstGeom>
          <a:solidFill>
            <a:srgbClr val="CC0000"/>
          </a:solidFill>
          <a:ln w="22225" cap="flat" cmpd="sng" algn="ctr">
            <a:solidFill>
              <a:srgbClr val="00B050"/>
            </a:solidFill>
            <a:prstDash val="solid"/>
            <a:round/>
            <a:headEnd type="none" w="med" len="med"/>
            <a:tailEnd type="arrow"/>
          </a:ln>
          <a:effectLst/>
        </p:spPr>
      </p:cxnSp>
      <p:cxnSp>
        <p:nvCxnSpPr>
          <p:cNvPr id="71" name="Connector: Elbow 70">
            <a:extLst>
              <a:ext uri="{FF2B5EF4-FFF2-40B4-BE49-F238E27FC236}">
                <a16:creationId xmlns:a16="http://schemas.microsoft.com/office/drawing/2014/main" id="{5A484396-477C-4F4D-8A1D-229F4B956FAF}"/>
              </a:ext>
            </a:extLst>
          </p:cNvPr>
          <p:cNvCxnSpPr>
            <a:cxnSpLocks/>
            <a:stCxn id="6" idx="0"/>
            <a:endCxn id="41" idx="0"/>
          </p:cNvCxnSpPr>
          <p:nvPr/>
        </p:nvCxnSpPr>
        <p:spPr bwMode="auto">
          <a:xfrm rot="5400000" flipH="1" flipV="1">
            <a:off x="3244440" y="-541042"/>
            <a:ext cx="1402675" cy="4984428"/>
          </a:xfrm>
          <a:prstGeom prst="bentConnector3">
            <a:avLst>
              <a:gd name="adj1" fmla="val 116297"/>
            </a:avLst>
          </a:prstGeom>
          <a:solidFill>
            <a:srgbClr val="CC0000"/>
          </a:solidFill>
          <a:ln w="22225" cap="flat" cmpd="sng" algn="ctr">
            <a:solidFill>
              <a:srgbClr val="00B0F0"/>
            </a:solidFill>
            <a:prstDash val="solid"/>
            <a:round/>
            <a:headEnd type="none" w="med" len="med"/>
            <a:tailEnd type="arrow"/>
          </a:ln>
          <a:effectLst/>
        </p:spPr>
      </p:cxnSp>
      <p:cxnSp>
        <p:nvCxnSpPr>
          <p:cNvPr id="75" name="Connector: Elbow 74">
            <a:extLst>
              <a:ext uri="{FF2B5EF4-FFF2-40B4-BE49-F238E27FC236}">
                <a16:creationId xmlns:a16="http://schemas.microsoft.com/office/drawing/2014/main" id="{006063F3-FA1D-41CA-A433-AF009B20B1FE}"/>
              </a:ext>
            </a:extLst>
          </p:cNvPr>
          <p:cNvCxnSpPr>
            <a:cxnSpLocks/>
            <a:stCxn id="6" idx="2"/>
            <a:endCxn id="58" idx="1"/>
          </p:cNvCxnSpPr>
          <p:nvPr/>
        </p:nvCxnSpPr>
        <p:spPr bwMode="auto">
          <a:xfrm rot="16200000" flipH="1">
            <a:off x="2461395" y="2182470"/>
            <a:ext cx="603499" cy="2619163"/>
          </a:xfrm>
          <a:prstGeom prst="bentConnector2">
            <a:avLst/>
          </a:prstGeom>
          <a:solidFill>
            <a:srgbClr val="CC0000"/>
          </a:solidFill>
          <a:ln w="22225" cap="flat" cmpd="sng" algn="ctr">
            <a:solidFill>
              <a:srgbClr val="000000"/>
            </a:solidFill>
            <a:prstDash val="solid"/>
            <a:round/>
            <a:headEnd type="none" w="med" len="med"/>
            <a:tailEnd type="arrow"/>
          </a:ln>
          <a:effectLst/>
        </p:spPr>
      </p:cxnSp>
      <p:sp>
        <p:nvSpPr>
          <p:cNvPr id="101" name="TextBox 100">
            <a:extLst>
              <a:ext uri="{FF2B5EF4-FFF2-40B4-BE49-F238E27FC236}">
                <a16:creationId xmlns:a16="http://schemas.microsoft.com/office/drawing/2014/main" id="{9361F1DF-3806-47E7-A234-254136FC6755}"/>
              </a:ext>
            </a:extLst>
          </p:cNvPr>
          <p:cNvSpPr txBox="1"/>
          <p:nvPr/>
        </p:nvSpPr>
        <p:spPr>
          <a:xfrm>
            <a:off x="4935020" y="3539155"/>
            <a:ext cx="792205"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a:ln>
                  <a:noFill/>
                </a:ln>
                <a:solidFill>
                  <a:srgbClr val="000000"/>
                </a:solidFill>
                <a:effectLst/>
                <a:uLnTx/>
                <a:uFillTx/>
                <a:latin typeface="Tahoma" pitchFamily="34" charset="0"/>
                <a:ea typeface="+mn-ea"/>
                <a:cs typeface="+mn-cs"/>
              </a:rPr>
              <a:t>Deal flow</a:t>
            </a:r>
            <a:endParaRPr kumimoji="0" lang="en-US" sz="1000" b="1"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104" name="TextBox 103">
            <a:extLst>
              <a:ext uri="{FF2B5EF4-FFF2-40B4-BE49-F238E27FC236}">
                <a16:creationId xmlns:a16="http://schemas.microsoft.com/office/drawing/2014/main" id="{DA358478-60C5-413D-BF9C-451824BDE2AF}"/>
              </a:ext>
            </a:extLst>
          </p:cNvPr>
          <p:cNvSpPr txBox="1"/>
          <p:nvPr/>
        </p:nvSpPr>
        <p:spPr>
          <a:xfrm>
            <a:off x="4664171" y="1390540"/>
            <a:ext cx="901209"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rgbClr val="000000"/>
                </a:solidFill>
                <a:effectLst/>
                <a:uLnTx/>
                <a:uFillTx/>
                <a:latin typeface="Tahoma" pitchFamily="34" charset="0"/>
                <a:ea typeface="+mn-ea"/>
                <a:cs typeface="+mn-cs"/>
              </a:rPr>
              <a:t>Limits sync</a:t>
            </a:r>
            <a:endParaRPr kumimoji="0" lang="en-US" sz="1000" b="1" i="0" u="none" strike="noStrike" kern="1200" cap="none" spc="0" normalizeH="0" baseline="0" noProof="0" dirty="0">
              <a:ln>
                <a:noFill/>
              </a:ln>
              <a:solidFill>
                <a:srgbClr val="000000"/>
              </a:solidFill>
              <a:effectLst/>
              <a:uLnTx/>
              <a:uFillTx/>
              <a:latin typeface="Tahoma" pitchFamily="34" charset="0"/>
              <a:ea typeface="+mn-ea"/>
              <a:cs typeface="+mn-cs"/>
            </a:endParaRPr>
          </a:p>
        </p:txBody>
      </p:sp>
      <p:sp>
        <p:nvSpPr>
          <p:cNvPr id="46" name="TextBox 45">
            <a:extLst>
              <a:ext uri="{FF2B5EF4-FFF2-40B4-BE49-F238E27FC236}">
                <a16:creationId xmlns:a16="http://schemas.microsoft.com/office/drawing/2014/main" id="{2AF3FADD-D6C7-4759-B813-FD9575C4C217}"/>
              </a:ext>
            </a:extLst>
          </p:cNvPr>
          <p:cNvSpPr txBox="1"/>
          <p:nvPr/>
        </p:nvSpPr>
        <p:spPr>
          <a:xfrm>
            <a:off x="9357630" y="3536647"/>
            <a:ext cx="1160895"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rgbClr val="000000"/>
                </a:solidFill>
                <a:effectLst/>
                <a:uLnTx/>
                <a:uFillTx/>
                <a:latin typeface="Tahoma" pitchFamily="34" charset="0"/>
                <a:ea typeface="+mn-ea"/>
                <a:cs typeface="+mn-cs"/>
              </a:rPr>
              <a:t>Utilization flow</a:t>
            </a:r>
            <a:endParaRPr kumimoji="0" lang="en-US" sz="1000" b="1" i="0" u="none" strike="noStrike" kern="1200" cap="none" spc="0" normalizeH="0" baseline="0" noProof="0" dirty="0">
              <a:ln>
                <a:noFill/>
              </a:ln>
              <a:solidFill>
                <a:srgbClr val="000000"/>
              </a:solidFill>
              <a:effectLst/>
              <a:uLnTx/>
              <a:uFillTx/>
              <a:latin typeface="Tahoma" pitchFamily="34" charset="0"/>
              <a:ea typeface="+mn-ea"/>
              <a:cs typeface="+mn-cs"/>
            </a:endParaRPr>
          </a:p>
        </p:txBody>
      </p:sp>
      <p:pic>
        <p:nvPicPr>
          <p:cNvPr id="48" name="Graphic 47" descr="User">
            <a:extLst>
              <a:ext uri="{FF2B5EF4-FFF2-40B4-BE49-F238E27FC236}">
                <a16:creationId xmlns:a16="http://schemas.microsoft.com/office/drawing/2014/main" id="{3FB46488-872D-4CDA-B07E-04F17EE544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3375" y="2833538"/>
            <a:ext cx="501023" cy="501023"/>
          </a:xfrm>
          <a:prstGeom prst="rect">
            <a:avLst/>
          </a:prstGeom>
        </p:spPr>
      </p:pic>
      <p:sp>
        <p:nvSpPr>
          <p:cNvPr id="49" name="TextBox 48">
            <a:extLst>
              <a:ext uri="{FF2B5EF4-FFF2-40B4-BE49-F238E27FC236}">
                <a16:creationId xmlns:a16="http://schemas.microsoft.com/office/drawing/2014/main" id="{94B6FE75-D9DE-4958-92C5-1A5B1A6EAFF4}"/>
              </a:ext>
            </a:extLst>
          </p:cNvPr>
          <p:cNvSpPr txBox="1"/>
          <p:nvPr/>
        </p:nvSpPr>
        <p:spPr>
          <a:xfrm>
            <a:off x="7083834" y="2862203"/>
            <a:ext cx="1029449" cy="400110"/>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rgbClr val="000000"/>
                </a:solidFill>
                <a:effectLst/>
                <a:uLnTx/>
                <a:uFillTx/>
                <a:latin typeface="Tahoma" pitchFamily="34" charset="0"/>
                <a:ea typeface="+mn-ea"/>
                <a:cs typeface="+mn-cs"/>
              </a:rPr>
              <a:t>DBS internal</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rgbClr val="000000"/>
                </a:solidFill>
                <a:effectLst/>
                <a:uLnTx/>
                <a:uFillTx/>
                <a:latin typeface="Tahoma" pitchFamily="34" charset="0"/>
                <a:ea typeface="+mn-ea"/>
                <a:cs typeface="+mn-cs"/>
              </a:rPr>
              <a:t>T&amp;M sales</a:t>
            </a:r>
            <a:endParaRPr kumimoji="0" lang="en-US" sz="1000" b="1" i="0" u="none" strike="noStrike" kern="1200" cap="none" spc="0" normalizeH="0" baseline="0" noProof="0" dirty="0">
              <a:ln>
                <a:noFill/>
              </a:ln>
              <a:solidFill>
                <a:srgbClr val="000000"/>
              </a:solidFill>
              <a:effectLst/>
              <a:uLnTx/>
              <a:uFillTx/>
              <a:latin typeface="Tahoma" pitchFamily="34" charset="0"/>
              <a:ea typeface="+mn-ea"/>
              <a:cs typeface="+mn-cs"/>
            </a:endParaRPr>
          </a:p>
        </p:txBody>
      </p:sp>
      <p:sp>
        <p:nvSpPr>
          <p:cNvPr id="50" name="TextBox 49">
            <a:extLst>
              <a:ext uri="{FF2B5EF4-FFF2-40B4-BE49-F238E27FC236}">
                <a16:creationId xmlns:a16="http://schemas.microsoft.com/office/drawing/2014/main" id="{5EB8B88D-0BF7-4F58-8A9B-4911B7ADC8A9}"/>
              </a:ext>
            </a:extLst>
          </p:cNvPr>
          <p:cNvSpPr txBox="1"/>
          <p:nvPr/>
        </p:nvSpPr>
        <p:spPr>
          <a:xfrm>
            <a:off x="6413325" y="3266172"/>
            <a:ext cx="710451"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rgbClr val="000000"/>
                </a:solidFill>
                <a:effectLst/>
                <a:uLnTx/>
                <a:uFillTx/>
                <a:latin typeface="Tahoma" pitchFamily="34" charset="0"/>
                <a:ea typeface="+mn-ea"/>
                <a:cs typeface="+mn-cs"/>
              </a:rPr>
              <a:t>Mkt Ops</a:t>
            </a:r>
            <a:endParaRPr kumimoji="0" lang="en-US" sz="1000" b="1" i="0" u="none" strike="noStrike" kern="1200" cap="none" spc="0" normalizeH="0" baseline="0" noProof="0" dirty="0">
              <a:ln>
                <a:noFill/>
              </a:ln>
              <a:solidFill>
                <a:srgbClr val="000000"/>
              </a:solidFill>
              <a:effectLst/>
              <a:uLnTx/>
              <a:uFillTx/>
              <a:latin typeface="Tahoma" pitchFamily="34" charset="0"/>
              <a:ea typeface="+mn-ea"/>
              <a:cs typeface="+mn-cs"/>
            </a:endParaRPr>
          </a:p>
        </p:txBody>
      </p:sp>
      <p:sp>
        <p:nvSpPr>
          <p:cNvPr id="51" name="Rectangle 50">
            <a:extLst>
              <a:ext uri="{FF2B5EF4-FFF2-40B4-BE49-F238E27FC236}">
                <a16:creationId xmlns:a16="http://schemas.microsoft.com/office/drawing/2014/main" id="{DBD3AE2B-740C-4362-8462-6D88C396B1A9}"/>
              </a:ext>
            </a:extLst>
          </p:cNvPr>
          <p:cNvSpPr/>
          <p:nvPr/>
        </p:nvSpPr>
        <p:spPr bwMode="auto">
          <a:xfrm>
            <a:off x="5565380" y="5124830"/>
            <a:ext cx="5026712" cy="610042"/>
          </a:xfrm>
          <a:prstGeom prst="rect">
            <a:avLst/>
          </a:prstGeom>
          <a:solidFill>
            <a:schemeClr val="bg1">
              <a:lumMod val="95000"/>
            </a:schemeClr>
          </a:solidFill>
          <a:ln w="12700" cap="flat" cmpd="sng" algn="ctr">
            <a:solidFill>
              <a:srgbClr val="969696"/>
            </a:solidFill>
            <a:prstDash val="solid"/>
            <a:round/>
            <a:headEnd type="none" w="med" len="med"/>
            <a:tailEnd type="triangle" w="med" len="med"/>
          </a:ln>
          <a:effectLst>
            <a:innerShdw blurRad="114300">
              <a:prstClr val="black"/>
            </a:innerShdw>
          </a:effectLst>
        </p:spPr>
        <p:txBody>
          <a:bodyPr wrap="none" anchor="t"/>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350" b="1" i="0" u="none" strike="noStrike" kern="0" cap="none" spc="0" normalizeH="0" baseline="0" noProof="0">
              <a:ln>
                <a:noFill/>
              </a:ln>
              <a:solidFill>
                <a:srgbClr val="000000"/>
              </a:solidFill>
              <a:effectLst/>
              <a:uLnTx/>
              <a:uFillTx/>
              <a:latin typeface="Tahoma" pitchFamily="34" charset="0"/>
            </a:endParaRPr>
          </a:p>
        </p:txBody>
      </p:sp>
      <p:sp>
        <p:nvSpPr>
          <p:cNvPr id="52" name="Rectangle 51">
            <a:extLst>
              <a:ext uri="{FF2B5EF4-FFF2-40B4-BE49-F238E27FC236}">
                <a16:creationId xmlns:a16="http://schemas.microsoft.com/office/drawing/2014/main" id="{B5D0A03D-7EF8-4414-A005-00B522B4DC17}"/>
              </a:ext>
            </a:extLst>
          </p:cNvPr>
          <p:cNvSpPr/>
          <p:nvPr/>
        </p:nvSpPr>
        <p:spPr bwMode="auto">
          <a:xfrm>
            <a:off x="6283659" y="5276489"/>
            <a:ext cx="973887" cy="335463"/>
          </a:xfrm>
          <a:prstGeom prst="rect">
            <a:avLst/>
          </a:prstGeom>
          <a:solidFill>
            <a:schemeClr val="bg1">
              <a:lumMod val="95000"/>
            </a:schemeClr>
          </a:solidFill>
          <a:ln w="12700" cap="flat" cmpd="sng" algn="ctr">
            <a:solidFill>
              <a:srgbClr val="96969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rPr>
              <a:t>FC</a:t>
            </a:r>
            <a:endParaRPr kumimoji="0" lang="en-US" sz="1350" b="1" i="0" u="none" strike="noStrike" kern="0" cap="none" spc="0" normalizeH="0" baseline="0" noProof="0" dirty="0">
              <a:ln>
                <a:noFill/>
              </a:ln>
              <a:solidFill>
                <a:srgbClr val="000000"/>
              </a:solidFill>
              <a:effectLst/>
              <a:uLnTx/>
              <a:uFillTx/>
              <a:latin typeface="Tahoma" pitchFamily="34" charset="0"/>
            </a:endParaRPr>
          </a:p>
        </p:txBody>
      </p:sp>
      <p:sp>
        <p:nvSpPr>
          <p:cNvPr id="55" name="Rectangle 54">
            <a:extLst>
              <a:ext uri="{FF2B5EF4-FFF2-40B4-BE49-F238E27FC236}">
                <a16:creationId xmlns:a16="http://schemas.microsoft.com/office/drawing/2014/main" id="{FD550F20-936A-432C-8C69-9E981E1932C0}"/>
              </a:ext>
            </a:extLst>
          </p:cNvPr>
          <p:cNvSpPr/>
          <p:nvPr/>
        </p:nvSpPr>
        <p:spPr bwMode="auto">
          <a:xfrm>
            <a:off x="7504692" y="5267120"/>
            <a:ext cx="973887" cy="335463"/>
          </a:xfrm>
          <a:prstGeom prst="rect">
            <a:avLst/>
          </a:prstGeom>
          <a:solidFill>
            <a:schemeClr val="bg1">
              <a:lumMod val="95000"/>
            </a:schemeClr>
          </a:solidFill>
          <a:ln w="12700" cap="flat" cmpd="sng" algn="ctr">
            <a:solidFill>
              <a:srgbClr val="96969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rPr>
              <a:t>TDAP</a:t>
            </a:r>
            <a:endParaRPr kumimoji="0" lang="en-US" sz="1350" b="1" i="0" u="none" strike="noStrike" kern="0" cap="none" spc="0" normalizeH="0" baseline="0" noProof="0" dirty="0">
              <a:ln>
                <a:noFill/>
              </a:ln>
              <a:solidFill>
                <a:srgbClr val="000000"/>
              </a:solidFill>
              <a:effectLst/>
              <a:uLnTx/>
              <a:uFillTx/>
              <a:latin typeface="Tahoma" pitchFamily="34" charset="0"/>
            </a:endParaRPr>
          </a:p>
        </p:txBody>
      </p:sp>
      <p:sp>
        <p:nvSpPr>
          <p:cNvPr id="56" name="Rectangle 55">
            <a:extLst>
              <a:ext uri="{FF2B5EF4-FFF2-40B4-BE49-F238E27FC236}">
                <a16:creationId xmlns:a16="http://schemas.microsoft.com/office/drawing/2014/main" id="{F345F552-1652-4B61-8546-72E059790C38}"/>
              </a:ext>
            </a:extLst>
          </p:cNvPr>
          <p:cNvSpPr/>
          <p:nvPr/>
        </p:nvSpPr>
        <p:spPr bwMode="auto">
          <a:xfrm>
            <a:off x="8695973" y="5276489"/>
            <a:ext cx="973887" cy="335463"/>
          </a:xfrm>
          <a:prstGeom prst="rect">
            <a:avLst/>
          </a:prstGeom>
          <a:solidFill>
            <a:schemeClr val="bg1">
              <a:lumMod val="95000"/>
            </a:schemeClr>
          </a:solidFill>
          <a:ln w="12700" cap="flat" cmpd="sng" algn="ctr">
            <a:solidFill>
              <a:srgbClr val="96969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rPr>
              <a:t>iWork</a:t>
            </a:r>
            <a:endParaRPr kumimoji="0" lang="en-US" sz="1350" b="1" i="0" u="none" strike="noStrike" kern="0" cap="none" spc="0" normalizeH="0" baseline="0" noProof="0" dirty="0">
              <a:ln>
                <a:noFill/>
              </a:ln>
              <a:solidFill>
                <a:srgbClr val="000000"/>
              </a:solidFill>
              <a:effectLst/>
              <a:uLnTx/>
              <a:uFillTx/>
              <a:latin typeface="Tahoma" pitchFamily="34" charset="0"/>
            </a:endParaRPr>
          </a:p>
        </p:txBody>
      </p:sp>
      <p:cxnSp>
        <p:nvCxnSpPr>
          <p:cNvPr id="57" name="Straight Arrow Connector 56">
            <a:extLst>
              <a:ext uri="{FF2B5EF4-FFF2-40B4-BE49-F238E27FC236}">
                <a16:creationId xmlns:a16="http://schemas.microsoft.com/office/drawing/2014/main" id="{C3FF44DC-CFCA-4E54-95B8-C8668E6E2C8A}"/>
              </a:ext>
            </a:extLst>
          </p:cNvPr>
          <p:cNvCxnSpPr>
            <a:cxnSpLocks/>
            <a:stCxn id="18" idx="2"/>
          </p:cNvCxnSpPr>
          <p:nvPr/>
        </p:nvCxnSpPr>
        <p:spPr bwMode="auto">
          <a:xfrm>
            <a:off x="8647704" y="4065640"/>
            <a:ext cx="0" cy="1059189"/>
          </a:xfrm>
          <a:prstGeom prst="straightConnector1">
            <a:avLst/>
          </a:prstGeom>
          <a:solidFill>
            <a:srgbClr val="CC0000"/>
          </a:solidFill>
          <a:ln w="22225" cap="flat" cmpd="sng" algn="ctr">
            <a:solidFill>
              <a:schemeClr val="bg1">
                <a:lumMod val="50000"/>
              </a:schemeClr>
            </a:solidFill>
            <a:prstDash val="solid"/>
            <a:round/>
            <a:headEnd type="none" w="med" len="med"/>
            <a:tailEnd type="arrow"/>
          </a:ln>
          <a:effectLst/>
        </p:spPr>
      </p:cxnSp>
      <p:sp>
        <p:nvSpPr>
          <p:cNvPr id="60" name="TextBox 59">
            <a:extLst>
              <a:ext uri="{FF2B5EF4-FFF2-40B4-BE49-F238E27FC236}">
                <a16:creationId xmlns:a16="http://schemas.microsoft.com/office/drawing/2014/main" id="{2FD73F72-5FA7-4D07-BDE5-D416F800A8F0}"/>
              </a:ext>
            </a:extLst>
          </p:cNvPr>
          <p:cNvSpPr txBox="1"/>
          <p:nvPr/>
        </p:nvSpPr>
        <p:spPr>
          <a:xfrm>
            <a:off x="8705850" y="4527628"/>
            <a:ext cx="1324402"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chemeClr val="bg1">
                    <a:lumMod val="50000"/>
                  </a:schemeClr>
                </a:solidFill>
                <a:effectLst/>
                <a:uLnTx/>
                <a:uFillTx/>
                <a:latin typeface="Tahoma" pitchFamily="34" charset="0"/>
                <a:ea typeface="+mn-ea"/>
                <a:cs typeface="+mn-cs"/>
              </a:rPr>
              <a:t>Downstream flow</a:t>
            </a:r>
            <a:endParaRPr kumimoji="0" lang="en-US" sz="1000" b="1" i="0" u="none" strike="noStrike" kern="1200" cap="none" spc="0" normalizeH="0" baseline="0" noProof="0" dirty="0">
              <a:ln>
                <a:noFill/>
              </a:ln>
              <a:solidFill>
                <a:schemeClr val="bg1">
                  <a:lumMod val="50000"/>
                </a:schemeClr>
              </a:solidFill>
              <a:effectLst/>
              <a:uLnTx/>
              <a:uFillTx/>
              <a:latin typeface="Tahoma" pitchFamily="34" charset="0"/>
              <a:ea typeface="+mn-ea"/>
              <a:cs typeface="+mn-cs"/>
            </a:endParaRPr>
          </a:p>
        </p:txBody>
      </p:sp>
      <p:sp>
        <p:nvSpPr>
          <p:cNvPr id="63" name="Rectangle 62">
            <a:extLst>
              <a:ext uri="{FF2B5EF4-FFF2-40B4-BE49-F238E27FC236}">
                <a16:creationId xmlns:a16="http://schemas.microsoft.com/office/drawing/2014/main" id="{2E4CFF1F-39E2-46FE-8741-3E0ADCDEAFF6}"/>
              </a:ext>
            </a:extLst>
          </p:cNvPr>
          <p:cNvSpPr/>
          <p:nvPr/>
        </p:nvSpPr>
        <p:spPr bwMode="auto">
          <a:xfrm>
            <a:off x="4199715" y="840969"/>
            <a:ext cx="774865" cy="312388"/>
          </a:xfrm>
          <a:prstGeom prst="rect">
            <a:avLst/>
          </a:prstGeom>
          <a:solidFill>
            <a:schemeClr val="accent1">
              <a:lumMod val="20000"/>
              <a:lumOff val="80000"/>
            </a:scheme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solidFill>
                  <a:srgbClr val="000000"/>
                </a:solidFill>
                <a:latin typeface="Tahoma" pitchFamily="34" charset="0"/>
                <a:ea typeface="+mn-ea"/>
              </a:rPr>
              <a:t>IP/SOI</a:t>
            </a:r>
            <a:endParaRPr lang="en-US" sz="1400" b="1" kern="0" dirty="0">
              <a:solidFill>
                <a:srgbClr val="000000"/>
              </a:solidFill>
              <a:latin typeface="Tahoma" pitchFamily="34" charset="0"/>
              <a:ea typeface="+mn-ea"/>
            </a:endParaRPr>
          </a:p>
        </p:txBody>
      </p:sp>
      <p:sp>
        <p:nvSpPr>
          <p:cNvPr id="58" name="Rectangle 57">
            <a:extLst>
              <a:ext uri="{FF2B5EF4-FFF2-40B4-BE49-F238E27FC236}">
                <a16:creationId xmlns:a16="http://schemas.microsoft.com/office/drawing/2014/main" id="{B85B60B2-9CCF-44D5-B761-7227C20B4D2C}"/>
              </a:ext>
            </a:extLst>
          </p:cNvPr>
          <p:cNvSpPr/>
          <p:nvPr/>
        </p:nvSpPr>
        <p:spPr bwMode="auto">
          <a:xfrm>
            <a:off x="4072726" y="3637608"/>
            <a:ext cx="774865" cy="312388"/>
          </a:xfrm>
          <a:prstGeom prst="rect">
            <a:avLst/>
          </a:prstGeom>
          <a:solidFill>
            <a:schemeClr val="accent1">
              <a:lumMod val="20000"/>
              <a:lumOff val="80000"/>
            </a:scheme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solidFill>
                  <a:srgbClr val="000000"/>
                </a:solidFill>
                <a:latin typeface="Tahoma" pitchFamily="34" charset="0"/>
                <a:ea typeface="+mn-ea"/>
              </a:rPr>
              <a:t>IP/SOI</a:t>
            </a:r>
            <a:endParaRPr lang="en-US" sz="1400" b="1" kern="0" dirty="0">
              <a:solidFill>
                <a:srgbClr val="000000"/>
              </a:solidFill>
              <a:latin typeface="Tahoma" pitchFamily="34" charset="0"/>
              <a:ea typeface="+mn-ea"/>
            </a:endParaRPr>
          </a:p>
        </p:txBody>
      </p:sp>
      <p:cxnSp>
        <p:nvCxnSpPr>
          <p:cNvPr id="64" name="Straight Arrow Connector 63">
            <a:extLst>
              <a:ext uri="{FF2B5EF4-FFF2-40B4-BE49-F238E27FC236}">
                <a16:creationId xmlns:a16="http://schemas.microsoft.com/office/drawing/2014/main" id="{647E1034-1205-4699-A222-2F7B64AE124E}"/>
              </a:ext>
            </a:extLst>
          </p:cNvPr>
          <p:cNvCxnSpPr>
            <a:cxnSpLocks/>
            <a:stCxn id="58" idx="3"/>
            <a:endCxn id="16" idx="1"/>
          </p:cNvCxnSpPr>
          <p:nvPr/>
        </p:nvCxnSpPr>
        <p:spPr bwMode="auto">
          <a:xfrm>
            <a:off x="4847591" y="3793802"/>
            <a:ext cx="1096624" cy="2941"/>
          </a:xfrm>
          <a:prstGeom prst="straightConnector1">
            <a:avLst/>
          </a:prstGeom>
          <a:solidFill>
            <a:srgbClr val="CC0000"/>
          </a:solidFill>
          <a:ln w="22225" cap="flat" cmpd="sng" algn="ctr">
            <a:solidFill>
              <a:srgbClr val="000000"/>
            </a:solidFill>
            <a:prstDash val="solid"/>
            <a:round/>
            <a:headEnd type="none" w="med" len="med"/>
            <a:tailEnd type="arrow"/>
          </a:ln>
          <a:effectLst/>
        </p:spPr>
      </p:cxnSp>
      <p:sp>
        <p:nvSpPr>
          <p:cNvPr id="35" name="TextBox 34">
            <a:extLst>
              <a:ext uri="{FF2B5EF4-FFF2-40B4-BE49-F238E27FC236}">
                <a16:creationId xmlns:a16="http://schemas.microsoft.com/office/drawing/2014/main" id="{19FD2523-9A8C-4ABA-906F-686C1F0AB632}"/>
              </a:ext>
            </a:extLst>
          </p:cNvPr>
          <p:cNvSpPr txBox="1"/>
          <p:nvPr/>
        </p:nvSpPr>
        <p:spPr>
          <a:xfrm>
            <a:off x="2344759" y="3528620"/>
            <a:ext cx="792205"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a:ln>
                  <a:noFill/>
                </a:ln>
                <a:solidFill>
                  <a:srgbClr val="000000"/>
                </a:solidFill>
                <a:effectLst/>
                <a:uLnTx/>
                <a:uFillTx/>
                <a:latin typeface="Tahoma" pitchFamily="34" charset="0"/>
                <a:ea typeface="+mn-ea"/>
                <a:cs typeface="+mn-cs"/>
              </a:rPr>
              <a:t>Deal flow</a:t>
            </a:r>
            <a:endParaRPr kumimoji="0" lang="en-US" sz="1000" b="1"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36" name="Rectangle 35">
            <a:extLst>
              <a:ext uri="{FF2B5EF4-FFF2-40B4-BE49-F238E27FC236}">
                <a16:creationId xmlns:a16="http://schemas.microsoft.com/office/drawing/2014/main" id="{4C9224DC-B5C1-4EEF-809F-30B1C8B2F9E7}"/>
              </a:ext>
            </a:extLst>
          </p:cNvPr>
          <p:cNvSpPr/>
          <p:nvPr/>
        </p:nvSpPr>
        <p:spPr bwMode="auto">
          <a:xfrm>
            <a:off x="58373" y="1518731"/>
            <a:ext cx="1297125" cy="537794"/>
          </a:xfrm>
          <a:prstGeom prst="rect">
            <a:avLst/>
          </a:prstGeom>
          <a:solidFill>
            <a:srgbClr val="FD3866">
              <a:lumMod val="60000"/>
              <a:lumOff val="40000"/>
            </a:srgb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err="1">
                <a:ln>
                  <a:noFill/>
                </a:ln>
                <a:solidFill>
                  <a:srgbClr val="000000"/>
                </a:solidFill>
                <a:effectLst/>
                <a:uLnTx/>
                <a:uFillTx/>
                <a:latin typeface="Tahoma" pitchFamily="34" charset="0"/>
                <a:ea typeface="+mn-ea"/>
                <a:cs typeface="+mn-cs"/>
              </a:rPr>
              <a:t>Digimarkets</a:t>
            </a:r>
            <a:r>
              <a:rPr kumimoji="0" lang="en-GB" sz="1350" b="1" i="0" u="none" strike="noStrike" kern="0" cap="none" spc="0" normalizeH="0" baseline="0" noProof="0" dirty="0">
                <a:ln>
                  <a:noFill/>
                </a:ln>
                <a:solidFill>
                  <a:srgbClr val="000000"/>
                </a:solidFill>
                <a:effectLst/>
                <a:uLnTx/>
                <a:uFillTx/>
                <a:latin typeface="Tahoma" pitchFamily="34" charset="0"/>
                <a:ea typeface="+mn-ea"/>
                <a:cs typeface="+mn-cs"/>
              </a:rPr>
              <a:t>*</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37" name="Connector: Elbow 36">
            <a:extLst>
              <a:ext uri="{FF2B5EF4-FFF2-40B4-BE49-F238E27FC236}">
                <a16:creationId xmlns:a16="http://schemas.microsoft.com/office/drawing/2014/main" id="{9527063A-A316-4229-84C9-861858723946}"/>
              </a:ext>
            </a:extLst>
          </p:cNvPr>
          <p:cNvCxnSpPr>
            <a:cxnSpLocks/>
            <a:stCxn id="36" idx="2"/>
            <a:endCxn id="6" idx="1"/>
          </p:cNvCxnSpPr>
          <p:nvPr/>
        </p:nvCxnSpPr>
        <p:spPr bwMode="auto">
          <a:xfrm rot="16200000" flipH="1">
            <a:off x="400921" y="2362539"/>
            <a:ext cx="864881" cy="252851"/>
          </a:xfrm>
          <a:prstGeom prst="bentConnector2">
            <a:avLst/>
          </a:prstGeom>
          <a:solidFill>
            <a:srgbClr val="CC0000"/>
          </a:solidFill>
          <a:ln w="22225" cap="flat" cmpd="sng" algn="ctr">
            <a:solidFill>
              <a:srgbClr val="000000"/>
            </a:solidFill>
            <a:prstDash val="solid"/>
            <a:round/>
            <a:headEnd type="none" w="med" len="med"/>
            <a:tailEnd type="arrow"/>
          </a:ln>
          <a:effectLst/>
        </p:spPr>
      </p:cxnSp>
      <p:sp>
        <p:nvSpPr>
          <p:cNvPr id="43" name="TextBox 42">
            <a:extLst>
              <a:ext uri="{FF2B5EF4-FFF2-40B4-BE49-F238E27FC236}">
                <a16:creationId xmlns:a16="http://schemas.microsoft.com/office/drawing/2014/main" id="{29702E37-B3C5-410A-9B64-F89A18041DE4}"/>
              </a:ext>
            </a:extLst>
          </p:cNvPr>
          <p:cNvSpPr txBox="1"/>
          <p:nvPr/>
        </p:nvSpPr>
        <p:spPr>
          <a:xfrm>
            <a:off x="41331" y="2252399"/>
            <a:ext cx="740907" cy="400110"/>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1000" b="1" dirty="0">
                <a:solidFill>
                  <a:srgbClr val="000000"/>
                </a:solidFill>
                <a:latin typeface="Tahoma" pitchFamily="34" charset="0"/>
              </a:rPr>
              <a:t>via e-FX </a:t>
            </a:r>
          </a:p>
          <a:p>
            <a:pPr marL="0" marR="0" lvl="0" indent="0" algn="ctr" defTabSz="914400" rtl="0" eaLnBrk="0" fontAlgn="base" latinLnBrk="0" hangingPunct="0">
              <a:lnSpc>
                <a:spcPct val="100000"/>
              </a:lnSpc>
              <a:spcBef>
                <a:spcPct val="0"/>
              </a:spcBef>
              <a:spcAft>
                <a:spcPct val="0"/>
              </a:spcAft>
              <a:buClrTx/>
              <a:buSzTx/>
              <a:buFontTx/>
              <a:buNone/>
              <a:tabLst/>
              <a:defRPr/>
            </a:pPr>
            <a:r>
              <a:rPr lang="en-GB" sz="1000" b="1" dirty="0">
                <a:solidFill>
                  <a:srgbClr val="000000"/>
                </a:solidFill>
                <a:latin typeface="Tahoma" pitchFamily="34" charset="0"/>
              </a:rPr>
              <a:t>APIs</a:t>
            </a:r>
            <a:endParaRPr kumimoji="0" lang="en-US" sz="1000" b="1" i="0" u="none" strike="noStrike" kern="1200" cap="none" spc="0" normalizeH="0" baseline="0" noProof="0" dirty="0">
              <a:ln>
                <a:noFill/>
              </a:ln>
              <a:solidFill>
                <a:srgbClr val="000000"/>
              </a:solidFill>
              <a:effectLst/>
              <a:uLnTx/>
              <a:uFillTx/>
              <a:latin typeface="Tahoma" pitchFamily="34" charset="0"/>
              <a:ea typeface="+mn-ea"/>
              <a:cs typeface="+mn-cs"/>
            </a:endParaRPr>
          </a:p>
        </p:txBody>
      </p:sp>
      <p:sp>
        <p:nvSpPr>
          <p:cNvPr id="44" name="TextBox 43">
            <a:extLst>
              <a:ext uri="{FF2B5EF4-FFF2-40B4-BE49-F238E27FC236}">
                <a16:creationId xmlns:a16="http://schemas.microsoft.com/office/drawing/2014/main" id="{A3D2B47A-4578-4E48-89BB-7671BF87E5D7}"/>
              </a:ext>
            </a:extLst>
          </p:cNvPr>
          <p:cNvSpPr txBox="1"/>
          <p:nvPr/>
        </p:nvSpPr>
        <p:spPr>
          <a:xfrm>
            <a:off x="6208" y="5600771"/>
            <a:ext cx="3207092" cy="246221"/>
          </a:xfrm>
          <a:prstGeom prst="rect">
            <a:avLst/>
          </a:prstGeom>
          <a:noFill/>
        </p:spPr>
        <p:txBody>
          <a:bodyPr wrap="square" rtlCol="0">
            <a:spAutoFit/>
          </a:bodyPr>
          <a:lstStyle/>
          <a:p>
            <a:pPr defTabSz="754471" eaLnBrk="0" hangingPunct="0">
              <a:defRPr/>
            </a:pPr>
            <a:r>
              <a:rPr lang="en-GB" sz="1000" b="1" dirty="0">
                <a:latin typeface="Tahoma" pitchFamily="34" charset="0"/>
                <a:ea typeface="+mn-ea"/>
              </a:rPr>
              <a:t>* planned for Q1 2021 go-live</a:t>
            </a:r>
          </a:p>
        </p:txBody>
      </p:sp>
      <p:cxnSp>
        <p:nvCxnSpPr>
          <p:cNvPr id="45" name="Straight Arrow Connector 44">
            <a:extLst>
              <a:ext uri="{FF2B5EF4-FFF2-40B4-BE49-F238E27FC236}">
                <a16:creationId xmlns:a16="http://schemas.microsoft.com/office/drawing/2014/main" id="{E4F076D3-63C7-4053-86F5-C48A3209243A}"/>
              </a:ext>
            </a:extLst>
          </p:cNvPr>
          <p:cNvCxnSpPr>
            <a:cxnSpLocks/>
            <a:stCxn id="16" idx="2"/>
          </p:cNvCxnSpPr>
          <p:nvPr/>
        </p:nvCxnSpPr>
        <p:spPr bwMode="auto">
          <a:xfrm>
            <a:off x="6437991" y="4065640"/>
            <a:ext cx="0" cy="1059189"/>
          </a:xfrm>
          <a:prstGeom prst="straightConnector1">
            <a:avLst/>
          </a:prstGeom>
          <a:solidFill>
            <a:srgbClr val="CC0000"/>
          </a:solidFill>
          <a:ln w="22225" cap="flat" cmpd="sng" algn="ctr">
            <a:solidFill>
              <a:schemeClr val="bg1">
                <a:lumMod val="50000"/>
              </a:schemeClr>
            </a:solidFill>
            <a:prstDash val="solid"/>
            <a:round/>
            <a:headEnd type="none" w="med" len="med"/>
            <a:tailEnd type="arrow"/>
          </a:ln>
          <a:effectLst/>
        </p:spPr>
      </p:cxnSp>
      <p:sp>
        <p:nvSpPr>
          <p:cNvPr id="47" name="TextBox 46">
            <a:extLst>
              <a:ext uri="{FF2B5EF4-FFF2-40B4-BE49-F238E27FC236}">
                <a16:creationId xmlns:a16="http://schemas.microsoft.com/office/drawing/2014/main" id="{DA7BA1C0-89E4-4915-B73C-E98422535D00}"/>
              </a:ext>
            </a:extLst>
          </p:cNvPr>
          <p:cNvSpPr txBox="1"/>
          <p:nvPr/>
        </p:nvSpPr>
        <p:spPr>
          <a:xfrm>
            <a:off x="6413325" y="4448472"/>
            <a:ext cx="1324402"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chemeClr val="bg1">
                    <a:lumMod val="50000"/>
                  </a:schemeClr>
                </a:solidFill>
                <a:effectLst/>
                <a:uLnTx/>
                <a:uFillTx/>
                <a:latin typeface="Tahoma" pitchFamily="34" charset="0"/>
                <a:ea typeface="+mn-ea"/>
                <a:cs typeface="+mn-cs"/>
              </a:rPr>
              <a:t>Downstream flow</a:t>
            </a:r>
            <a:endParaRPr kumimoji="0" lang="en-US" sz="1000" b="1" i="0" u="none" strike="noStrike" kern="1200" cap="none" spc="0" normalizeH="0" baseline="0" noProof="0" dirty="0">
              <a:ln>
                <a:noFill/>
              </a:ln>
              <a:solidFill>
                <a:schemeClr val="bg1">
                  <a:lumMod val="50000"/>
                </a:schemeClr>
              </a:solidFill>
              <a:effectLst/>
              <a:uLnTx/>
              <a:uFillTx/>
              <a:latin typeface="Tahoma" pitchFamily="34" charset="0"/>
              <a:ea typeface="+mn-ea"/>
              <a:cs typeface="+mn-cs"/>
            </a:endParaRPr>
          </a:p>
        </p:txBody>
      </p:sp>
    </p:spTree>
    <p:extLst>
      <p:ext uri="{BB962C8B-B14F-4D97-AF65-F5344CB8AC3E}">
        <p14:creationId xmlns:p14="http://schemas.microsoft.com/office/powerpoint/2010/main" val="890738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B955A4-C725-4E59-BAAE-F6A2754E58F6}"/>
              </a:ext>
            </a:extLst>
          </p:cNvPr>
          <p:cNvSpPr>
            <a:spLocks noGrp="1"/>
          </p:cNvSpPr>
          <p:nvPr>
            <p:ph type="sldNum" sz="quarter" idx="14"/>
          </p:nvPr>
        </p:nvSpPr>
        <p:spPr>
          <a:xfrm>
            <a:off x="11652250" y="6291263"/>
            <a:ext cx="392113" cy="365125"/>
          </a:xfrm>
        </p:spPr>
        <p:txBody>
          <a:bodyPr/>
          <a:lstStyle>
            <a:lvl1pPr>
              <a:defRPr/>
            </a:lvl1pPr>
          </a:lstStyle>
          <a:p>
            <a:pPr>
              <a:defRPr/>
            </a:pPr>
            <a:fld id="{ADF386EB-7EAF-4720-897A-3CFDE569D918}" type="slidenum">
              <a:rPr lang="en-US"/>
              <a:pPr>
                <a:defRPr/>
              </a:pPr>
              <a:t>12</a:t>
            </a:fld>
            <a:endParaRPr lang="en-US" dirty="0"/>
          </a:p>
        </p:txBody>
      </p:sp>
      <p:sp>
        <p:nvSpPr>
          <p:cNvPr id="6" name="Rectangle 5">
            <a:extLst>
              <a:ext uri="{FF2B5EF4-FFF2-40B4-BE49-F238E27FC236}">
                <a16:creationId xmlns:a16="http://schemas.microsoft.com/office/drawing/2014/main" id="{F2725730-E62E-4DB9-B56A-B941EFAB131F}"/>
              </a:ext>
            </a:extLst>
          </p:cNvPr>
          <p:cNvSpPr/>
          <p:nvPr/>
        </p:nvSpPr>
        <p:spPr bwMode="auto">
          <a:xfrm>
            <a:off x="950017" y="2793837"/>
            <a:ext cx="741051" cy="443750"/>
          </a:xfrm>
          <a:prstGeom prst="rect">
            <a:avLst/>
          </a:prstGeom>
          <a:solidFill>
            <a:srgbClr val="00B0F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solidFill>
                  <a:srgbClr val="000000"/>
                </a:solidFill>
                <a:latin typeface="Tahoma" pitchFamily="34" charset="0"/>
                <a:ea typeface="+mn-ea"/>
              </a:rPr>
              <a:t>MUREX</a:t>
            </a:r>
            <a:endParaRPr lang="en-US" sz="1400" b="1" kern="0" dirty="0">
              <a:solidFill>
                <a:srgbClr val="000000"/>
              </a:solidFill>
              <a:latin typeface="Tahoma" pitchFamily="34" charset="0"/>
              <a:ea typeface="+mn-ea"/>
            </a:endParaRPr>
          </a:p>
        </p:txBody>
      </p:sp>
      <p:cxnSp>
        <p:nvCxnSpPr>
          <p:cNvPr id="8" name="Straight Arrow Connector 7">
            <a:extLst>
              <a:ext uri="{FF2B5EF4-FFF2-40B4-BE49-F238E27FC236}">
                <a16:creationId xmlns:a16="http://schemas.microsoft.com/office/drawing/2014/main" id="{847C1005-FF78-4654-B4EB-74E385182732}"/>
              </a:ext>
            </a:extLst>
          </p:cNvPr>
          <p:cNvCxnSpPr>
            <a:cxnSpLocks/>
            <a:stCxn id="63" idx="1"/>
            <a:endCxn id="6" idx="3"/>
          </p:cNvCxnSpPr>
          <p:nvPr/>
        </p:nvCxnSpPr>
        <p:spPr bwMode="auto">
          <a:xfrm flipH="1" flipV="1">
            <a:off x="1691068" y="3015712"/>
            <a:ext cx="1577834" cy="5481"/>
          </a:xfrm>
          <a:prstGeom prst="straightConnector1">
            <a:avLst/>
          </a:prstGeom>
          <a:solidFill>
            <a:srgbClr val="CC0000"/>
          </a:solidFill>
          <a:ln w="22225" cap="flat" cmpd="sng" algn="ctr">
            <a:solidFill>
              <a:srgbClr val="000000"/>
            </a:solidFill>
            <a:prstDash val="solid"/>
            <a:round/>
            <a:headEnd type="none" w="med" len="med"/>
            <a:tailEnd type="arrow"/>
          </a:ln>
          <a:effectLst/>
        </p:spPr>
      </p:cxnSp>
      <p:sp>
        <p:nvSpPr>
          <p:cNvPr id="9" name="Rectangle 8">
            <a:extLst>
              <a:ext uri="{FF2B5EF4-FFF2-40B4-BE49-F238E27FC236}">
                <a16:creationId xmlns:a16="http://schemas.microsoft.com/office/drawing/2014/main" id="{856F726C-31D8-4566-AB58-B9008FBB3ABD}"/>
              </a:ext>
            </a:extLst>
          </p:cNvPr>
          <p:cNvSpPr/>
          <p:nvPr/>
        </p:nvSpPr>
        <p:spPr bwMode="auto">
          <a:xfrm>
            <a:off x="7011059" y="2041002"/>
            <a:ext cx="571965" cy="327359"/>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a:solidFill>
                  <a:srgbClr val="000000"/>
                </a:solidFill>
                <a:latin typeface="Tahoma" pitchFamily="34" charset="0"/>
                <a:ea typeface="+mn-ea"/>
              </a:rPr>
              <a:t>IMEX</a:t>
            </a:r>
            <a:endParaRPr lang="en-US" sz="1400" b="1" kern="0">
              <a:solidFill>
                <a:srgbClr val="000000"/>
              </a:solidFill>
              <a:latin typeface="Tahoma" pitchFamily="34" charset="0"/>
              <a:ea typeface="+mn-ea"/>
            </a:endParaRPr>
          </a:p>
        </p:txBody>
      </p:sp>
      <p:sp>
        <p:nvSpPr>
          <p:cNvPr id="10" name="Rectangle 9">
            <a:extLst>
              <a:ext uri="{FF2B5EF4-FFF2-40B4-BE49-F238E27FC236}">
                <a16:creationId xmlns:a16="http://schemas.microsoft.com/office/drawing/2014/main" id="{42DC9465-A1DC-4BB9-A250-A2728A4E4184}"/>
              </a:ext>
            </a:extLst>
          </p:cNvPr>
          <p:cNvSpPr/>
          <p:nvPr/>
        </p:nvSpPr>
        <p:spPr bwMode="auto">
          <a:xfrm>
            <a:off x="7017390" y="2852009"/>
            <a:ext cx="563689" cy="369025"/>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a:solidFill>
                  <a:srgbClr val="000000"/>
                </a:solidFill>
                <a:latin typeface="Tahoma" pitchFamily="34" charset="0"/>
                <a:ea typeface="+mn-ea"/>
              </a:rPr>
              <a:t>IPE</a:t>
            </a:r>
            <a:endParaRPr lang="en-US" sz="1400" b="1" kern="0">
              <a:solidFill>
                <a:srgbClr val="000000"/>
              </a:solidFill>
              <a:latin typeface="Tahoma" pitchFamily="34" charset="0"/>
              <a:ea typeface="+mn-ea"/>
            </a:endParaRPr>
          </a:p>
        </p:txBody>
      </p:sp>
      <p:sp>
        <p:nvSpPr>
          <p:cNvPr id="11" name="Rectangle 10">
            <a:extLst>
              <a:ext uri="{FF2B5EF4-FFF2-40B4-BE49-F238E27FC236}">
                <a16:creationId xmlns:a16="http://schemas.microsoft.com/office/drawing/2014/main" id="{BEC6EDAB-A724-464F-AA89-CBB740697F28}"/>
              </a:ext>
            </a:extLst>
          </p:cNvPr>
          <p:cNvSpPr/>
          <p:nvPr/>
        </p:nvSpPr>
        <p:spPr bwMode="auto">
          <a:xfrm>
            <a:off x="6902492" y="3917383"/>
            <a:ext cx="678587" cy="339118"/>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a:solidFill>
                  <a:srgbClr val="000000"/>
                </a:solidFill>
                <a:latin typeface="Tahoma" pitchFamily="34" charset="0"/>
                <a:ea typeface="+mn-ea"/>
              </a:rPr>
              <a:t>IDEAL</a:t>
            </a:r>
            <a:endParaRPr lang="en-US" sz="1400" b="1" kern="0">
              <a:solidFill>
                <a:srgbClr val="000000"/>
              </a:solidFill>
              <a:latin typeface="Tahoma" pitchFamily="34" charset="0"/>
              <a:ea typeface="+mn-ea"/>
            </a:endParaRPr>
          </a:p>
        </p:txBody>
      </p:sp>
      <p:cxnSp>
        <p:nvCxnSpPr>
          <p:cNvPr id="12" name="Straight Arrow Connector 11">
            <a:extLst>
              <a:ext uri="{FF2B5EF4-FFF2-40B4-BE49-F238E27FC236}">
                <a16:creationId xmlns:a16="http://schemas.microsoft.com/office/drawing/2014/main" id="{7FC3F3C5-0A4D-40B1-AEDC-2F28808C7390}"/>
              </a:ext>
            </a:extLst>
          </p:cNvPr>
          <p:cNvCxnSpPr>
            <a:cxnSpLocks/>
            <a:stCxn id="10" idx="1"/>
            <a:endCxn id="40" idx="3"/>
          </p:cNvCxnSpPr>
          <p:nvPr/>
        </p:nvCxnSpPr>
        <p:spPr bwMode="auto">
          <a:xfrm flipH="1" flipV="1">
            <a:off x="5752418" y="3032206"/>
            <a:ext cx="1264972" cy="4316"/>
          </a:xfrm>
          <a:prstGeom prst="straightConnector1">
            <a:avLst/>
          </a:prstGeom>
          <a:solidFill>
            <a:srgbClr val="CC0000"/>
          </a:solidFill>
          <a:ln w="22225" cap="flat" cmpd="sng" algn="ctr">
            <a:solidFill>
              <a:srgbClr val="000000"/>
            </a:solidFill>
            <a:prstDash val="solid"/>
            <a:round/>
            <a:headEnd type="none" w="med" len="med"/>
            <a:tailEnd type="arrow"/>
          </a:ln>
          <a:effectLst/>
        </p:spPr>
      </p:cxnSp>
      <p:cxnSp>
        <p:nvCxnSpPr>
          <p:cNvPr id="13" name="Connector: Elbow 12">
            <a:extLst>
              <a:ext uri="{FF2B5EF4-FFF2-40B4-BE49-F238E27FC236}">
                <a16:creationId xmlns:a16="http://schemas.microsoft.com/office/drawing/2014/main" id="{A0C681F0-2CEF-4A2E-A46C-8D1CF3D5A8AB}"/>
              </a:ext>
            </a:extLst>
          </p:cNvPr>
          <p:cNvCxnSpPr>
            <a:cxnSpLocks/>
            <a:stCxn id="9" idx="1"/>
            <a:endCxn id="40" idx="0"/>
          </p:cNvCxnSpPr>
          <p:nvPr/>
        </p:nvCxnSpPr>
        <p:spPr bwMode="auto">
          <a:xfrm rot="10800000" flipV="1">
            <a:off x="5407459" y="2204681"/>
            <a:ext cx="1603600" cy="638695"/>
          </a:xfrm>
          <a:prstGeom prst="bentConnector2">
            <a:avLst/>
          </a:prstGeom>
          <a:solidFill>
            <a:srgbClr val="CC0000"/>
          </a:solidFill>
          <a:ln w="22225" cap="flat" cmpd="sng" algn="ctr">
            <a:solidFill>
              <a:srgbClr val="000000"/>
            </a:solidFill>
            <a:prstDash val="solid"/>
            <a:round/>
            <a:headEnd type="none" w="med" len="med"/>
            <a:tailEnd type="arrow"/>
          </a:ln>
          <a:effectLst/>
        </p:spPr>
      </p:cxnSp>
      <p:sp>
        <p:nvSpPr>
          <p:cNvPr id="15" name="Rectangle 14">
            <a:extLst>
              <a:ext uri="{FF2B5EF4-FFF2-40B4-BE49-F238E27FC236}">
                <a16:creationId xmlns:a16="http://schemas.microsoft.com/office/drawing/2014/main" id="{BE4BCC6C-6F41-4C0C-8D2D-DD349028B97C}"/>
              </a:ext>
            </a:extLst>
          </p:cNvPr>
          <p:cNvSpPr/>
          <p:nvPr/>
        </p:nvSpPr>
        <p:spPr bwMode="auto">
          <a:xfrm>
            <a:off x="5782329" y="899765"/>
            <a:ext cx="774865" cy="443063"/>
          </a:xfrm>
          <a:prstGeom prst="rect">
            <a:avLst/>
          </a:prstGeom>
          <a:solidFill>
            <a:schemeClr val="accent1">
              <a:lumMod val="20000"/>
              <a:lumOff val="80000"/>
            </a:scheme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a:solidFill>
                  <a:srgbClr val="000000"/>
                </a:solidFill>
                <a:latin typeface="Tahoma" pitchFamily="34" charset="0"/>
                <a:ea typeface="+mn-ea"/>
              </a:rPr>
              <a:t>IP/SOI</a:t>
            </a:r>
            <a:endParaRPr lang="en-US" sz="1400" b="1" kern="0">
              <a:solidFill>
                <a:srgbClr val="000000"/>
              </a:solidFill>
              <a:latin typeface="Tahoma" pitchFamily="34" charset="0"/>
              <a:ea typeface="+mn-ea"/>
            </a:endParaRPr>
          </a:p>
        </p:txBody>
      </p:sp>
      <p:cxnSp>
        <p:nvCxnSpPr>
          <p:cNvPr id="16" name="Connector: Elbow 15">
            <a:extLst>
              <a:ext uri="{FF2B5EF4-FFF2-40B4-BE49-F238E27FC236}">
                <a16:creationId xmlns:a16="http://schemas.microsoft.com/office/drawing/2014/main" id="{F67F7C0F-E37D-4D21-9410-83F9C4A1B4A5}"/>
              </a:ext>
            </a:extLst>
          </p:cNvPr>
          <p:cNvCxnSpPr>
            <a:cxnSpLocks/>
            <a:stCxn id="15" idx="3"/>
            <a:endCxn id="10" idx="3"/>
          </p:cNvCxnSpPr>
          <p:nvPr/>
        </p:nvCxnSpPr>
        <p:spPr bwMode="auto">
          <a:xfrm>
            <a:off x="6557194" y="1121297"/>
            <a:ext cx="1023885" cy="1915225"/>
          </a:xfrm>
          <a:prstGeom prst="bentConnector3">
            <a:avLst>
              <a:gd name="adj1" fmla="val 197131"/>
            </a:avLst>
          </a:prstGeom>
          <a:solidFill>
            <a:srgbClr val="CC0000"/>
          </a:solidFill>
          <a:ln w="22225" cap="flat" cmpd="sng" algn="ctr">
            <a:solidFill>
              <a:srgbClr val="00B0F0"/>
            </a:solidFill>
            <a:prstDash val="solid"/>
            <a:round/>
            <a:headEnd type="none" w="med" len="med"/>
            <a:tailEnd type="arrow"/>
          </a:ln>
          <a:effectLst/>
        </p:spPr>
      </p:cxnSp>
      <p:cxnSp>
        <p:nvCxnSpPr>
          <p:cNvPr id="17" name="Connector: Elbow 16">
            <a:extLst>
              <a:ext uri="{FF2B5EF4-FFF2-40B4-BE49-F238E27FC236}">
                <a16:creationId xmlns:a16="http://schemas.microsoft.com/office/drawing/2014/main" id="{366D5C1A-F9A3-4384-B380-293DD4C70F52}"/>
              </a:ext>
            </a:extLst>
          </p:cNvPr>
          <p:cNvCxnSpPr>
            <a:cxnSpLocks/>
            <a:stCxn id="15" idx="3"/>
            <a:endCxn id="9" idx="3"/>
          </p:cNvCxnSpPr>
          <p:nvPr/>
        </p:nvCxnSpPr>
        <p:spPr bwMode="auto">
          <a:xfrm>
            <a:off x="6557194" y="1121297"/>
            <a:ext cx="1025830" cy="1083385"/>
          </a:xfrm>
          <a:prstGeom prst="bentConnector3">
            <a:avLst>
              <a:gd name="adj1" fmla="val 196946"/>
            </a:avLst>
          </a:prstGeom>
          <a:solidFill>
            <a:srgbClr val="CC0000"/>
          </a:solidFill>
          <a:ln w="22225" cap="flat" cmpd="sng" algn="ctr">
            <a:solidFill>
              <a:srgbClr val="00B0F0"/>
            </a:solidFill>
            <a:prstDash val="solid"/>
            <a:round/>
            <a:headEnd type="none" w="med" len="med"/>
            <a:tailEnd type="arrow"/>
          </a:ln>
          <a:effectLst/>
        </p:spPr>
      </p:cxnSp>
      <p:sp>
        <p:nvSpPr>
          <p:cNvPr id="18" name="Rectangle 17">
            <a:extLst>
              <a:ext uri="{FF2B5EF4-FFF2-40B4-BE49-F238E27FC236}">
                <a16:creationId xmlns:a16="http://schemas.microsoft.com/office/drawing/2014/main" id="{35DDB594-FB83-41C8-8B0B-13D2AE42E394}"/>
              </a:ext>
            </a:extLst>
          </p:cNvPr>
          <p:cNvSpPr/>
          <p:nvPr/>
        </p:nvSpPr>
        <p:spPr bwMode="auto">
          <a:xfrm>
            <a:off x="9331117" y="3932727"/>
            <a:ext cx="574776" cy="313729"/>
          </a:xfrm>
          <a:prstGeom prst="rect">
            <a:avLst/>
          </a:prstGeom>
          <a:solidFill>
            <a:srgbClr val="FFFF0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solidFill>
                  <a:srgbClr val="000000"/>
                </a:solidFill>
                <a:latin typeface="Tahoma" pitchFamily="34" charset="0"/>
                <a:ea typeface="+mn-ea"/>
              </a:rPr>
              <a:t>TDS</a:t>
            </a:r>
            <a:endParaRPr lang="en-US" sz="1400" b="1" kern="0" dirty="0">
              <a:solidFill>
                <a:srgbClr val="000000"/>
              </a:solidFill>
              <a:latin typeface="Tahoma" pitchFamily="34" charset="0"/>
              <a:ea typeface="+mn-ea"/>
            </a:endParaRPr>
          </a:p>
        </p:txBody>
      </p:sp>
      <p:cxnSp>
        <p:nvCxnSpPr>
          <p:cNvPr id="19" name="Straight Arrow Connector 18">
            <a:extLst>
              <a:ext uri="{FF2B5EF4-FFF2-40B4-BE49-F238E27FC236}">
                <a16:creationId xmlns:a16="http://schemas.microsoft.com/office/drawing/2014/main" id="{8457455B-CE6B-45C5-965F-89B1A7AABEFD}"/>
              </a:ext>
            </a:extLst>
          </p:cNvPr>
          <p:cNvCxnSpPr>
            <a:cxnSpLocks/>
            <a:stCxn id="61" idx="3"/>
            <a:endCxn id="15" idx="1"/>
          </p:cNvCxnSpPr>
          <p:nvPr/>
        </p:nvCxnSpPr>
        <p:spPr bwMode="auto">
          <a:xfrm flipV="1">
            <a:off x="4085126" y="1121297"/>
            <a:ext cx="1697203" cy="6484"/>
          </a:xfrm>
          <a:prstGeom prst="straightConnector1">
            <a:avLst/>
          </a:prstGeom>
          <a:solidFill>
            <a:srgbClr val="CC0000"/>
          </a:solidFill>
          <a:ln w="22225" cap="flat" cmpd="sng" algn="ctr">
            <a:solidFill>
              <a:srgbClr val="00B0F0"/>
            </a:solidFill>
            <a:prstDash val="solid"/>
            <a:round/>
            <a:headEnd type="none" w="med" len="med"/>
            <a:tailEnd type="arrow"/>
          </a:ln>
          <a:effectLst/>
        </p:spPr>
      </p:cxnSp>
      <p:sp>
        <p:nvSpPr>
          <p:cNvPr id="20" name="TextBox 19">
            <a:extLst>
              <a:ext uri="{FF2B5EF4-FFF2-40B4-BE49-F238E27FC236}">
                <a16:creationId xmlns:a16="http://schemas.microsoft.com/office/drawing/2014/main" id="{683147C5-48FF-4364-888B-F0361CD187D1}"/>
              </a:ext>
            </a:extLst>
          </p:cNvPr>
          <p:cNvSpPr txBox="1"/>
          <p:nvPr/>
        </p:nvSpPr>
        <p:spPr>
          <a:xfrm>
            <a:off x="4581939" y="855787"/>
            <a:ext cx="1200390" cy="246221"/>
          </a:xfrm>
          <a:prstGeom prst="rect">
            <a:avLst/>
          </a:prstGeom>
          <a:noFill/>
        </p:spPr>
        <p:txBody>
          <a:bodyPr wrap="square" rtlCol="0">
            <a:spAutoFit/>
          </a:bodyPr>
          <a:lstStyle/>
          <a:p>
            <a:pPr defTabSz="754471" eaLnBrk="0" hangingPunct="0">
              <a:defRPr/>
            </a:pPr>
            <a:r>
              <a:rPr lang="en-GB" sz="1000" b="1" dirty="0">
                <a:solidFill>
                  <a:srgbClr val="00B0F0"/>
                </a:solidFill>
                <a:latin typeface="Tahoma" pitchFamily="34" charset="0"/>
                <a:ea typeface="+mn-ea"/>
              </a:rPr>
              <a:t>Board rates*</a:t>
            </a:r>
          </a:p>
        </p:txBody>
      </p:sp>
      <p:sp>
        <p:nvSpPr>
          <p:cNvPr id="21" name="TextBox 20">
            <a:extLst>
              <a:ext uri="{FF2B5EF4-FFF2-40B4-BE49-F238E27FC236}">
                <a16:creationId xmlns:a16="http://schemas.microsoft.com/office/drawing/2014/main" id="{ACBFAD7D-ADC1-4BDB-A9DE-42C6EC486750}"/>
              </a:ext>
            </a:extLst>
          </p:cNvPr>
          <p:cNvSpPr txBox="1"/>
          <p:nvPr/>
        </p:nvSpPr>
        <p:spPr>
          <a:xfrm>
            <a:off x="6930418" y="903796"/>
            <a:ext cx="949127" cy="246221"/>
          </a:xfrm>
          <a:prstGeom prst="rect">
            <a:avLst/>
          </a:prstGeom>
          <a:noFill/>
        </p:spPr>
        <p:txBody>
          <a:bodyPr wrap="square" rtlCol="0">
            <a:spAutoFit/>
          </a:bodyPr>
          <a:lstStyle/>
          <a:p>
            <a:pPr defTabSz="754471" eaLnBrk="0" hangingPunct="0">
              <a:defRPr/>
            </a:pPr>
            <a:r>
              <a:rPr lang="en-GB" sz="1000" b="1" dirty="0">
                <a:solidFill>
                  <a:srgbClr val="00B0F0"/>
                </a:solidFill>
                <a:latin typeface="Tahoma" pitchFamily="34" charset="0"/>
                <a:ea typeface="+mn-ea"/>
              </a:rPr>
              <a:t>Board rates</a:t>
            </a:r>
          </a:p>
        </p:txBody>
      </p:sp>
      <p:cxnSp>
        <p:nvCxnSpPr>
          <p:cNvPr id="22" name="Connector: Elbow 21">
            <a:extLst>
              <a:ext uri="{FF2B5EF4-FFF2-40B4-BE49-F238E27FC236}">
                <a16:creationId xmlns:a16="http://schemas.microsoft.com/office/drawing/2014/main" id="{E4B2825B-20C4-4167-BB54-6F8425D08584}"/>
              </a:ext>
            </a:extLst>
          </p:cNvPr>
          <p:cNvCxnSpPr>
            <a:cxnSpLocks/>
            <a:stCxn id="15" idx="2"/>
            <a:endCxn id="63" idx="0"/>
          </p:cNvCxnSpPr>
          <p:nvPr/>
        </p:nvCxnSpPr>
        <p:spPr bwMode="auto">
          <a:xfrm rot="5400000">
            <a:off x="4158167" y="793203"/>
            <a:ext cx="1461970" cy="2561221"/>
          </a:xfrm>
          <a:prstGeom prst="bentConnector3">
            <a:avLst>
              <a:gd name="adj1" fmla="val 26885"/>
            </a:avLst>
          </a:prstGeom>
          <a:solidFill>
            <a:srgbClr val="CC0000"/>
          </a:solidFill>
          <a:ln w="22225" cap="flat" cmpd="sng" algn="ctr">
            <a:solidFill>
              <a:srgbClr val="00B0F0"/>
            </a:solidFill>
            <a:prstDash val="solid"/>
            <a:round/>
            <a:headEnd type="none" w="med" len="med"/>
            <a:tailEnd type="arrow"/>
          </a:ln>
          <a:effectLst/>
        </p:spPr>
      </p:cxnSp>
      <p:cxnSp>
        <p:nvCxnSpPr>
          <p:cNvPr id="24" name="Straight Arrow Connector 23">
            <a:extLst>
              <a:ext uri="{FF2B5EF4-FFF2-40B4-BE49-F238E27FC236}">
                <a16:creationId xmlns:a16="http://schemas.microsoft.com/office/drawing/2014/main" id="{EED3D434-AD7C-4E7A-86CF-5788EB980E2C}"/>
              </a:ext>
            </a:extLst>
          </p:cNvPr>
          <p:cNvCxnSpPr>
            <a:cxnSpLocks/>
            <a:stCxn id="18" idx="1"/>
            <a:endCxn id="11" idx="3"/>
          </p:cNvCxnSpPr>
          <p:nvPr/>
        </p:nvCxnSpPr>
        <p:spPr bwMode="auto">
          <a:xfrm flipH="1" flipV="1">
            <a:off x="7581079" y="4086942"/>
            <a:ext cx="1750038" cy="2650"/>
          </a:xfrm>
          <a:prstGeom prst="straightConnector1">
            <a:avLst/>
          </a:prstGeom>
          <a:solidFill>
            <a:srgbClr val="CC0000"/>
          </a:solidFill>
          <a:ln w="22225" cap="flat" cmpd="sng" algn="ctr">
            <a:solidFill>
              <a:srgbClr val="00B0F0"/>
            </a:solidFill>
            <a:prstDash val="solid"/>
            <a:round/>
            <a:headEnd type="arrow" w="med" len="med"/>
            <a:tailEnd type="arrow"/>
          </a:ln>
          <a:effectLst/>
        </p:spPr>
      </p:cxnSp>
      <p:sp>
        <p:nvSpPr>
          <p:cNvPr id="25" name="TextBox 24">
            <a:extLst>
              <a:ext uri="{FF2B5EF4-FFF2-40B4-BE49-F238E27FC236}">
                <a16:creationId xmlns:a16="http://schemas.microsoft.com/office/drawing/2014/main" id="{1DDFA963-3EB1-47E4-9EF6-FBEA93819489}"/>
              </a:ext>
            </a:extLst>
          </p:cNvPr>
          <p:cNvSpPr txBox="1"/>
          <p:nvPr/>
        </p:nvSpPr>
        <p:spPr>
          <a:xfrm>
            <a:off x="5782329" y="1918472"/>
            <a:ext cx="1188252" cy="553998"/>
          </a:xfrm>
          <a:prstGeom prst="rect">
            <a:avLst/>
          </a:prstGeom>
          <a:noFill/>
        </p:spPr>
        <p:txBody>
          <a:bodyPr wrap="square" rtlCol="0">
            <a:spAutoFit/>
          </a:bodyPr>
          <a:lstStyle/>
          <a:p>
            <a:pPr algn="ctr" defTabSz="754471" eaLnBrk="0" hangingPunct="0">
              <a:defRPr/>
            </a:pPr>
            <a:r>
              <a:rPr lang="en-GB" sz="1000" b="1" dirty="0">
                <a:latin typeface="Tahoma" pitchFamily="34" charset="0"/>
                <a:ea typeface="+mn-ea"/>
              </a:rPr>
              <a:t>Deal flow</a:t>
            </a:r>
          </a:p>
          <a:p>
            <a:pPr algn="ctr" defTabSz="754471" eaLnBrk="0" hangingPunct="0">
              <a:defRPr/>
            </a:pPr>
            <a:endParaRPr lang="en-GB" sz="1000" b="1" dirty="0">
              <a:latin typeface="Tahoma" pitchFamily="34" charset="0"/>
              <a:ea typeface="+mn-ea"/>
            </a:endParaRPr>
          </a:p>
          <a:p>
            <a:pPr algn="ctr" defTabSz="754471" eaLnBrk="0" hangingPunct="0">
              <a:defRPr/>
            </a:pPr>
            <a:r>
              <a:rPr lang="en-GB" sz="1000" b="1" dirty="0">
                <a:latin typeface="Tahoma" pitchFamily="34" charset="0"/>
              </a:rPr>
              <a:t>Utilization flow</a:t>
            </a:r>
            <a:endParaRPr lang="en-GB" sz="1000" b="1" dirty="0">
              <a:latin typeface="Tahoma" pitchFamily="34" charset="0"/>
              <a:ea typeface="+mn-ea"/>
            </a:endParaRPr>
          </a:p>
        </p:txBody>
      </p:sp>
      <p:sp>
        <p:nvSpPr>
          <p:cNvPr id="26" name="TextBox 25">
            <a:extLst>
              <a:ext uri="{FF2B5EF4-FFF2-40B4-BE49-F238E27FC236}">
                <a16:creationId xmlns:a16="http://schemas.microsoft.com/office/drawing/2014/main" id="{46BBD2C1-817B-4749-9B77-960690849C1B}"/>
              </a:ext>
            </a:extLst>
          </p:cNvPr>
          <p:cNvSpPr txBox="1"/>
          <p:nvPr/>
        </p:nvSpPr>
        <p:spPr>
          <a:xfrm>
            <a:off x="5837220" y="2773496"/>
            <a:ext cx="1272564" cy="553998"/>
          </a:xfrm>
          <a:prstGeom prst="rect">
            <a:avLst/>
          </a:prstGeom>
          <a:noFill/>
        </p:spPr>
        <p:txBody>
          <a:bodyPr wrap="square" rtlCol="0">
            <a:spAutoFit/>
          </a:bodyPr>
          <a:lstStyle/>
          <a:p>
            <a:pPr algn="ctr" defTabSz="754471" eaLnBrk="0" hangingPunct="0">
              <a:defRPr/>
            </a:pPr>
            <a:r>
              <a:rPr lang="en-GB" sz="1000" b="1" dirty="0">
                <a:latin typeface="Tahoma" pitchFamily="34" charset="0"/>
                <a:ea typeface="+mn-ea"/>
              </a:rPr>
              <a:t>Deal flow</a:t>
            </a:r>
          </a:p>
          <a:p>
            <a:pPr algn="ctr" defTabSz="754471" eaLnBrk="0" hangingPunct="0">
              <a:defRPr/>
            </a:pPr>
            <a:endParaRPr lang="en-GB" sz="1000" b="1" dirty="0">
              <a:latin typeface="Tahoma" pitchFamily="34" charset="0"/>
            </a:endParaRPr>
          </a:p>
          <a:p>
            <a:pPr algn="ctr" defTabSz="754471" eaLnBrk="0" hangingPunct="0">
              <a:defRPr/>
            </a:pPr>
            <a:r>
              <a:rPr lang="en-GB" sz="1000" b="1" dirty="0">
                <a:latin typeface="Tahoma" pitchFamily="34" charset="0"/>
                <a:ea typeface="+mn-ea"/>
              </a:rPr>
              <a:t>Utilization flow</a:t>
            </a:r>
          </a:p>
        </p:txBody>
      </p:sp>
      <p:sp>
        <p:nvSpPr>
          <p:cNvPr id="27" name="TextBox 26">
            <a:extLst>
              <a:ext uri="{FF2B5EF4-FFF2-40B4-BE49-F238E27FC236}">
                <a16:creationId xmlns:a16="http://schemas.microsoft.com/office/drawing/2014/main" id="{B5998BF4-C669-4C71-B305-59BEFE4F6361}"/>
              </a:ext>
            </a:extLst>
          </p:cNvPr>
          <p:cNvSpPr txBox="1"/>
          <p:nvPr/>
        </p:nvSpPr>
        <p:spPr>
          <a:xfrm>
            <a:off x="1826647" y="2749196"/>
            <a:ext cx="1315898" cy="246221"/>
          </a:xfrm>
          <a:prstGeom prst="rect">
            <a:avLst/>
          </a:prstGeom>
          <a:noFill/>
        </p:spPr>
        <p:txBody>
          <a:bodyPr wrap="square" rtlCol="0">
            <a:spAutoFit/>
          </a:bodyPr>
          <a:lstStyle/>
          <a:p>
            <a:pPr defTabSz="754471" eaLnBrk="0" hangingPunct="0">
              <a:defRPr/>
            </a:pPr>
            <a:r>
              <a:rPr lang="en-GB" sz="1000" b="1" dirty="0">
                <a:latin typeface="Tahoma" pitchFamily="34" charset="0"/>
                <a:ea typeface="+mn-ea"/>
              </a:rPr>
              <a:t>Accumulated deal</a:t>
            </a:r>
          </a:p>
        </p:txBody>
      </p:sp>
      <p:sp>
        <p:nvSpPr>
          <p:cNvPr id="28" name="TextBox 27">
            <a:extLst>
              <a:ext uri="{FF2B5EF4-FFF2-40B4-BE49-F238E27FC236}">
                <a16:creationId xmlns:a16="http://schemas.microsoft.com/office/drawing/2014/main" id="{70D13E70-36AB-4830-8B9A-853BE3B70DF0}"/>
              </a:ext>
            </a:extLst>
          </p:cNvPr>
          <p:cNvSpPr txBox="1"/>
          <p:nvPr/>
        </p:nvSpPr>
        <p:spPr>
          <a:xfrm>
            <a:off x="3175381" y="3337637"/>
            <a:ext cx="918655" cy="246221"/>
          </a:xfrm>
          <a:prstGeom prst="rect">
            <a:avLst/>
          </a:prstGeom>
          <a:noFill/>
        </p:spPr>
        <p:txBody>
          <a:bodyPr wrap="square" rtlCol="0">
            <a:spAutoFit/>
          </a:bodyPr>
          <a:lstStyle/>
          <a:p>
            <a:pPr defTabSz="754471" eaLnBrk="0" hangingPunct="0">
              <a:defRPr/>
            </a:pPr>
            <a:r>
              <a:rPr lang="en-GB" sz="1000" b="1" err="1">
                <a:latin typeface="Tahoma" pitchFamily="34" charset="0"/>
                <a:ea typeface="+mn-ea"/>
              </a:rPr>
              <a:t>Ccy</a:t>
            </a:r>
            <a:r>
              <a:rPr lang="en-GB" sz="1000" b="1">
                <a:latin typeface="Tahoma" pitchFamily="34" charset="0"/>
                <a:ea typeface="+mn-ea"/>
              </a:rPr>
              <a:t> limits</a:t>
            </a:r>
          </a:p>
        </p:txBody>
      </p:sp>
      <p:sp>
        <p:nvSpPr>
          <p:cNvPr id="29" name="TextBox 28">
            <a:extLst>
              <a:ext uri="{FF2B5EF4-FFF2-40B4-BE49-F238E27FC236}">
                <a16:creationId xmlns:a16="http://schemas.microsoft.com/office/drawing/2014/main" id="{E2AEC2B0-E529-4E90-B41C-3697BB227D31}"/>
              </a:ext>
            </a:extLst>
          </p:cNvPr>
          <p:cNvSpPr txBox="1"/>
          <p:nvPr/>
        </p:nvSpPr>
        <p:spPr>
          <a:xfrm>
            <a:off x="3071041" y="3514753"/>
            <a:ext cx="1113847" cy="246221"/>
          </a:xfrm>
          <a:prstGeom prst="rect">
            <a:avLst/>
          </a:prstGeom>
          <a:noFill/>
        </p:spPr>
        <p:txBody>
          <a:bodyPr wrap="square" rtlCol="0">
            <a:spAutoFit/>
          </a:bodyPr>
          <a:lstStyle/>
          <a:p>
            <a:pPr defTabSz="754471" eaLnBrk="0" hangingPunct="0">
              <a:defRPr/>
            </a:pPr>
            <a:r>
              <a:rPr lang="en-GB" sz="1000" b="1" dirty="0">
                <a:latin typeface="Tahoma" pitchFamily="34" charset="0"/>
                <a:ea typeface="+mn-ea"/>
              </a:rPr>
              <a:t>Accumulation</a:t>
            </a:r>
          </a:p>
        </p:txBody>
      </p:sp>
      <p:sp>
        <p:nvSpPr>
          <p:cNvPr id="30" name="TextBox 29">
            <a:extLst>
              <a:ext uri="{FF2B5EF4-FFF2-40B4-BE49-F238E27FC236}">
                <a16:creationId xmlns:a16="http://schemas.microsoft.com/office/drawing/2014/main" id="{99CA6724-29AA-4722-827E-D83BE1171C9C}"/>
              </a:ext>
            </a:extLst>
          </p:cNvPr>
          <p:cNvSpPr txBox="1"/>
          <p:nvPr/>
        </p:nvSpPr>
        <p:spPr>
          <a:xfrm>
            <a:off x="3059240" y="3709113"/>
            <a:ext cx="1154494" cy="246221"/>
          </a:xfrm>
          <a:prstGeom prst="rect">
            <a:avLst/>
          </a:prstGeom>
          <a:noFill/>
        </p:spPr>
        <p:txBody>
          <a:bodyPr wrap="square" rtlCol="0">
            <a:spAutoFit/>
          </a:bodyPr>
          <a:lstStyle/>
          <a:p>
            <a:pPr defTabSz="754471" eaLnBrk="0" hangingPunct="0">
              <a:defRPr/>
            </a:pPr>
            <a:r>
              <a:rPr lang="en-GB" sz="1000" b="1" dirty="0">
                <a:latin typeface="Tahoma" pitchFamily="34" charset="0"/>
                <a:ea typeface="+mn-ea"/>
              </a:rPr>
              <a:t>Rate tolerance</a:t>
            </a:r>
          </a:p>
        </p:txBody>
      </p:sp>
      <p:pic>
        <p:nvPicPr>
          <p:cNvPr id="31" name="Graphic 30" descr="User">
            <a:extLst>
              <a:ext uri="{FF2B5EF4-FFF2-40B4-BE49-F238E27FC236}">
                <a16:creationId xmlns:a16="http://schemas.microsoft.com/office/drawing/2014/main" id="{9D430522-1476-4CCC-9ADE-071E0A00B4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817" y="2364038"/>
            <a:ext cx="413409" cy="413409"/>
          </a:xfrm>
          <a:prstGeom prst="rect">
            <a:avLst/>
          </a:prstGeom>
        </p:spPr>
      </p:pic>
      <p:sp>
        <p:nvSpPr>
          <p:cNvPr id="32" name="TextBox 31">
            <a:extLst>
              <a:ext uri="{FF2B5EF4-FFF2-40B4-BE49-F238E27FC236}">
                <a16:creationId xmlns:a16="http://schemas.microsoft.com/office/drawing/2014/main" id="{2CF812B9-4486-421C-80A6-0017F15058A2}"/>
              </a:ext>
            </a:extLst>
          </p:cNvPr>
          <p:cNvSpPr txBox="1"/>
          <p:nvPr/>
        </p:nvSpPr>
        <p:spPr>
          <a:xfrm>
            <a:off x="866232" y="2059844"/>
            <a:ext cx="992579" cy="400110"/>
          </a:xfrm>
          <a:prstGeom prst="rect">
            <a:avLst/>
          </a:prstGeom>
          <a:noFill/>
        </p:spPr>
        <p:txBody>
          <a:bodyPr wrap="none" rtlCol="0">
            <a:spAutoFit/>
          </a:bodyPr>
          <a:lstStyle/>
          <a:p>
            <a:pPr algn="ctr" defTabSz="754471" eaLnBrk="0" hangingPunct="0">
              <a:defRPr/>
            </a:pPr>
            <a:r>
              <a:rPr lang="en-GB" sz="1000" b="1">
                <a:solidFill>
                  <a:srgbClr val="000000"/>
                </a:solidFill>
                <a:latin typeface="Tahoma" pitchFamily="34" charset="0"/>
                <a:ea typeface="+mn-ea"/>
              </a:rPr>
              <a:t>DBS internal</a:t>
            </a:r>
          </a:p>
          <a:p>
            <a:pPr algn="ctr" defTabSz="754471" eaLnBrk="0" hangingPunct="0">
              <a:defRPr/>
            </a:pPr>
            <a:r>
              <a:rPr lang="en-GB" sz="1000" b="1">
                <a:solidFill>
                  <a:srgbClr val="000000"/>
                </a:solidFill>
                <a:latin typeface="Tahoma" pitchFamily="34" charset="0"/>
                <a:ea typeface="+mn-ea"/>
              </a:rPr>
              <a:t>T&amp;M traders</a:t>
            </a:r>
            <a:endParaRPr lang="en-US" sz="1000" b="1">
              <a:solidFill>
                <a:srgbClr val="000000"/>
              </a:solidFill>
              <a:latin typeface="Tahoma" pitchFamily="34" charset="0"/>
              <a:ea typeface="+mn-ea"/>
            </a:endParaRPr>
          </a:p>
        </p:txBody>
      </p:sp>
      <p:sp>
        <p:nvSpPr>
          <p:cNvPr id="33" name="TextBox 32">
            <a:extLst>
              <a:ext uri="{FF2B5EF4-FFF2-40B4-BE49-F238E27FC236}">
                <a16:creationId xmlns:a16="http://schemas.microsoft.com/office/drawing/2014/main" id="{0F7B187F-EA38-4CE6-9038-726593B58F9C}"/>
              </a:ext>
            </a:extLst>
          </p:cNvPr>
          <p:cNvSpPr txBox="1"/>
          <p:nvPr/>
        </p:nvSpPr>
        <p:spPr>
          <a:xfrm>
            <a:off x="3024459" y="3908953"/>
            <a:ext cx="1113846" cy="246221"/>
          </a:xfrm>
          <a:prstGeom prst="rect">
            <a:avLst/>
          </a:prstGeom>
          <a:noFill/>
        </p:spPr>
        <p:txBody>
          <a:bodyPr wrap="square" rtlCol="0">
            <a:spAutoFit/>
          </a:bodyPr>
          <a:lstStyle/>
          <a:p>
            <a:pPr defTabSz="754471" eaLnBrk="0" hangingPunct="0">
              <a:defRPr/>
            </a:pPr>
            <a:r>
              <a:rPr lang="en-GB" sz="1000" b="1" dirty="0">
                <a:latin typeface="Tahoma" pitchFamily="34" charset="0"/>
                <a:ea typeface="+mn-ea"/>
              </a:rPr>
              <a:t>Trans Reports</a:t>
            </a:r>
          </a:p>
        </p:txBody>
      </p:sp>
      <p:sp>
        <p:nvSpPr>
          <p:cNvPr id="34" name="TextBox 33">
            <a:extLst>
              <a:ext uri="{FF2B5EF4-FFF2-40B4-BE49-F238E27FC236}">
                <a16:creationId xmlns:a16="http://schemas.microsoft.com/office/drawing/2014/main" id="{67BED929-4B4D-4307-8B34-9D69A9628BD1}"/>
              </a:ext>
            </a:extLst>
          </p:cNvPr>
          <p:cNvSpPr txBox="1"/>
          <p:nvPr/>
        </p:nvSpPr>
        <p:spPr>
          <a:xfrm>
            <a:off x="3598863" y="2104143"/>
            <a:ext cx="774866" cy="400110"/>
          </a:xfrm>
          <a:prstGeom prst="rect">
            <a:avLst/>
          </a:prstGeom>
          <a:noFill/>
        </p:spPr>
        <p:txBody>
          <a:bodyPr wrap="square" rtlCol="0">
            <a:spAutoFit/>
          </a:bodyPr>
          <a:lstStyle/>
          <a:p>
            <a:pPr defTabSz="754471" eaLnBrk="0" hangingPunct="0">
              <a:defRPr/>
            </a:pPr>
            <a:r>
              <a:rPr lang="en-GB" sz="1000" b="1">
                <a:solidFill>
                  <a:srgbClr val="00B0F0"/>
                </a:solidFill>
                <a:latin typeface="Tahoma" pitchFamily="34" charset="0"/>
                <a:ea typeface="+mn-ea"/>
              </a:rPr>
              <a:t>Board rates</a:t>
            </a:r>
          </a:p>
        </p:txBody>
      </p:sp>
      <p:sp>
        <p:nvSpPr>
          <p:cNvPr id="35" name="TextBox 34">
            <a:extLst>
              <a:ext uri="{FF2B5EF4-FFF2-40B4-BE49-F238E27FC236}">
                <a16:creationId xmlns:a16="http://schemas.microsoft.com/office/drawing/2014/main" id="{C9F7E116-442E-476F-9D71-9A31BDAFB5DC}"/>
              </a:ext>
            </a:extLst>
          </p:cNvPr>
          <p:cNvSpPr txBox="1"/>
          <p:nvPr/>
        </p:nvSpPr>
        <p:spPr>
          <a:xfrm>
            <a:off x="7648823" y="1990709"/>
            <a:ext cx="949128" cy="246221"/>
          </a:xfrm>
          <a:prstGeom prst="rect">
            <a:avLst/>
          </a:prstGeom>
          <a:noFill/>
        </p:spPr>
        <p:txBody>
          <a:bodyPr wrap="square" rtlCol="0">
            <a:spAutoFit/>
          </a:bodyPr>
          <a:lstStyle/>
          <a:p>
            <a:pPr defTabSz="754471" eaLnBrk="0" hangingPunct="0">
              <a:defRPr/>
            </a:pPr>
            <a:r>
              <a:rPr lang="en-GB" sz="1000" b="1" dirty="0">
                <a:solidFill>
                  <a:srgbClr val="00B0F0"/>
                </a:solidFill>
                <a:latin typeface="Tahoma" pitchFamily="34" charset="0"/>
                <a:ea typeface="+mn-ea"/>
              </a:rPr>
              <a:t>Board rates</a:t>
            </a:r>
          </a:p>
        </p:txBody>
      </p:sp>
      <p:sp>
        <p:nvSpPr>
          <p:cNvPr id="36" name="TextBox 35">
            <a:extLst>
              <a:ext uri="{FF2B5EF4-FFF2-40B4-BE49-F238E27FC236}">
                <a16:creationId xmlns:a16="http://schemas.microsoft.com/office/drawing/2014/main" id="{53FCC98F-FE95-44D9-B93F-56A42F30BF8E}"/>
              </a:ext>
            </a:extLst>
          </p:cNvPr>
          <p:cNvSpPr txBox="1"/>
          <p:nvPr/>
        </p:nvSpPr>
        <p:spPr>
          <a:xfrm>
            <a:off x="7659373" y="2822217"/>
            <a:ext cx="922947" cy="246221"/>
          </a:xfrm>
          <a:prstGeom prst="rect">
            <a:avLst/>
          </a:prstGeom>
          <a:noFill/>
        </p:spPr>
        <p:txBody>
          <a:bodyPr wrap="square" rtlCol="0">
            <a:spAutoFit/>
          </a:bodyPr>
          <a:lstStyle/>
          <a:p>
            <a:pPr defTabSz="754471" eaLnBrk="0" hangingPunct="0">
              <a:defRPr/>
            </a:pPr>
            <a:r>
              <a:rPr lang="en-GB" sz="1000" b="1" dirty="0">
                <a:solidFill>
                  <a:srgbClr val="00B0F0"/>
                </a:solidFill>
                <a:latin typeface="Tahoma" pitchFamily="34" charset="0"/>
                <a:ea typeface="+mn-ea"/>
              </a:rPr>
              <a:t>Board rates</a:t>
            </a:r>
          </a:p>
        </p:txBody>
      </p:sp>
      <p:sp>
        <p:nvSpPr>
          <p:cNvPr id="37" name="TextBox 36">
            <a:extLst>
              <a:ext uri="{FF2B5EF4-FFF2-40B4-BE49-F238E27FC236}">
                <a16:creationId xmlns:a16="http://schemas.microsoft.com/office/drawing/2014/main" id="{DF9047D9-FD36-466D-A400-172AEA93468D}"/>
              </a:ext>
            </a:extLst>
          </p:cNvPr>
          <p:cNvSpPr txBox="1"/>
          <p:nvPr/>
        </p:nvSpPr>
        <p:spPr>
          <a:xfrm>
            <a:off x="7845990" y="3879559"/>
            <a:ext cx="569053" cy="400110"/>
          </a:xfrm>
          <a:prstGeom prst="rect">
            <a:avLst/>
          </a:prstGeom>
          <a:noFill/>
        </p:spPr>
        <p:txBody>
          <a:bodyPr wrap="square" rtlCol="0">
            <a:spAutoFit/>
          </a:bodyPr>
          <a:lstStyle/>
          <a:p>
            <a:pPr defTabSz="754471" eaLnBrk="0" hangingPunct="0">
              <a:defRPr/>
            </a:pPr>
            <a:r>
              <a:rPr lang="en-GB" sz="1000" b="1" dirty="0">
                <a:solidFill>
                  <a:srgbClr val="00B0F0"/>
                </a:solidFill>
                <a:latin typeface="Tahoma" pitchFamily="34" charset="0"/>
                <a:ea typeface="+mn-ea"/>
              </a:rPr>
              <a:t>Board rates</a:t>
            </a:r>
          </a:p>
        </p:txBody>
      </p:sp>
      <p:pic>
        <p:nvPicPr>
          <p:cNvPr id="38" name="Graphic 37" descr="User">
            <a:extLst>
              <a:ext uri="{FF2B5EF4-FFF2-40B4-BE49-F238E27FC236}">
                <a16:creationId xmlns:a16="http://schemas.microsoft.com/office/drawing/2014/main" id="{95DB9901-365F-4D4B-A7C7-33D4EBBAA8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75645" y="1165760"/>
            <a:ext cx="413409" cy="413409"/>
          </a:xfrm>
          <a:prstGeom prst="rect">
            <a:avLst/>
          </a:prstGeom>
        </p:spPr>
      </p:pic>
      <p:sp>
        <p:nvSpPr>
          <p:cNvPr id="39" name="TextBox 38">
            <a:extLst>
              <a:ext uri="{FF2B5EF4-FFF2-40B4-BE49-F238E27FC236}">
                <a16:creationId xmlns:a16="http://schemas.microsoft.com/office/drawing/2014/main" id="{8C6655D3-279F-4BCE-8857-34C623558884}"/>
              </a:ext>
            </a:extLst>
          </p:cNvPr>
          <p:cNvSpPr txBox="1"/>
          <p:nvPr/>
        </p:nvSpPr>
        <p:spPr>
          <a:xfrm>
            <a:off x="2177340" y="861565"/>
            <a:ext cx="992579" cy="400110"/>
          </a:xfrm>
          <a:prstGeom prst="rect">
            <a:avLst/>
          </a:prstGeom>
          <a:noFill/>
        </p:spPr>
        <p:txBody>
          <a:bodyPr wrap="none" rtlCol="0">
            <a:spAutoFit/>
          </a:bodyPr>
          <a:lstStyle/>
          <a:p>
            <a:pPr algn="ctr" defTabSz="754471" eaLnBrk="0" hangingPunct="0">
              <a:defRPr/>
            </a:pPr>
            <a:r>
              <a:rPr lang="en-GB" sz="1000" b="1" dirty="0">
                <a:solidFill>
                  <a:srgbClr val="000000"/>
                </a:solidFill>
                <a:latin typeface="Tahoma" pitchFamily="34" charset="0"/>
                <a:ea typeface="+mn-ea"/>
              </a:rPr>
              <a:t>DBS internal</a:t>
            </a:r>
          </a:p>
          <a:p>
            <a:pPr algn="ctr" defTabSz="754471" eaLnBrk="0" hangingPunct="0">
              <a:defRPr/>
            </a:pPr>
            <a:r>
              <a:rPr lang="en-GB" sz="1000" b="1" dirty="0">
                <a:solidFill>
                  <a:srgbClr val="000000"/>
                </a:solidFill>
                <a:latin typeface="Tahoma" pitchFamily="34" charset="0"/>
                <a:ea typeface="+mn-ea"/>
              </a:rPr>
              <a:t>T&amp;M traders</a:t>
            </a:r>
            <a:endParaRPr lang="en-US" sz="1000" b="1" dirty="0">
              <a:solidFill>
                <a:srgbClr val="000000"/>
              </a:solidFill>
              <a:latin typeface="Tahoma" pitchFamily="34" charset="0"/>
              <a:ea typeface="+mn-ea"/>
            </a:endParaRPr>
          </a:p>
        </p:txBody>
      </p:sp>
      <p:sp>
        <p:nvSpPr>
          <p:cNvPr id="40" name="Rectangle 39">
            <a:extLst>
              <a:ext uri="{FF2B5EF4-FFF2-40B4-BE49-F238E27FC236}">
                <a16:creationId xmlns:a16="http://schemas.microsoft.com/office/drawing/2014/main" id="{3E9E08F6-7F9F-4E05-A023-CF2B318C90D6}"/>
              </a:ext>
            </a:extLst>
          </p:cNvPr>
          <p:cNvSpPr/>
          <p:nvPr/>
        </p:nvSpPr>
        <p:spPr bwMode="auto">
          <a:xfrm>
            <a:off x="5062499" y="2843377"/>
            <a:ext cx="689919" cy="377657"/>
          </a:xfrm>
          <a:prstGeom prst="rect">
            <a:avLst/>
          </a:prstGeom>
          <a:solidFill>
            <a:schemeClr val="accent1">
              <a:lumMod val="20000"/>
              <a:lumOff val="80000"/>
            </a:scheme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a:solidFill>
                  <a:srgbClr val="000000"/>
                </a:solidFill>
                <a:latin typeface="Tahoma" pitchFamily="34" charset="0"/>
                <a:ea typeface="+mn-ea"/>
              </a:rPr>
              <a:t>IP/SOI</a:t>
            </a:r>
            <a:endParaRPr lang="en-US" sz="1400" b="1" kern="0">
              <a:solidFill>
                <a:srgbClr val="000000"/>
              </a:solidFill>
              <a:latin typeface="Tahoma" pitchFamily="34" charset="0"/>
              <a:ea typeface="+mn-ea"/>
            </a:endParaRPr>
          </a:p>
        </p:txBody>
      </p:sp>
      <p:cxnSp>
        <p:nvCxnSpPr>
          <p:cNvPr id="41" name="Connector: Elbow 40">
            <a:extLst>
              <a:ext uri="{FF2B5EF4-FFF2-40B4-BE49-F238E27FC236}">
                <a16:creationId xmlns:a16="http://schemas.microsoft.com/office/drawing/2014/main" id="{E4D1B470-B643-489B-BD54-E6F21D3B21F8}"/>
              </a:ext>
            </a:extLst>
          </p:cNvPr>
          <p:cNvCxnSpPr>
            <a:cxnSpLocks/>
            <a:endCxn id="18" idx="0"/>
          </p:cNvCxnSpPr>
          <p:nvPr/>
        </p:nvCxnSpPr>
        <p:spPr bwMode="auto">
          <a:xfrm>
            <a:off x="7242994" y="1121297"/>
            <a:ext cx="2375511" cy="2811430"/>
          </a:xfrm>
          <a:prstGeom prst="bentConnector2">
            <a:avLst/>
          </a:prstGeom>
          <a:solidFill>
            <a:srgbClr val="CC0000"/>
          </a:solidFill>
          <a:ln w="22225" cap="flat" cmpd="sng" algn="ctr">
            <a:solidFill>
              <a:srgbClr val="00B0F0"/>
            </a:solidFill>
            <a:prstDash val="solid"/>
            <a:round/>
            <a:headEnd type="none" w="med" len="med"/>
            <a:tailEnd type="arrow"/>
          </a:ln>
          <a:effectLst/>
        </p:spPr>
      </p:cxnSp>
      <p:cxnSp>
        <p:nvCxnSpPr>
          <p:cNvPr id="44" name="Straight Arrow Connector 43">
            <a:extLst>
              <a:ext uri="{FF2B5EF4-FFF2-40B4-BE49-F238E27FC236}">
                <a16:creationId xmlns:a16="http://schemas.microsoft.com/office/drawing/2014/main" id="{733FFF95-2276-4DF7-9BDC-B5A9CC415BB5}"/>
              </a:ext>
            </a:extLst>
          </p:cNvPr>
          <p:cNvCxnSpPr>
            <a:cxnSpLocks/>
            <a:endCxn id="63" idx="3"/>
          </p:cNvCxnSpPr>
          <p:nvPr/>
        </p:nvCxnSpPr>
        <p:spPr bwMode="auto">
          <a:xfrm flipH="1" flipV="1">
            <a:off x="3948179" y="3021193"/>
            <a:ext cx="1151422" cy="11014"/>
          </a:xfrm>
          <a:prstGeom prst="straightConnector1">
            <a:avLst/>
          </a:prstGeom>
          <a:solidFill>
            <a:srgbClr val="CC0000"/>
          </a:solidFill>
          <a:ln w="22225" cap="flat" cmpd="sng" algn="ctr">
            <a:solidFill>
              <a:srgbClr val="000000"/>
            </a:solidFill>
            <a:prstDash val="solid"/>
            <a:round/>
            <a:headEnd type="none" w="med" len="med"/>
            <a:tailEnd type="arrow"/>
          </a:ln>
          <a:effectLst/>
        </p:spPr>
      </p:cxnSp>
      <p:sp>
        <p:nvSpPr>
          <p:cNvPr id="45" name="TextBox 44">
            <a:extLst>
              <a:ext uri="{FF2B5EF4-FFF2-40B4-BE49-F238E27FC236}">
                <a16:creationId xmlns:a16="http://schemas.microsoft.com/office/drawing/2014/main" id="{CB7E78E7-3FF6-4B1C-A3BD-09CE06AE409E}"/>
              </a:ext>
            </a:extLst>
          </p:cNvPr>
          <p:cNvSpPr txBox="1"/>
          <p:nvPr/>
        </p:nvSpPr>
        <p:spPr>
          <a:xfrm>
            <a:off x="4287489" y="2808013"/>
            <a:ext cx="774866" cy="400110"/>
          </a:xfrm>
          <a:prstGeom prst="rect">
            <a:avLst/>
          </a:prstGeom>
          <a:noFill/>
        </p:spPr>
        <p:txBody>
          <a:bodyPr wrap="square" rtlCol="0">
            <a:spAutoFit/>
          </a:bodyPr>
          <a:lstStyle/>
          <a:p>
            <a:pPr defTabSz="754471" eaLnBrk="0" hangingPunct="0">
              <a:defRPr/>
            </a:pPr>
            <a:r>
              <a:rPr lang="en-GB" sz="1000" b="1" dirty="0">
                <a:latin typeface="Tahoma" pitchFamily="34" charset="0"/>
                <a:ea typeface="+mn-ea"/>
              </a:rPr>
              <a:t>Deal flow</a:t>
            </a:r>
          </a:p>
        </p:txBody>
      </p:sp>
      <p:cxnSp>
        <p:nvCxnSpPr>
          <p:cNvPr id="52" name="Connector: Elbow 51">
            <a:extLst>
              <a:ext uri="{FF2B5EF4-FFF2-40B4-BE49-F238E27FC236}">
                <a16:creationId xmlns:a16="http://schemas.microsoft.com/office/drawing/2014/main" id="{3130DE68-8286-4251-B733-1ED246E195D8}"/>
              </a:ext>
            </a:extLst>
          </p:cNvPr>
          <p:cNvCxnSpPr>
            <a:cxnSpLocks/>
            <a:stCxn id="11" idx="1"/>
            <a:endCxn id="40" idx="2"/>
          </p:cNvCxnSpPr>
          <p:nvPr/>
        </p:nvCxnSpPr>
        <p:spPr bwMode="auto">
          <a:xfrm rot="10800000">
            <a:off x="5407460" y="3221034"/>
            <a:ext cx="1495033" cy="865908"/>
          </a:xfrm>
          <a:prstGeom prst="bentConnector2">
            <a:avLst/>
          </a:prstGeom>
          <a:solidFill>
            <a:srgbClr val="CC0000"/>
          </a:solidFill>
          <a:ln w="22225" cap="flat" cmpd="sng" algn="ctr">
            <a:solidFill>
              <a:srgbClr val="000000"/>
            </a:solidFill>
            <a:prstDash val="solid"/>
            <a:round/>
            <a:headEnd type="none" w="med" len="med"/>
            <a:tailEnd type="arrow"/>
          </a:ln>
          <a:effectLst/>
        </p:spPr>
      </p:cxnSp>
      <p:sp>
        <p:nvSpPr>
          <p:cNvPr id="56" name="Rectangle 55">
            <a:extLst>
              <a:ext uri="{FF2B5EF4-FFF2-40B4-BE49-F238E27FC236}">
                <a16:creationId xmlns:a16="http://schemas.microsoft.com/office/drawing/2014/main" id="{DAEF6214-8DB3-4282-B3C9-76946F9152EE}"/>
              </a:ext>
            </a:extLst>
          </p:cNvPr>
          <p:cNvSpPr/>
          <p:nvPr/>
        </p:nvSpPr>
        <p:spPr bwMode="auto">
          <a:xfrm>
            <a:off x="6930418" y="4634158"/>
            <a:ext cx="915572" cy="382295"/>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solidFill>
                  <a:srgbClr val="000000"/>
                </a:solidFill>
                <a:latin typeface="Tahoma" pitchFamily="34" charset="0"/>
                <a:ea typeface="+mn-ea"/>
              </a:rPr>
              <a:t>FINACLE</a:t>
            </a:r>
            <a:endParaRPr lang="en-US" sz="1400" b="1" kern="0" dirty="0">
              <a:solidFill>
                <a:srgbClr val="000000"/>
              </a:solidFill>
              <a:latin typeface="Tahoma" pitchFamily="34" charset="0"/>
              <a:ea typeface="+mn-ea"/>
            </a:endParaRPr>
          </a:p>
        </p:txBody>
      </p:sp>
      <p:sp>
        <p:nvSpPr>
          <p:cNvPr id="57" name="Rectangle 56">
            <a:extLst>
              <a:ext uri="{FF2B5EF4-FFF2-40B4-BE49-F238E27FC236}">
                <a16:creationId xmlns:a16="http://schemas.microsoft.com/office/drawing/2014/main" id="{3E59092B-BC58-497F-B2DA-037758889B03}"/>
              </a:ext>
            </a:extLst>
          </p:cNvPr>
          <p:cNvSpPr/>
          <p:nvPr/>
        </p:nvSpPr>
        <p:spPr bwMode="auto">
          <a:xfrm>
            <a:off x="6923794" y="5372964"/>
            <a:ext cx="915572" cy="382295"/>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err="1">
                <a:solidFill>
                  <a:srgbClr val="000000"/>
                </a:solidFill>
                <a:latin typeface="Tahoma" pitchFamily="34" charset="0"/>
                <a:ea typeface="+mn-ea"/>
              </a:rPr>
              <a:t>digibank</a:t>
            </a:r>
            <a:endParaRPr lang="en-US" sz="1400" b="1" kern="0" dirty="0">
              <a:solidFill>
                <a:srgbClr val="000000"/>
              </a:solidFill>
              <a:latin typeface="Tahoma" pitchFamily="34" charset="0"/>
              <a:ea typeface="+mn-ea"/>
            </a:endParaRPr>
          </a:p>
        </p:txBody>
      </p:sp>
      <p:sp>
        <p:nvSpPr>
          <p:cNvPr id="63" name="Rectangle 62">
            <a:extLst>
              <a:ext uri="{FF2B5EF4-FFF2-40B4-BE49-F238E27FC236}">
                <a16:creationId xmlns:a16="http://schemas.microsoft.com/office/drawing/2014/main" id="{3FDF6F37-C8E7-4EB1-B5AC-3A070D8CAC61}"/>
              </a:ext>
            </a:extLst>
          </p:cNvPr>
          <p:cNvSpPr/>
          <p:nvPr/>
        </p:nvSpPr>
        <p:spPr bwMode="auto">
          <a:xfrm>
            <a:off x="3268902" y="2804798"/>
            <a:ext cx="679277" cy="432789"/>
          </a:xfrm>
          <a:prstGeom prst="rect">
            <a:avLst/>
          </a:prstGeom>
          <a:solidFill>
            <a:srgbClr val="FFFF0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solidFill>
                  <a:srgbClr val="000000"/>
                </a:solidFill>
                <a:latin typeface="Tahoma" pitchFamily="34" charset="0"/>
                <a:ea typeface="+mn-ea"/>
              </a:rPr>
              <a:t>TZ/</a:t>
            </a:r>
          </a:p>
          <a:p>
            <a:pPr algn="ctr" defTabSz="754471" fontAlgn="auto">
              <a:spcBef>
                <a:spcPts val="0"/>
              </a:spcBef>
              <a:spcAft>
                <a:spcPts val="0"/>
              </a:spcAft>
              <a:defRPr/>
            </a:pPr>
            <a:r>
              <a:rPr lang="en-GB" sz="1400" b="1" kern="0" dirty="0">
                <a:solidFill>
                  <a:srgbClr val="000000"/>
                </a:solidFill>
                <a:latin typeface="Tahoma" pitchFamily="34" charset="0"/>
                <a:ea typeface="+mn-ea"/>
              </a:rPr>
              <a:t>TRAX</a:t>
            </a:r>
            <a:endParaRPr lang="en-US" sz="1400" b="1" kern="0" dirty="0">
              <a:solidFill>
                <a:srgbClr val="000000"/>
              </a:solidFill>
              <a:latin typeface="Tahoma" pitchFamily="34" charset="0"/>
              <a:ea typeface="+mn-ea"/>
            </a:endParaRPr>
          </a:p>
        </p:txBody>
      </p:sp>
      <p:cxnSp>
        <p:nvCxnSpPr>
          <p:cNvPr id="50" name="Connector: Elbow 49">
            <a:extLst>
              <a:ext uri="{FF2B5EF4-FFF2-40B4-BE49-F238E27FC236}">
                <a16:creationId xmlns:a16="http://schemas.microsoft.com/office/drawing/2014/main" id="{EC2A00FB-62A2-4552-BD93-9F88EE0DCE72}"/>
              </a:ext>
            </a:extLst>
          </p:cNvPr>
          <p:cNvCxnSpPr>
            <a:cxnSpLocks/>
            <a:stCxn id="15" idx="3"/>
            <a:endCxn id="56" idx="3"/>
          </p:cNvCxnSpPr>
          <p:nvPr/>
        </p:nvCxnSpPr>
        <p:spPr bwMode="auto">
          <a:xfrm>
            <a:off x="6557194" y="1121297"/>
            <a:ext cx="1288796" cy="3704009"/>
          </a:xfrm>
          <a:prstGeom prst="bentConnector3">
            <a:avLst>
              <a:gd name="adj1" fmla="val 157068"/>
            </a:avLst>
          </a:prstGeom>
          <a:solidFill>
            <a:srgbClr val="CC0000"/>
          </a:solidFill>
          <a:ln w="22225" cap="flat" cmpd="sng" algn="ctr">
            <a:solidFill>
              <a:srgbClr val="00B0F0"/>
            </a:solidFill>
            <a:prstDash val="solid"/>
            <a:round/>
            <a:headEnd type="none" w="med" len="med"/>
            <a:tailEnd type="arrow"/>
          </a:ln>
          <a:effectLst/>
        </p:spPr>
      </p:cxnSp>
      <p:cxnSp>
        <p:nvCxnSpPr>
          <p:cNvPr id="54" name="Connector: Elbow 53">
            <a:extLst>
              <a:ext uri="{FF2B5EF4-FFF2-40B4-BE49-F238E27FC236}">
                <a16:creationId xmlns:a16="http://schemas.microsoft.com/office/drawing/2014/main" id="{951F6829-3436-4151-96B8-DE74499FC4AB}"/>
              </a:ext>
            </a:extLst>
          </p:cNvPr>
          <p:cNvCxnSpPr>
            <a:cxnSpLocks/>
            <a:stCxn id="15" idx="3"/>
            <a:endCxn id="57" idx="3"/>
          </p:cNvCxnSpPr>
          <p:nvPr/>
        </p:nvCxnSpPr>
        <p:spPr bwMode="auto">
          <a:xfrm>
            <a:off x="6557194" y="1121297"/>
            <a:ext cx="1282172" cy="4442815"/>
          </a:xfrm>
          <a:prstGeom prst="bentConnector3">
            <a:avLst>
              <a:gd name="adj1" fmla="val 157363"/>
            </a:avLst>
          </a:prstGeom>
          <a:solidFill>
            <a:srgbClr val="CC0000"/>
          </a:solidFill>
          <a:ln w="22225" cap="flat" cmpd="sng" algn="ctr">
            <a:solidFill>
              <a:srgbClr val="00B0F0"/>
            </a:solidFill>
            <a:prstDash val="solid"/>
            <a:round/>
            <a:headEnd type="none" w="med" len="med"/>
            <a:tailEnd type="arrow"/>
          </a:ln>
          <a:effectLst/>
        </p:spPr>
      </p:cxnSp>
      <p:sp>
        <p:nvSpPr>
          <p:cNvPr id="61" name="Rectangle 60">
            <a:extLst>
              <a:ext uri="{FF2B5EF4-FFF2-40B4-BE49-F238E27FC236}">
                <a16:creationId xmlns:a16="http://schemas.microsoft.com/office/drawing/2014/main" id="{471E1222-81FF-45CD-A30C-67C0B2B9E425}"/>
              </a:ext>
            </a:extLst>
          </p:cNvPr>
          <p:cNvSpPr/>
          <p:nvPr/>
        </p:nvSpPr>
        <p:spPr bwMode="auto">
          <a:xfrm>
            <a:off x="3193993" y="906249"/>
            <a:ext cx="891133" cy="443064"/>
          </a:xfrm>
          <a:prstGeom prst="rect">
            <a:avLst/>
          </a:prstGeom>
          <a:solidFill>
            <a:srgbClr val="FD3866">
              <a:lumMod val="60000"/>
              <a:lumOff val="40000"/>
            </a:srgb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latin typeface="Tahoma" pitchFamily="34" charset="0"/>
                <a:ea typeface="+mn-ea"/>
              </a:rPr>
              <a:t>ET2 </a:t>
            </a:r>
          </a:p>
          <a:p>
            <a:pPr algn="ctr" defTabSz="754471" fontAlgn="auto">
              <a:spcBef>
                <a:spcPts val="0"/>
              </a:spcBef>
              <a:spcAft>
                <a:spcPts val="0"/>
              </a:spcAft>
              <a:defRPr/>
            </a:pPr>
            <a:r>
              <a:rPr lang="en-GB" sz="1400" b="1" kern="0" dirty="0">
                <a:latin typeface="Tahoma" pitchFamily="34" charset="0"/>
                <a:ea typeface="+mn-ea"/>
              </a:rPr>
              <a:t>BRS</a:t>
            </a:r>
            <a:endParaRPr lang="en-US" sz="1400" b="1" kern="0" dirty="0">
              <a:latin typeface="Tahoma" pitchFamily="34" charset="0"/>
              <a:ea typeface="+mn-ea"/>
            </a:endParaRPr>
          </a:p>
        </p:txBody>
      </p:sp>
      <p:sp>
        <p:nvSpPr>
          <p:cNvPr id="62" name="TextBox 61">
            <a:extLst>
              <a:ext uri="{FF2B5EF4-FFF2-40B4-BE49-F238E27FC236}">
                <a16:creationId xmlns:a16="http://schemas.microsoft.com/office/drawing/2014/main" id="{AC2CFC44-C2BD-4D70-8CB8-ED3ACBCA9C86}"/>
              </a:ext>
            </a:extLst>
          </p:cNvPr>
          <p:cNvSpPr txBox="1"/>
          <p:nvPr/>
        </p:nvSpPr>
        <p:spPr>
          <a:xfrm>
            <a:off x="7966777" y="4616343"/>
            <a:ext cx="569053" cy="400110"/>
          </a:xfrm>
          <a:prstGeom prst="rect">
            <a:avLst/>
          </a:prstGeom>
          <a:noFill/>
        </p:spPr>
        <p:txBody>
          <a:bodyPr wrap="square" rtlCol="0">
            <a:spAutoFit/>
          </a:bodyPr>
          <a:lstStyle/>
          <a:p>
            <a:pPr defTabSz="754471" eaLnBrk="0" hangingPunct="0">
              <a:defRPr/>
            </a:pPr>
            <a:r>
              <a:rPr lang="en-GB" sz="1000" b="1" dirty="0">
                <a:solidFill>
                  <a:srgbClr val="00B0F0"/>
                </a:solidFill>
                <a:latin typeface="Tahoma" pitchFamily="34" charset="0"/>
                <a:ea typeface="+mn-ea"/>
              </a:rPr>
              <a:t>Board rates</a:t>
            </a:r>
          </a:p>
        </p:txBody>
      </p:sp>
      <p:sp>
        <p:nvSpPr>
          <p:cNvPr id="64" name="TextBox 63">
            <a:extLst>
              <a:ext uri="{FF2B5EF4-FFF2-40B4-BE49-F238E27FC236}">
                <a16:creationId xmlns:a16="http://schemas.microsoft.com/office/drawing/2014/main" id="{3094053B-8AAD-4BA3-8CDA-051A5F210FC8}"/>
              </a:ext>
            </a:extLst>
          </p:cNvPr>
          <p:cNvSpPr txBox="1"/>
          <p:nvPr/>
        </p:nvSpPr>
        <p:spPr>
          <a:xfrm>
            <a:off x="7966776" y="5353095"/>
            <a:ext cx="569053" cy="400110"/>
          </a:xfrm>
          <a:prstGeom prst="rect">
            <a:avLst/>
          </a:prstGeom>
          <a:noFill/>
        </p:spPr>
        <p:txBody>
          <a:bodyPr wrap="square" rtlCol="0">
            <a:spAutoFit/>
          </a:bodyPr>
          <a:lstStyle/>
          <a:p>
            <a:pPr defTabSz="754471" eaLnBrk="0" hangingPunct="0">
              <a:defRPr/>
            </a:pPr>
            <a:r>
              <a:rPr lang="en-GB" sz="1000" b="1" dirty="0">
                <a:solidFill>
                  <a:srgbClr val="00B0F0"/>
                </a:solidFill>
                <a:latin typeface="Tahoma" pitchFamily="34" charset="0"/>
                <a:ea typeface="+mn-ea"/>
              </a:rPr>
              <a:t>Board rates</a:t>
            </a:r>
          </a:p>
        </p:txBody>
      </p:sp>
      <p:cxnSp>
        <p:nvCxnSpPr>
          <p:cNvPr id="65" name="Connector: Elbow 64">
            <a:extLst>
              <a:ext uri="{FF2B5EF4-FFF2-40B4-BE49-F238E27FC236}">
                <a16:creationId xmlns:a16="http://schemas.microsoft.com/office/drawing/2014/main" id="{42855420-EBA1-46E4-9F15-FF0A94974160}"/>
              </a:ext>
            </a:extLst>
          </p:cNvPr>
          <p:cNvCxnSpPr>
            <a:cxnSpLocks/>
            <a:stCxn id="56" idx="1"/>
            <a:endCxn id="40" idx="2"/>
          </p:cNvCxnSpPr>
          <p:nvPr/>
        </p:nvCxnSpPr>
        <p:spPr bwMode="auto">
          <a:xfrm rot="10800000">
            <a:off x="5407460" y="3221034"/>
            <a:ext cx="1522959" cy="1604272"/>
          </a:xfrm>
          <a:prstGeom prst="bentConnector2">
            <a:avLst/>
          </a:prstGeom>
          <a:solidFill>
            <a:srgbClr val="CC0000"/>
          </a:solidFill>
          <a:ln w="22225" cap="flat" cmpd="sng" algn="ctr">
            <a:solidFill>
              <a:srgbClr val="000000"/>
            </a:solidFill>
            <a:prstDash val="solid"/>
            <a:round/>
            <a:headEnd type="none" w="med" len="med"/>
            <a:tailEnd type="arrow"/>
          </a:ln>
          <a:effectLst/>
        </p:spPr>
      </p:cxnSp>
      <p:sp>
        <p:nvSpPr>
          <p:cNvPr id="67" name="TextBox 66">
            <a:extLst>
              <a:ext uri="{FF2B5EF4-FFF2-40B4-BE49-F238E27FC236}">
                <a16:creationId xmlns:a16="http://schemas.microsoft.com/office/drawing/2014/main" id="{875E7AB5-1D8E-48FF-82BB-439F769824CE}"/>
              </a:ext>
            </a:extLst>
          </p:cNvPr>
          <p:cNvSpPr txBox="1"/>
          <p:nvPr/>
        </p:nvSpPr>
        <p:spPr>
          <a:xfrm>
            <a:off x="5657856" y="4535474"/>
            <a:ext cx="1272564" cy="553998"/>
          </a:xfrm>
          <a:prstGeom prst="rect">
            <a:avLst/>
          </a:prstGeom>
          <a:noFill/>
        </p:spPr>
        <p:txBody>
          <a:bodyPr wrap="square" rtlCol="0">
            <a:spAutoFit/>
          </a:bodyPr>
          <a:lstStyle/>
          <a:p>
            <a:pPr algn="ctr" defTabSz="754471" eaLnBrk="0" hangingPunct="0">
              <a:defRPr/>
            </a:pPr>
            <a:r>
              <a:rPr lang="en-GB" sz="1000" b="1" dirty="0">
                <a:latin typeface="Tahoma" pitchFamily="34" charset="0"/>
                <a:ea typeface="+mn-ea"/>
              </a:rPr>
              <a:t>Deal flow</a:t>
            </a:r>
          </a:p>
          <a:p>
            <a:pPr algn="ctr" defTabSz="754471" eaLnBrk="0" hangingPunct="0">
              <a:defRPr/>
            </a:pPr>
            <a:endParaRPr lang="en-GB" sz="1000" b="1" dirty="0">
              <a:latin typeface="Tahoma" pitchFamily="34" charset="0"/>
            </a:endParaRPr>
          </a:p>
          <a:p>
            <a:pPr algn="ctr" defTabSz="754471" eaLnBrk="0" hangingPunct="0">
              <a:defRPr/>
            </a:pPr>
            <a:r>
              <a:rPr lang="en-GB" sz="1000" b="1" dirty="0">
                <a:latin typeface="Tahoma" pitchFamily="34" charset="0"/>
                <a:ea typeface="+mn-ea"/>
              </a:rPr>
              <a:t>Utilization flow</a:t>
            </a:r>
          </a:p>
        </p:txBody>
      </p:sp>
      <p:cxnSp>
        <p:nvCxnSpPr>
          <p:cNvPr id="68" name="Connector: Elbow 67">
            <a:extLst>
              <a:ext uri="{FF2B5EF4-FFF2-40B4-BE49-F238E27FC236}">
                <a16:creationId xmlns:a16="http://schemas.microsoft.com/office/drawing/2014/main" id="{852C0F80-C1D1-4476-84BF-C429918DEF43}"/>
              </a:ext>
            </a:extLst>
          </p:cNvPr>
          <p:cNvCxnSpPr>
            <a:cxnSpLocks/>
            <a:stCxn id="57" idx="1"/>
            <a:endCxn id="40" idx="2"/>
          </p:cNvCxnSpPr>
          <p:nvPr/>
        </p:nvCxnSpPr>
        <p:spPr bwMode="auto">
          <a:xfrm rot="10800000">
            <a:off x="5407460" y="3221034"/>
            <a:ext cx="1516335" cy="2343078"/>
          </a:xfrm>
          <a:prstGeom prst="bentConnector2">
            <a:avLst/>
          </a:prstGeom>
          <a:solidFill>
            <a:srgbClr val="CC0000"/>
          </a:solidFill>
          <a:ln w="22225" cap="flat" cmpd="sng" algn="ctr">
            <a:solidFill>
              <a:srgbClr val="000000"/>
            </a:solidFill>
            <a:prstDash val="solid"/>
            <a:round/>
            <a:headEnd type="none" w="med" len="med"/>
            <a:tailEnd type="arrow"/>
          </a:ln>
          <a:effectLst/>
        </p:spPr>
      </p:cxnSp>
      <p:sp>
        <p:nvSpPr>
          <p:cNvPr id="71" name="TextBox 70">
            <a:extLst>
              <a:ext uri="{FF2B5EF4-FFF2-40B4-BE49-F238E27FC236}">
                <a16:creationId xmlns:a16="http://schemas.microsoft.com/office/drawing/2014/main" id="{F39406C5-B2D4-424B-9C14-208F73270884}"/>
              </a:ext>
            </a:extLst>
          </p:cNvPr>
          <p:cNvSpPr txBox="1"/>
          <p:nvPr/>
        </p:nvSpPr>
        <p:spPr>
          <a:xfrm>
            <a:off x="5691391" y="5305621"/>
            <a:ext cx="1272564" cy="246221"/>
          </a:xfrm>
          <a:prstGeom prst="rect">
            <a:avLst/>
          </a:prstGeom>
          <a:noFill/>
        </p:spPr>
        <p:txBody>
          <a:bodyPr wrap="square" rtlCol="0">
            <a:spAutoFit/>
          </a:bodyPr>
          <a:lstStyle/>
          <a:p>
            <a:pPr algn="ctr" defTabSz="754471" eaLnBrk="0" hangingPunct="0">
              <a:defRPr/>
            </a:pPr>
            <a:r>
              <a:rPr lang="en-GB" sz="1000" b="1" dirty="0">
                <a:latin typeface="Tahoma" pitchFamily="34" charset="0"/>
                <a:ea typeface="+mn-ea"/>
              </a:rPr>
              <a:t>Deal flow</a:t>
            </a:r>
          </a:p>
        </p:txBody>
      </p:sp>
      <p:sp>
        <p:nvSpPr>
          <p:cNvPr id="73" name="TextBox 72">
            <a:extLst>
              <a:ext uri="{FF2B5EF4-FFF2-40B4-BE49-F238E27FC236}">
                <a16:creationId xmlns:a16="http://schemas.microsoft.com/office/drawing/2014/main" id="{93DA8998-1CC5-4E78-9836-F3BF55E714C0}"/>
              </a:ext>
            </a:extLst>
          </p:cNvPr>
          <p:cNvSpPr txBox="1"/>
          <p:nvPr/>
        </p:nvSpPr>
        <p:spPr>
          <a:xfrm>
            <a:off x="5623304" y="3843370"/>
            <a:ext cx="1272564" cy="246221"/>
          </a:xfrm>
          <a:prstGeom prst="rect">
            <a:avLst/>
          </a:prstGeom>
          <a:noFill/>
        </p:spPr>
        <p:txBody>
          <a:bodyPr wrap="square" rtlCol="0">
            <a:spAutoFit/>
          </a:bodyPr>
          <a:lstStyle/>
          <a:p>
            <a:pPr algn="ctr" defTabSz="754471" eaLnBrk="0" hangingPunct="0">
              <a:defRPr/>
            </a:pPr>
            <a:r>
              <a:rPr lang="en-GB" sz="1000" b="1" dirty="0">
                <a:latin typeface="Tahoma" pitchFamily="34" charset="0"/>
                <a:ea typeface="+mn-ea"/>
              </a:rPr>
              <a:t>Deal flow</a:t>
            </a:r>
          </a:p>
        </p:txBody>
      </p:sp>
      <p:sp>
        <p:nvSpPr>
          <p:cNvPr id="58" name="TextBox 57">
            <a:extLst>
              <a:ext uri="{FF2B5EF4-FFF2-40B4-BE49-F238E27FC236}">
                <a16:creationId xmlns:a16="http://schemas.microsoft.com/office/drawing/2014/main" id="{E2F1EBEB-44A2-4017-845F-DFF777B2BD92}"/>
              </a:ext>
            </a:extLst>
          </p:cNvPr>
          <p:cNvSpPr txBox="1"/>
          <p:nvPr/>
        </p:nvSpPr>
        <p:spPr>
          <a:xfrm>
            <a:off x="6208" y="5600771"/>
            <a:ext cx="3207092" cy="553998"/>
          </a:xfrm>
          <a:prstGeom prst="rect">
            <a:avLst/>
          </a:prstGeom>
          <a:noFill/>
        </p:spPr>
        <p:txBody>
          <a:bodyPr wrap="square" rtlCol="0">
            <a:spAutoFit/>
          </a:bodyPr>
          <a:lstStyle/>
          <a:p>
            <a:pPr marL="171450" indent="-171450" defTabSz="754471" eaLnBrk="0" hangingPunct="0">
              <a:buFont typeface="Arial" panose="020B0604020202020204" pitchFamily="34" charset="0"/>
              <a:buChar char="•"/>
              <a:defRPr/>
            </a:pPr>
            <a:r>
              <a:rPr lang="en-GB" sz="1000" b="1" dirty="0">
                <a:solidFill>
                  <a:srgbClr val="00B0F0"/>
                </a:solidFill>
                <a:latin typeface="Tahoma" pitchFamily="34" charset="0"/>
                <a:ea typeface="+mn-ea"/>
              </a:rPr>
              <a:t>3 sets of BRs are published for Indonesia:</a:t>
            </a:r>
          </a:p>
          <a:p>
            <a:pPr marL="171450" indent="-171450" defTabSz="754471" eaLnBrk="0" hangingPunct="0">
              <a:buFont typeface="Arial" panose="020B0604020202020204" pitchFamily="34" charset="0"/>
              <a:buChar char="•"/>
              <a:defRPr/>
            </a:pPr>
            <a:r>
              <a:rPr lang="en-GB" sz="1000" b="1" dirty="0">
                <a:solidFill>
                  <a:srgbClr val="00B0F0"/>
                </a:solidFill>
                <a:latin typeface="Tahoma" pitchFamily="34" charset="0"/>
              </a:rPr>
              <a:t>BR2, BR3 – only for </a:t>
            </a:r>
            <a:r>
              <a:rPr lang="en-GB" sz="1000" b="1" dirty="0" err="1">
                <a:solidFill>
                  <a:srgbClr val="00B0F0"/>
                </a:solidFill>
                <a:latin typeface="Tahoma" pitchFamily="34" charset="0"/>
              </a:rPr>
              <a:t>digibank</a:t>
            </a:r>
            <a:r>
              <a:rPr lang="en-GB" sz="1000" b="1" dirty="0">
                <a:solidFill>
                  <a:srgbClr val="00B0F0"/>
                </a:solidFill>
                <a:latin typeface="Tahoma" pitchFamily="34" charset="0"/>
              </a:rPr>
              <a:t> (and RU)</a:t>
            </a:r>
          </a:p>
          <a:p>
            <a:pPr marL="171450" indent="-171450" defTabSz="754471" eaLnBrk="0" hangingPunct="0">
              <a:buFont typeface="Arial" panose="020B0604020202020204" pitchFamily="34" charset="0"/>
              <a:buChar char="•"/>
              <a:defRPr/>
            </a:pPr>
            <a:r>
              <a:rPr lang="en-GB" sz="1000" b="1" dirty="0">
                <a:solidFill>
                  <a:srgbClr val="00B0F0"/>
                </a:solidFill>
                <a:latin typeface="Tahoma" pitchFamily="34" charset="0"/>
                <a:ea typeface="+mn-ea"/>
              </a:rPr>
              <a:t>BR1 – for all other systems</a:t>
            </a:r>
          </a:p>
        </p:txBody>
      </p:sp>
      <p:sp>
        <p:nvSpPr>
          <p:cNvPr id="59" name="TextBox 58">
            <a:extLst>
              <a:ext uri="{FF2B5EF4-FFF2-40B4-BE49-F238E27FC236}">
                <a16:creationId xmlns:a16="http://schemas.microsoft.com/office/drawing/2014/main" id="{B42DCFF7-88CB-4FEB-B752-941502B4BBC1}"/>
              </a:ext>
            </a:extLst>
          </p:cNvPr>
          <p:cNvSpPr txBox="1"/>
          <p:nvPr/>
        </p:nvSpPr>
        <p:spPr>
          <a:xfrm>
            <a:off x="3027774" y="4091170"/>
            <a:ext cx="1113846" cy="246221"/>
          </a:xfrm>
          <a:prstGeom prst="rect">
            <a:avLst/>
          </a:prstGeom>
          <a:noFill/>
        </p:spPr>
        <p:txBody>
          <a:bodyPr wrap="square" rtlCol="0">
            <a:spAutoFit/>
          </a:bodyPr>
          <a:lstStyle/>
          <a:p>
            <a:pPr defTabSz="754471" eaLnBrk="0" hangingPunct="0">
              <a:defRPr/>
            </a:pPr>
            <a:r>
              <a:rPr lang="en-GB" sz="1000" b="1" dirty="0">
                <a:latin typeface="Tahoma" pitchFamily="34" charset="0"/>
                <a:ea typeface="+mn-ea"/>
              </a:rPr>
              <a:t>Recon Reports</a:t>
            </a:r>
          </a:p>
        </p:txBody>
      </p:sp>
      <p:cxnSp>
        <p:nvCxnSpPr>
          <p:cNvPr id="66" name="Straight Connector 65">
            <a:extLst>
              <a:ext uri="{FF2B5EF4-FFF2-40B4-BE49-F238E27FC236}">
                <a16:creationId xmlns:a16="http://schemas.microsoft.com/office/drawing/2014/main" id="{4E072488-13A8-4971-A085-2B6247D4D2C2}"/>
              </a:ext>
            </a:extLst>
          </p:cNvPr>
          <p:cNvCxnSpPr/>
          <p:nvPr/>
        </p:nvCxnSpPr>
        <p:spPr bwMode="auto">
          <a:xfrm>
            <a:off x="128058" y="522840"/>
            <a:ext cx="11806989" cy="0"/>
          </a:xfrm>
          <a:prstGeom prst="line">
            <a:avLst/>
          </a:prstGeom>
          <a:noFill/>
          <a:ln w="28575">
            <a:solidFill>
              <a:srgbClr val="C00000"/>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9" name="Title 1">
            <a:extLst>
              <a:ext uri="{FF2B5EF4-FFF2-40B4-BE49-F238E27FC236}">
                <a16:creationId xmlns:a16="http://schemas.microsoft.com/office/drawing/2014/main" id="{500D46D1-C812-4EBD-90F7-85D8A245A689}"/>
              </a:ext>
            </a:extLst>
          </p:cNvPr>
          <p:cNvSpPr txBox="1">
            <a:spLocks/>
          </p:cNvSpPr>
          <p:nvPr/>
        </p:nvSpPr>
        <p:spPr bwMode="auto">
          <a:xfrm>
            <a:off x="314940" y="-77146"/>
            <a:ext cx="11709646" cy="6463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733" b="1">
                <a:solidFill>
                  <a:schemeClr val="tx1"/>
                </a:solidFill>
                <a:latin typeface="+mj-lt"/>
                <a:ea typeface="+mj-ea"/>
                <a:cs typeface="+mj-cs"/>
              </a:defRPr>
            </a:lvl1pPr>
            <a:lvl2pPr algn="l" rtl="0" eaLnBrk="0" fontAlgn="base" hangingPunct="0">
              <a:spcBef>
                <a:spcPct val="0"/>
              </a:spcBef>
              <a:spcAft>
                <a:spcPct val="0"/>
              </a:spcAft>
              <a:defRPr sz="3733" b="1">
                <a:solidFill>
                  <a:schemeClr val="tx1"/>
                </a:solidFill>
                <a:latin typeface="Arial" charset="0"/>
              </a:defRPr>
            </a:lvl2pPr>
            <a:lvl3pPr algn="l" rtl="0" eaLnBrk="0" fontAlgn="base" hangingPunct="0">
              <a:spcBef>
                <a:spcPct val="0"/>
              </a:spcBef>
              <a:spcAft>
                <a:spcPct val="0"/>
              </a:spcAft>
              <a:defRPr sz="3733" b="1">
                <a:solidFill>
                  <a:schemeClr val="tx1"/>
                </a:solidFill>
                <a:latin typeface="Arial" charset="0"/>
              </a:defRPr>
            </a:lvl3pPr>
            <a:lvl4pPr algn="l" rtl="0" eaLnBrk="0" fontAlgn="base" hangingPunct="0">
              <a:spcBef>
                <a:spcPct val="0"/>
              </a:spcBef>
              <a:spcAft>
                <a:spcPct val="0"/>
              </a:spcAft>
              <a:defRPr sz="3733" b="1">
                <a:solidFill>
                  <a:schemeClr val="tx1"/>
                </a:solidFill>
                <a:latin typeface="Arial" charset="0"/>
              </a:defRPr>
            </a:lvl4pPr>
            <a:lvl5pPr algn="l" rtl="0" eaLnBrk="0" fontAlgn="base" hangingPunct="0">
              <a:spcBef>
                <a:spcPct val="0"/>
              </a:spcBef>
              <a:spcAft>
                <a:spcPct val="0"/>
              </a:spcAft>
              <a:defRPr sz="3733" b="1">
                <a:solidFill>
                  <a:schemeClr val="tx1"/>
                </a:solidFill>
                <a:latin typeface="Arial" charset="0"/>
              </a:defRPr>
            </a:lvl5pPr>
            <a:lvl6pPr marL="609585" algn="l" rtl="0" eaLnBrk="0" fontAlgn="base" hangingPunct="0">
              <a:spcBef>
                <a:spcPct val="0"/>
              </a:spcBef>
              <a:spcAft>
                <a:spcPct val="0"/>
              </a:spcAft>
              <a:defRPr sz="3733" b="1">
                <a:solidFill>
                  <a:schemeClr val="tx1"/>
                </a:solidFill>
                <a:latin typeface="Arial" charset="0"/>
              </a:defRPr>
            </a:lvl6pPr>
            <a:lvl7pPr marL="1219170" algn="l" rtl="0" eaLnBrk="0" fontAlgn="base" hangingPunct="0">
              <a:spcBef>
                <a:spcPct val="0"/>
              </a:spcBef>
              <a:spcAft>
                <a:spcPct val="0"/>
              </a:spcAft>
              <a:defRPr sz="3733" b="1">
                <a:solidFill>
                  <a:schemeClr val="tx1"/>
                </a:solidFill>
                <a:latin typeface="Arial" charset="0"/>
              </a:defRPr>
            </a:lvl7pPr>
            <a:lvl8pPr marL="1828754" algn="l" rtl="0" eaLnBrk="0" fontAlgn="base" hangingPunct="0">
              <a:spcBef>
                <a:spcPct val="0"/>
              </a:spcBef>
              <a:spcAft>
                <a:spcPct val="0"/>
              </a:spcAft>
              <a:defRPr sz="3733" b="1">
                <a:solidFill>
                  <a:schemeClr val="tx1"/>
                </a:solidFill>
                <a:latin typeface="Arial" charset="0"/>
              </a:defRPr>
            </a:lvl8pPr>
            <a:lvl9pPr marL="2438339" algn="l" rtl="0" eaLnBrk="0" fontAlgn="base" hangingPunct="0">
              <a:spcBef>
                <a:spcPct val="0"/>
              </a:spcBef>
              <a:spcAft>
                <a:spcPct val="0"/>
              </a:spcAft>
              <a:defRPr sz="3733" b="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2400" b="1" i="0" u="none" strike="noStrike" kern="0" cap="none" spc="0" normalizeH="0" baseline="0" noProof="0" dirty="0">
                <a:ln>
                  <a:noFill/>
                </a:ln>
                <a:solidFill>
                  <a:srgbClr val="C00000"/>
                </a:solidFill>
                <a:effectLst/>
                <a:uLnTx/>
                <a:uFillTx/>
                <a:latin typeface="Frutiger" panose="020B0500000000000000" pitchFamily="34" charset="0"/>
                <a:ea typeface="Frutiger LT Std 75 Black" charset="0"/>
                <a:cs typeface="Frutiger LT Std 75 Black" charset="0"/>
              </a:rPr>
              <a:t>AS-IS Transaction flow: Board-rate deals</a:t>
            </a:r>
          </a:p>
        </p:txBody>
      </p:sp>
    </p:spTree>
    <p:extLst>
      <p:ext uri="{BB962C8B-B14F-4D97-AF65-F5344CB8AC3E}">
        <p14:creationId xmlns:p14="http://schemas.microsoft.com/office/powerpoint/2010/main" val="4430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B955A4-C725-4E59-BAAE-F6A2754E58F6}"/>
              </a:ext>
            </a:extLst>
          </p:cNvPr>
          <p:cNvSpPr>
            <a:spLocks noGrp="1"/>
          </p:cNvSpPr>
          <p:nvPr>
            <p:ph type="sldNum" sz="quarter" idx="14"/>
          </p:nvPr>
        </p:nvSpPr>
        <p:spPr>
          <a:xfrm>
            <a:off x="11652250" y="6291263"/>
            <a:ext cx="392113" cy="365125"/>
          </a:xfrm>
        </p:spPr>
        <p:txBody>
          <a:bodyPr/>
          <a:lstStyle>
            <a:lvl1pPr>
              <a:defRPr/>
            </a:lvl1pPr>
          </a:lstStyle>
          <a:p>
            <a:pPr>
              <a:defRPr/>
            </a:pPr>
            <a:fld id="{ADF386EB-7EAF-4720-897A-3CFDE569D918}" type="slidenum">
              <a:rPr lang="en-US"/>
              <a:pPr>
                <a:defRPr/>
              </a:pPr>
              <a:t>13</a:t>
            </a:fld>
            <a:endParaRPr lang="en-US" dirty="0"/>
          </a:p>
        </p:txBody>
      </p:sp>
      <p:sp>
        <p:nvSpPr>
          <p:cNvPr id="6" name="Rectangle 5">
            <a:extLst>
              <a:ext uri="{FF2B5EF4-FFF2-40B4-BE49-F238E27FC236}">
                <a16:creationId xmlns:a16="http://schemas.microsoft.com/office/drawing/2014/main" id="{F2725730-E62E-4DB9-B56A-B941EFAB131F}"/>
              </a:ext>
            </a:extLst>
          </p:cNvPr>
          <p:cNvSpPr/>
          <p:nvPr/>
        </p:nvSpPr>
        <p:spPr bwMode="auto">
          <a:xfrm>
            <a:off x="950017" y="3400122"/>
            <a:ext cx="741051" cy="443750"/>
          </a:xfrm>
          <a:prstGeom prst="rect">
            <a:avLst/>
          </a:prstGeom>
          <a:solidFill>
            <a:srgbClr val="00B0F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solidFill>
                  <a:srgbClr val="000000"/>
                </a:solidFill>
                <a:latin typeface="Tahoma" pitchFamily="34" charset="0"/>
                <a:ea typeface="+mn-ea"/>
              </a:rPr>
              <a:t>MUREX</a:t>
            </a:r>
            <a:endParaRPr lang="en-US" sz="1400" b="1" kern="0" dirty="0">
              <a:solidFill>
                <a:srgbClr val="000000"/>
              </a:solidFill>
              <a:latin typeface="Tahoma" pitchFamily="34" charset="0"/>
              <a:ea typeface="+mn-ea"/>
            </a:endParaRPr>
          </a:p>
        </p:txBody>
      </p:sp>
      <p:cxnSp>
        <p:nvCxnSpPr>
          <p:cNvPr id="8" name="Straight Arrow Connector 7">
            <a:extLst>
              <a:ext uri="{FF2B5EF4-FFF2-40B4-BE49-F238E27FC236}">
                <a16:creationId xmlns:a16="http://schemas.microsoft.com/office/drawing/2014/main" id="{847C1005-FF78-4654-B4EB-74E385182732}"/>
              </a:ext>
            </a:extLst>
          </p:cNvPr>
          <p:cNvCxnSpPr>
            <a:cxnSpLocks/>
            <a:stCxn id="63" idx="1"/>
            <a:endCxn id="6" idx="3"/>
          </p:cNvCxnSpPr>
          <p:nvPr/>
        </p:nvCxnSpPr>
        <p:spPr bwMode="auto">
          <a:xfrm flipH="1" flipV="1">
            <a:off x="1691068" y="3621997"/>
            <a:ext cx="1577834" cy="5481"/>
          </a:xfrm>
          <a:prstGeom prst="straightConnector1">
            <a:avLst/>
          </a:prstGeom>
          <a:solidFill>
            <a:srgbClr val="CC0000"/>
          </a:solidFill>
          <a:ln w="22225" cap="flat" cmpd="sng" algn="ctr">
            <a:solidFill>
              <a:srgbClr val="000000"/>
            </a:solidFill>
            <a:prstDash val="solid"/>
            <a:round/>
            <a:headEnd type="none" w="med" len="med"/>
            <a:tailEnd type="arrow"/>
          </a:ln>
          <a:effectLst/>
        </p:spPr>
      </p:cxnSp>
      <p:sp>
        <p:nvSpPr>
          <p:cNvPr id="10" name="Rectangle 9">
            <a:extLst>
              <a:ext uri="{FF2B5EF4-FFF2-40B4-BE49-F238E27FC236}">
                <a16:creationId xmlns:a16="http://schemas.microsoft.com/office/drawing/2014/main" id="{42DC9465-A1DC-4BB9-A250-A2728A4E4184}"/>
              </a:ext>
            </a:extLst>
          </p:cNvPr>
          <p:cNvSpPr/>
          <p:nvPr/>
        </p:nvSpPr>
        <p:spPr bwMode="auto">
          <a:xfrm>
            <a:off x="7017390" y="3458294"/>
            <a:ext cx="563689" cy="369025"/>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a:solidFill>
                  <a:srgbClr val="000000"/>
                </a:solidFill>
                <a:latin typeface="Tahoma" pitchFamily="34" charset="0"/>
                <a:ea typeface="+mn-ea"/>
              </a:rPr>
              <a:t>IPE</a:t>
            </a:r>
            <a:endParaRPr lang="en-US" sz="1400" b="1" kern="0">
              <a:solidFill>
                <a:srgbClr val="000000"/>
              </a:solidFill>
              <a:latin typeface="Tahoma" pitchFamily="34" charset="0"/>
              <a:ea typeface="+mn-ea"/>
            </a:endParaRPr>
          </a:p>
        </p:txBody>
      </p:sp>
      <p:sp>
        <p:nvSpPr>
          <p:cNvPr id="11" name="Rectangle 10">
            <a:extLst>
              <a:ext uri="{FF2B5EF4-FFF2-40B4-BE49-F238E27FC236}">
                <a16:creationId xmlns:a16="http://schemas.microsoft.com/office/drawing/2014/main" id="{BEC6EDAB-A724-464F-AA89-CBB740697F28}"/>
              </a:ext>
            </a:extLst>
          </p:cNvPr>
          <p:cNvSpPr/>
          <p:nvPr/>
        </p:nvSpPr>
        <p:spPr bwMode="auto">
          <a:xfrm>
            <a:off x="7022704" y="4523667"/>
            <a:ext cx="574776" cy="366063"/>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a:solidFill>
                  <a:srgbClr val="000000"/>
                </a:solidFill>
                <a:latin typeface="Tahoma" pitchFamily="34" charset="0"/>
                <a:ea typeface="+mn-ea"/>
              </a:rPr>
              <a:t>IDEAL</a:t>
            </a:r>
            <a:endParaRPr lang="en-US" sz="1400" b="1" kern="0">
              <a:solidFill>
                <a:srgbClr val="000000"/>
              </a:solidFill>
              <a:latin typeface="Tahoma" pitchFamily="34" charset="0"/>
              <a:ea typeface="+mn-ea"/>
            </a:endParaRPr>
          </a:p>
        </p:txBody>
      </p:sp>
      <p:cxnSp>
        <p:nvCxnSpPr>
          <p:cNvPr id="12" name="Straight Arrow Connector 11">
            <a:extLst>
              <a:ext uri="{FF2B5EF4-FFF2-40B4-BE49-F238E27FC236}">
                <a16:creationId xmlns:a16="http://schemas.microsoft.com/office/drawing/2014/main" id="{7FC3F3C5-0A4D-40B1-AEDC-2F28808C7390}"/>
              </a:ext>
            </a:extLst>
          </p:cNvPr>
          <p:cNvCxnSpPr>
            <a:cxnSpLocks/>
            <a:stCxn id="10" idx="1"/>
            <a:endCxn id="40" idx="3"/>
          </p:cNvCxnSpPr>
          <p:nvPr/>
        </p:nvCxnSpPr>
        <p:spPr bwMode="auto">
          <a:xfrm flipH="1" flipV="1">
            <a:off x="5752418" y="3638491"/>
            <a:ext cx="1264972" cy="4316"/>
          </a:xfrm>
          <a:prstGeom prst="straightConnector1">
            <a:avLst/>
          </a:prstGeom>
          <a:solidFill>
            <a:srgbClr val="CC0000"/>
          </a:solidFill>
          <a:ln w="22225" cap="flat" cmpd="sng" algn="ctr">
            <a:solidFill>
              <a:srgbClr val="000000"/>
            </a:solidFill>
            <a:prstDash val="solid"/>
            <a:round/>
            <a:headEnd type="none" w="med" len="med"/>
            <a:tailEnd type="arrow"/>
          </a:ln>
          <a:effectLst/>
        </p:spPr>
      </p:cxnSp>
      <p:sp>
        <p:nvSpPr>
          <p:cNvPr id="15" name="Rectangle 14">
            <a:extLst>
              <a:ext uri="{FF2B5EF4-FFF2-40B4-BE49-F238E27FC236}">
                <a16:creationId xmlns:a16="http://schemas.microsoft.com/office/drawing/2014/main" id="{BE4BCC6C-6F41-4C0C-8D2D-DD349028B97C}"/>
              </a:ext>
            </a:extLst>
          </p:cNvPr>
          <p:cNvSpPr/>
          <p:nvPr/>
        </p:nvSpPr>
        <p:spPr bwMode="auto">
          <a:xfrm>
            <a:off x="5782329" y="1506050"/>
            <a:ext cx="774865" cy="443063"/>
          </a:xfrm>
          <a:prstGeom prst="rect">
            <a:avLst/>
          </a:prstGeom>
          <a:solidFill>
            <a:schemeClr val="accent1">
              <a:lumMod val="20000"/>
              <a:lumOff val="80000"/>
            </a:scheme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a:solidFill>
                  <a:srgbClr val="000000"/>
                </a:solidFill>
                <a:latin typeface="Tahoma" pitchFamily="34" charset="0"/>
                <a:ea typeface="+mn-ea"/>
              </a:rPr>
              <a:t>IP/SOI</a:t>
            </a:r>
            <a:endParaRPr lang="en-US" sz="1400" b="1" kern="0">
              <a:solidFill>
                <a:srgbClr val="000000"/>
              </a:solidFill>
              <a:latin typeface="Tahoma" pitchFamily="34" charset="0"/>
              <a:ea typeface="+mn-ea"/>
            </a:endParaRPr>
          </a:p>
        </p:txBody>
      </p:sp>
      <p:cxnSp>
        <p:nvCxnSpPr>
          <p:cNvPr id="16" name="Connector: Elbow 15">
            <a:extLst>
              <a:ext uri="{FF2B5EF4-FFF2-40B4-BE49-F238E27FC236}">
                <a16:creationId xmlns:a16="http://schemas.microsoft.com/office/drawing/2014/main" id="{F67F7C0F-E37D-4D21-9410-83F9C4A1B4A5}"/>
              </a:ext>
            </a:extLst>
          </p:cNvPr>
          <p:cNvCxnSpPr>
            <a:cxnSpLocks/>
            <a:stCxn id="15" idx="3"/>
            <a:endCxn id="10" idx="3"/>
          </p:cNvCxnSpPr>
          <p:nvPr/>
        </p:nvCxnSpPr>
        <p:spPr bwMode="auto">
          <a:xfrm>
            <a:off x="6557194" y="1727582"/>
            <a:ext cx="1023885" cy="1915225"/>
          </a:xfrm>
          <a:prstGeom prst="bentConnector3">
            <a:avLst>
              <a:gd name="adj1" fmla="val 332062"/>
            </a:avLst>
          </a:prstGeom>
          <a:solidFill>
            <a:srgbClr val="CC0000"/>
          </a:solidFill>
          <a:ln w="22225" cap="flat" cmpd="sng" algn="ctr">
            <a:solidFill>
              <a:srgbClr val="00B0F0"/>
            </a:solidFill>
            <a:prstDash val="solid"/>
            <a:round/>
            <a:headEnd type="none" w="med" len="med"/>
            <a:tailEnd type="arrow"/>
          </a:ln>
          <a:effectLst/>
        </p:spPr>
      </p:cxnSp>
      <p:sp>
        <p:nvSpPr>
          <p:cNvPr id="20" name="TextBox 19">
            <a:extLst>
              <a:ext uri="{FF2B5EF4-FFF2-40B4-BE49-F238E27FC236}">
                <a16:creationId xmlns:a16="http://schemas.microsoft.com/office/drawing/2014/main" id="{683147C5-48FF-4364-888B-F0361CD187D1}"/>
              </a:ext>
            </a:extLst>
          </p:cNvPr>
          <p:cNvSpPr txBox="1"/>
          <p:nvPr/>
        </p:nvSpPr>
        <p:spPr>
          <a:xfrm>
            <a:off x="4493533" y="1201495"/>
            <a:ext cx="1430189" cy="246221"/>
          </a:xfrm>
          <a:prstGeom prst="rect">
            <a:avLst/>
          </a:prstGeom>
          <a:noFill/>
        </p:spPr>
        <p:txBody>
          <a:bodyPr wrap="square" rtlCol="0">
            <a:spAutoFit/>
          </a:bodyPr>
          <a:lstStyle/>
          <a:p>
            <a:pPr defTabSz="754471" eaLnBrk="0" hangingPunct="0">
              <a:defRPr/>
            </a:pPr>
            <a:r>
              <a:rPr lang="en-GB" sz="1000" b="1" dirty="0">
                <a:solidFill>
                  <a:srgbClr val="00B0F0"/>
                </a:solidFill>
                <a:latin typeface="Tahoma" pitchFamily="34" charset="0"/>
                <a:ea typeface="+mn-ea"/>
              </a:rPr>
              <a:t>2. RFQ response -&gt;</a:t>
            </a:r>
          </a:p>
        </p:txBody>
      </p:sp>
      <p:sp>
        <p:nvSpPr>
          <p:cNvPr id="21" name="TextBox 20">
            <a:extLst>
              <a:ext uri="{FF2B5EF4-FFF2-40B4-BE49-F238E27FC236}">
                <a16:creationId xmlns:a16="http://schemas.microsoft.com/office/drawing/2014/main" id="{ACBFAD7D-ADC1-4BDB-A9DE-42C6EC486750}"/>
              </a:ext>
            </a:extLst>
          </p:cNvPr>
          <p:cNvSpPr txBox="1"/>
          <p:nvPr/>
        </p:nvSpPr>
        <p:spPr>
          <a:xfrm>
            <a:off x="7837240" y="3384122"/>
            <a:ext cx="1444300" cy="246221"/>
          </a:xfrm>
          <a:prstGeom prst="rect">
            <a:avLst/>
          </a:prstGeom>
          <a:noFill/>
        </p:spPr>
        <p:txBody>
          <a:bodyPr wrap="square" rtlCol="0">
            <a:spAutoFit/>
          </a:bodyPr>
          <a:lstStyle/>
          <a:p>
            <a:pPr algn="ctr" defTabSz="754471" eaLnBrk="0" hangingPunct="0">
              <a:defRPr/>
            </a:pPr>
            <a:r>
              <a:rPr lang="en-GB" sz="1000" b="1" dirty="0">
                <a:solidFill>
                  <a:srgbClr val="00B0F0"/>
                </a:solidFill>
                <a:latin typeface="Tahoma" pitchFamily="34" charset="0"/>
                <a:ea typeface="+mn-ea"/>
              </a:rPr>
              <a:t>1. RFQ request -&gt;</a:t>
            </a:r>
          </a:p>
        </p:txBody>
      </p:sp>
      <p:cxnSp>
        <p:nvCxnSpPr>
          <p:cNvPr id="22" name="Connector: Elbow 21">
            <a:extLst>
              <a:ext uri="{FF2B5EF4-FFF2-40B4-BE49-F238E27FC236}">
                <a16:creationId xmlns:a16="http://schemas.microsoft.com/office/drawing/2014/main" id="{E4B2825B-20C4-4167-BB54-6F8425D08584}"/>
              </a:ext>
            </a:extLst>
          </p:cNvPr>
          <p:cNvCxnSpPr>
            <a:cxnSpLocks/>
            <a:stCxn id="15" idx="2"/>
            <a:endCxn id="63" idx="0"/>
          </p:cNvCxnSpPr>
          <p:nvPr/>
        </p:nvCxnSpPr>
        <p:spPr bwMode="auto">
          <a:xfrm rot="5400000">
            <a:off x="4224530" y="1465851"/>
            <a:ext cx="1461970" cy="2428494"/>
          </a:xfrm>
          <a:prstGeom prst="bentConnector3">
            <a:avLst>
              <a:gd name="adj1" fmla="val 23798"/>
            </a:avLst>
          </a:prstGeom>
          <a:solidFill>
            <a:srgbClr val="CC0000"/>
          </a:solidFill>
          <a:ln w="22225" cap="flat" cmpd="sng" algn="ctr">
            <a:solidFill>
              <a:srgbClr val="00B0F0"/>
            </a:solidFill>
            <a:prstDash val="solid"/>
            <a:round/>
            <a:headEnd type="none" w="med" len="med"/>
            <a:tailEnd type="arrow"/>
          </a:ln>
          <a:effectLst/>
        </p:spPr>
      </p:cxnSp>
      <p:sp>
        <p:nvSpPr>
          <p:cNvPr id="26" name="TextBox 25">
            <a:extLst>
              <a:ext uri="{FF2B5EF4-FFF2-40B4-BE49-F238E27FC236}">
                <a16:creationId xmlns:a16="http://schemas.microsoft.com/office/drawing/2014/main" id="{46BBD2C1-817B-4749-9B77-960690849C1B}"/>
              </a:ext>
            </a:extLst>
          </p:cNvPr>
          <p:cNvSpPr txBox="1"/>
          <p:nvPr/>
        </p:nvSpPr>
        <p:spPr>
          <a:xfrm>
            <a:off x="5837220" y="3379781"/>
            <a:ext cx="1272564" cy="707886"/>
          </a:xfrm>
          <a:prstGeom prst="rect">
            <a:avLst/>
          </a:prstGeom>
          <a:noFill/>
        </p:spPr>
        <p:txBody>
          <a:bodyPr wrap="square" rtlCol="0">
            <a:spAutoFit/>
          </a:bodyPr>
          <a:lstStyle/>
          <a:p>
            <a:pPr algn="ctr" defTabSz="754471">
              <a:defRPr/>
            </a:pPr>
            <a:r>
              <a:rPr lang="en-GB" sz="1000" b="1" dirty="0">
                <a:latin typeface="Tahoma" pitchFamily="34" charset="0"/>
              </a:rPr>
              <a:t>3. Confirm RFQ</a:t>
            </a:r>
          </a:p>
          <a:p>
            <a:pPr algn="ctr" defTabSz="754471" eaLnBrk="0" hangingPunct="0">
              <a:defRPr/>
            </a:pPr>
            <a:endParaRPr lang="en-GB" sz="1000" b="1" dirty="0">
              <a:latin typeface="Tahoma" pitchFamily="34" charset="0"/>
            </a:endParaRPr>
          </a:p>
          <a:p>
            <a:pPr algn="ctr" defTabSz="754471" eaLnBrk="0" hangingPunct="0">
              <a:defRPr/>
            </a:pPr>
            <a:r>
              <a:rPr lang="en-GB" sz="1000" b="1" dirty="0">
                <a:latin typeface="Tahoma" pitchFamily="34" charset="0"/>
                <a:ea typeface="+mn-ea"/>
              </a:rPr>
              <a:t>4. Utilization flow</a:t>
            </a:r>
          </a:p>
        </p:txBody>
      </p:sp>
      <p:sp>
        <p:nvSpPr>
          <p:cNvPr id="27" name="TextBox 26">
            <a:extLst>
              <a:ext uri="{FF2B5EF4-FFF2-40B4-BE49-F238E27FC236}">
                <a16:creationId xmlns:a16="http://schemas.microsoft.com/office/drawing/2014/main" id="{B5998BF4-C669-4C71-B305-59BEFE4F6361}"/>
              </a:ext>
            </a:extLst>
          </p:cNvPr>
          <p:cNvSpPr txBox="1"/>
          <p:nvPr/>
        </p:nvSpPr>
        <p:spPr>
          <a:xfrm>
            <a:off x="2148563" y="3355327"/>
            <a:ext cx="1315898" cy="246221"/>
          </a:xfrm>
          <a:prstGeom prst="rect">
            <a:avLst/>
          </a:prstGeom>
          <a:noFill/>
        </p:spPr>
        <p:txBody>
          <a:bodyPr wrap="square" rtlCol="0">
            <a:spAutoFit/>
          </a:bodyPr>
          <a:lstStyle/>
          <a:p>
            <a:pPr defTabSz="754471" eaLnBrk="0" hangingPunct="0">
              <a:defRPr/>
            </a:pPr>
            <a:r>
              <a:rPr lang="en-GB" sz="1000" b="1" dirty="0">
                <a:latin typeface="Tahoma" pitchFamily="34" charset="0"/>
                <a:ea typeface="+mn-ea"/>
              </a:rPr>
              <a:t>Deal flow</a:t>
            </a:r>
          </a:p>
        </p:txBody>
      </p:sp>
      <p:sp>
        <p:nvSpPr>
          <p:cNvPr id="28" name="TextBox 27">
            <a:extLst>
              <a:ext uri="{FF2B5EF4-FFF2-40B4-BE49-F238E27FC236}">
                <a16:creationId xmlns:a16="http://schemas.microsoft.com/office/drawing/2014/main" id="{70D13E70-36AB-4830-8B9A-853BE3B70DF0}"/>
              </a:ext>
            </a:extLst>
          </p:cNvPr>
          <p:cNvSpPr txBox="1"/>
          <p:nvPr/>
        </p:nvSpPr>
        <p:spPr>
          <a:xfrm>
            <a:off x="3324466" y="3943924"/>
            <a:ext cx="918655" cy="246221"/>
          </a:xfrm>
          <a:prstGeom prst="rect">
            <a:avLst/>
          </a:prstGeom>
          <a:noFill/>
        </p:spPr>
        <p:txBody>
          <a:bodyPr wrap="square" rtlCol="0">
            <a:spAutoFit/>
          </a:bodyPr>
          <a:lstStyle/>
          <a:p>
            <a:pPr defTabSz="754471" eaLnBrk="0" hangingPunct="0">
              <a:defRPr/>
            </a:pPr>
            <a:r>
              <a:rPr lang="en-GB" sz="1000" b="1" err="1">
                <a:latin typeface="Tahoma" pitchFamily="34" charset="0"/>
                <a:ea typeface="+mn-ea"/>
              </a:rPr>
              <a:t>Ccy</a:t>
            </a:r>
            <a:r>
              <a:rPr lang="en-GB" sz="1000" b="1" dirty="0">
                <a:latin typeface="Tahoma" pitchFamily="34" charset="0"/>
                <a:ea typeface="+mn-ea"/>
              </a:rPr>
              <a:t> limits</a:t>
            </a:r>
          </a:p>
        </p:txBody>
      </p:sp>
      <p:sp>
        <p:nvSpPr>
          <p:cNvPr id="30" name="TextBox 29">
            <a:extLst>
              <a:ext uri="{FF2B5EF4-FFF2-40B4-BE49-F238E27FC236}">
                <a16:creationId xmlns:a16="http://schemas.microsoft.com/office/drawing/2014/main" id="{99CA6724-29AA-4722-827E-D83BE1171C9C}"/>
              </a:ext>
            </a:extLst>
          </p:cNvPr>
          <p:cNvSpPr txBox="1"/>
          <p:nvPr/>
        </p:nvSpPr>
        <p:spPr>
          <a:xfrm>
            <a:off x="2912165" y="4136498"/>
            <a:ext cx="1450654" cy="246221"/>
          </a:xfrm>
          <a:prstGeom prst="rect">
            <a:avLst/>
          </a:prstGeom>
          <a:noFill/>
        </p:spPr>
        <p:txBody>
          <a:bodyPr wrap="square" rtlCol="0">
            <a:spAutoFit/>
          </a:bodyPr>
          <a:lstStyle/>
          <a:p>
            <a:pPr defTabSz="754471" eaLnBrk="0" hangingPunct="0">
              <a:defRPr/>
            </a:pPr>
            <a:r>
              <a:rPr lang="en-GB" sz="1000" b="1" dirty="0">
                <a:latin typeface="Tahoma" pitchFamily="34" charset="0"/>
                <a:ea typeface="+mn-ea"/>
              </a:rPr>
              <a:t>RFQ validity check</a:t>
            </a:r>
          </a:p>
        </p:txBody>
      </p:sp>
      <p:pic>
        <p:nvPicPr>
          <p:cNvPr id="31" name="Graphic 30" descr="User">
            <a:extLst>
              <a:ext uri="{FF2B5EF4-FFF2-40B4-BE49-F238E27FC236}">
                <a16:creationId xmlns:a16="http://schemas.microsoft.com/office/drawing/2014/main" id="{9D430522-1476-4CCC-9ADE-071E0A00B4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817" y="2970323"/>
            <a:ext cx="413409" cy="413409"/>
          </a:xfrm>
          <a:prstGeom prst="rect">
            <a:avLst/>
          </a:prstGeom>
        </p:spPr>
      </p:pic>
      <p:sp>
        <p:nvSpPr>
          <p:cNvPr id="32" name="TextBox 31">
            <a:extLst>
              <a:ext uri="{FF2B5EF4-FFF2-40B4-BE49-F238E27FC236}">
                <a16:creationId xmlns:a16="http://schemas.microsoft.com/office/drawing/2014/main" id="{2CF812B9-4486-421C-80A6-0017F15058A2}"/>
              </a:ext>
            </a:extLst>
          </p:cNvPr>
          <p:cNvSpPr txBox="1"/>
          <p:nvPr/>
        </p:nvSpPr>
        <p:spPr>
          <a:xfrm>
            <a:off x="866232" y="2666129"/>
            <a:ext cx="992579" cy="400110"/>
          </a:xfrm>
          <a:prstGeom prst="rect">
            <a:avLst/>
          </a:prstGeom>
          <a:noFill/>
        </p:spPr>
        <p:txBody>
          <a:bodyPr wrap="none" rtlCol="0">
            <a:spAutoFit/>
          </a:bodyPr>
          <a:lstStyle/>
          <a:p>
            <a:pPr algn="ctr" defTabSz="754471" eaLnBrk="0" hangingPunct="0">
              <a:defRPr/>
            </a:pPr>
            <a:r>
              <a:rPr lang="en-GB" sz="1000" b="1">
                <a:solidFill>
                  <a:srgbClr val="000000"/>
                </a:solidFill>
                <a:latin typeface="Tahoma" pitchFamily="34" charset="0"/>
                <a:ea typeface="+mn-ea"/>
              </a:rPr>
              <a:t>DBS internal</a:t>
            </a:r>
          </a:p>
          <a:p>
            <a:pPr algn="ctr" defTabSz="754471" eaLnBrk="0" hangingPunct="0">
              <a:defRPr/>
            </a:pPr>
            <a:r>
              <a:rPr lang="en-GB" sz="1000" b="1">
                <a:solidFill>
                  <a:srgbClr val="000000"/>
                </a:solidFill>
                <a:latin typeface="Tahoma" pitchFamily="34" charset="0"/>
                <a:ea typeface="+mn-ea"/>
              </a:rPr>
              <a:t>T&amp;M traders</a:t>
            </a:r>
            <a:endParaRPr lang="en-US" sz="1000" b="1">
              <a:solidFill>
                <a:srgbClr val="000000"/>
              </a:solidFill>
              <a:latin typeface="Tahoma" pitchFamily="34" charset="0"/>
              <a:ea typeface="+mn-ea"/>
            </a:endParaRPr>
          </a:p>
        </p:txBody>
      </p:sp>
      <p:sp>
        <p:nvSpPr>
          <p:cNvPr id="33" name="TextBox 32">
            <a:extLst>
              <a:ext uri="{FF2B5EF4-FFF2-40B4-BE49-F238E27FC236}">
                <a16:creationId xmlns:a16="http://schemas.microsoft.com/office/drawing/2014/main" id="{0F7B187F-EA38-4CE6-9038-726593B58F9C}"/>
              </a:ext>
            </a:extLst>
          </p:cNvPr>
          <p:cNvSpPr txBox="1"/>
          <p:nvPr/>
        </p:nvSpPr>
        <p:spPr>
          <a:xfrm>
            <a:off x="3173544" y="4316460"/>
            <a:ext cx="1113846" cy="246221"/>
          </a:xfrm>
          <a:prstGeom prst="rect">
            <a:avLst/>
          </a:prstGeom>
          <a:noFill/>
        </p:spPr>
        <p:txBody>
          <a:bodyPr wrap="square" rtlCol="0">
            <a:spAutoFit/>
          </a:bodyPr>
          <a:lstStyle/>
          <a:p>
            <a:pPr defTabSz="754471" eaLnBrk="0" hangingPunct="0">
              <a:defRPr/>
            </a:pPr>
            <a:r>
              <a:rPr lang="en-GB" sz="1000" b="1" dirty="0">
                <a:latin typeface="Tahoma" pitchFamily="34" charset="0"/>
                <a:ea typeface="+mn-ea"/>
              </a:rPr>
              <a:t>Trans Reports</a:t>
            </a:r>
          </a:p>
        </p:txBody>
      </p:sp>
      <p:sp>
        <p:nvSpPr>
          <p:cNvPr id="34" name="TextBox 33">
            <a:extLst>
              <a:ext uri="{FF2B5EF4-FFF2-40B4-BE49-F238E27FC236}">
                <a16:creationId xmlns:a16="http://schemas.microsoft.com/office/drawing/2014/main" id="{67BED929-4B4D-4307-8B34-9D69A9628BD1}"/>
              </a:ext>
            </a:extLst>
          </p:cNvPr>
          <p:cNvSpPr txBox="1"/>
          <p:nvPr/>
        </p:nvSpPr>
        <p:spPr>
          <a:xfrm>
            <a:off x="3698671" y="2313005"/>
            <a:ext cx="1415666" cy="246221"/>
          </a:xfrm>
          <a:prstGeom prst="rect">
            <a:avLst/>
          </a:prstGeom>
          <a:noFill/>
        </p:spPr>
        <p:txBody>
          <a:bodyPr wrap="square" rtlCol="0">
            <a:spAutoFit/>
          </a:bodyPr>
          <a:lstStyle/>
          <a:p>
            <a:pPr defTabSz="754471" eaLnBrk="0" hangingPunct="0">
              <a:defRPr/>
            </a:pPr>
            <a:r>
              <a:rPr lang="en-GB" sz="1000" b="1" dirty="0">
                <a:solidFill>
                  <a:srgbClr val="00B0F0"/>
                </a:solidFill>
                <a:latin typeface="Tahoma" pitchFamily="34" charset="0"/>
                <a:ea typeface="+mn-ea"/>
              </a:rPr>
              <a:t>2. RFQ response &lt;-</a:t>
            </a:r>
          </a:p>
        </p:txBody>
      </p:sp>
      <p:sp>
        <p:nvSpPr>
          <p:cNvPr id="40" name="Rectangle 39">
            <a:extLst>
              <a:ext uri="{FF2B5EF4-FFF2-40B4-BE49-F238E27FC236}">
                <a16:creationId xmlns:a16="http://schemas.microsoft.com/office/drawing/2014/main" id="{3E9E08F6-7F9F-4E05-A023-CF2B318C90D6}"/>
              </a:ext>
            </a:extLst>
          </p:cNvPr>
          <p:cNvSpPr/>
          <p:nvPr/>
        </p:nvSpPr>
        <p:spPr bwMode="auto">
          <a:xfrm>
            <a:off x="5062499" y="3449662"/>
            <a:ext cx="689919" cy="377657"/>
          </a:xfrm>
          <a:prstGeom prst="rect">
            <a:avLst/>
          </a:prstGeom>
          <a:solidFill>
            <a:schemeClr val="accent1">
              <a:lumMod val="20000"/>
              <a:lumOff val="80000"/>
            </a:scheme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a:solidFill>
                  <a:srgbClr val="000000"/>
                </a:solidFill>
                <a:latin typeface="Tahoma" pitchFamily="34" charset="0"/>
                <a:ea typeface="+mn-ea"/>
              </a:rPr>
              <a:t>IP/SOI</a:t>
            </a:r>
            <a:endParaRPr lang="en-US" sz="1400" b="1" kern="0">
              <a:solidFill>
                <a:srgbClr val="000000"/>
              </a:solidFill>
              <a:latin typeface="Tahoma" pitchFamily="34" charset="0"/>
              <a:ea typeface="+mn-ea"/>
            </a:endParaRPr>
          </a:p>
        </p:txBody>
      </p:sp>
      <p:cxnSp>
        <p:nvCxnSpPr>
          <p:cNvPr id="44" name="Straight Arrow Connector 43">
            <a:extLst>
              <a:ext uri="{FF2B5EF4-FFF2-40B4-BE49-F238E27FC236}">
                <a16:creationId xmlns:a16="http://schemas.microsoft.com/office/drawing/2014/main" id="{733FFF95-2276-4DF7-9BDC-B5A9CC415BB5}"/>
              </a:ext>
            </a:extLst>
          </p:cNvPr>
          <p:cNvCxnSpPr>
            <a:cxnSpLocks/>
            <a:endCxn id="63" idx="3"/>
          </p:cNvCxnSpPr>
          <p:nvPr/>
        </p:nvCxnSpPr>
        <p:spPr bwMode="auto">
          <a:xfrm flipH="1" flipV="1">
            <a:off x="4213633" y="3627478"/>
            <a:ext cx="885968" cy="11014"/>
          </a:xfrm>
          <a:prstGeom prst="straightConnector1">
            <a:avLst/>
          </a:prstGeom>
          <a:solidFill>
            <a:srgbClr val="CC0000"/>
          </a:solidFill>
          <a:ln w="22225" cap="flat" cmpd="sng" algn="ctr">
            <a:solidFill>
              <a:srgbClr val="000000"/>
            </a:solidFill>
            <a:prstDash val="solid"/>
            <a:round/>
            <a:headEnd type="none" w="med" len="med"/>
            <a:tailEnd type="arrow"/>
          </a:ln>
          <a:effectLst/>
        </p:spPr>
      </p:cxnSp>
      <p:sp>
        <p:nvSpPr>
          <p:cNvPr id="45" name="TextBox 44">
            <a:extLst>
              <a:ext uri="{FF2B5EF4-FFF2-40B4-BE49-F238E27FC236}">
                <a16:creationId xmlns:a16="http://schemas.microsoft.com/office/drawing/2014/main" id="{CB7E78E7-3FF6-4B1C-A3BD-09CE06AE409E}"/>
              </a:ext>
            </a:extLst>
          </p:cNvPr>
          <p:cNvSpPr txBox="1"/>
          <p:nvPr/>
        </p:nvSpPr>
        <p:spPr>
          <a:xfrm>
            <a:off x="4275665" y="3384481"/>
            <a:ext cx="886080" cy="246221"/>
          </a:xfrm>
          <a:prstGeom prst="rect">
            <a:avLst/>
          </a:prstGeom>
          <a:noFill/>
        </p:spPr>
        <p:txBody>
          <a:bodyPr wrap="square" rtlCol="0">
            <a:spAutoFit/>
          </a:bodyPr>
          <a:lstStyle/>
          <a:p>
            <a:pPr defTabSz="754471" eaLnBrk="0" hangingPunct="0">
              <a:defRPr/>
            </a:pPr>
            <a:r>
              <a:rPr lang="en-GB" sz="1000" b="1" dirty="0">
                <a:latin typeface="Tahoma" pitchFamily="34" charset="0"/>
                <a:ea typeface="+mn-ea"/>
              </a:rPr>
              <a:t>Deal flow</a:t>
            </a:r>
          </a:p>
        </p:txBody>
      </p:sp>
      <p:cxnSp>
        <p:nvCxnSpPr>
          <p:cNvPr id="52" name="Connector: Elbow 51">
            <a:extLst>
              <a:ext uri="{FF2B5EF4-FFF2-40B4-BE49-F238E27FC236}">
                <a16:creationId xmlns:a16="http://schemas.microsoft.com/office/drawing/2014/main" id="{3130DE68-8286-4251-B733-1ED246E195D8}"/>
              </a:ext>
            </a:extLst>
          </p:cNvPr>
          <p:cNvCxnSpPr>
            <a:cxnSpLocks/>
            <a:stCxn id="11" idx="1"/>
            <a:endCxn id="40" idx="2"/>
          </p:cNvCxnSpPr>
          <p:nvPr/>
        </p:nvCxnSpPr>
        <p:spPr bwMode="auto">
          <a:xfrm rot="10800000">
            <a:off x="5407460" y="3827319"/>
            <a:ext cx="1615245" cy="879380"/>
          </a:xfrm>
          <a:prstGeom prst="bentConnector2">
            <a:avLst/>
          </a:prstGeom>
          <a:solidFill>
            <a:srgbClr val="CC0000"/>
          </a:solidFill>
          <a:ln w="22225" cap="flat" cmpd="sng" algn="ctr">
            <a:solidFill>
              <a:srgbClr val="000000"/>
            </a:solidFill>
            <a:prstDash val="solid"/>
            <a:round/>
            <a:headEnd type="none" w="med" len="med"/>
            <a:tailEnd type="arrow"/>
          </a:ln>
          <a:effectLst/>
        </p:spPr>
      </p:cxnSp>
      <p:sp>
        <p:nvSpPr>
          <p:cNvPr id="55" name="TextBox 54">
            <a:extLst>
              <a:ext uri="{FF2B5EF4-FFF2-40B4-BE49-F238E27FC236}">
                <a16:creationId xmlns:a16="http://schemas.microsoft.com/office/drawing/2014/main" id="{DB9B89BC-946A-4AE3-A60C-D6AC814DDD1F}"/>
              </a:ext>
            </a:extLst>
          </p:cNvPr>
          <p:cNvSpPr txBox="1"/>
          <p:nvPr/>
        </p:nvSpPr>
        <p:spPr>
          <a:xfrm>
            <a:off x="5548977" y="4448948"/>
            <a:ext cx="1526517" cy="246221"/>
          </a:xfrm>
          <a:prstGeom prst="rect">
            <a:avLst/>
          </a:prstGeom>
          <a:noFill/>
        </p:spPr>
        <p:txBody>
          <a:bodyPr wrap="square" rtlCol="0">
            <a:spAutoFit/>
          </a:bodyPr>
          <a:lstStyle/>
          <a:p>
            <a:pPr algn="ctr" defTabSz="754471">
              <a:defRPr/>
            </a:pPr>
            <a:r>
              <a:rPr lang="en-GB" sz="1000" b="1" dirty="0">
                <a:latin typeface="Tahoma" pitchFamily="34" charset="0"/>
              </a:rPr>
              <a:t>3. Confirm RFQ</a:t>
            </a:r>
          </a:p>
        </p:txBody>
      </p:sp>
      <p:sp>
        <p:nvSpPr>
          <p:cNvPr id="56" name="Rectangle 55">
            <a:extLst>
              <a:ext uri="{FF2B5EF4-FFF2-40B4-BE49-F238E27FC236}">
                <a16:creationId xmlns:a16="http://schemas.microsoft.com/office/drawing/2014/main" id="{DAEF6214-8DB3-4282-B3C9-76946F9152EE}"/>
              </a:ext>
            </a:extLst>
          </p:cNvPr>
          <p:cNvSpPr/>
          <p:nvPr/>
        </p:nvSpPr>
        <p:spPr bwMode="auto">
          <a:xfrm>
            <a:off x="6930418" y="5240443"/>
            <a:ext cx="915572" cy="382295"/>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solidFill>
                  <a:srgbClr val="000000"/>
                </a:solidFill>
                <a:latin typeface="Tahoma" pitchFamily="34" charset="0"/>
                <a:ea typeface="+mn-ea"/>
              </a:rPr>
              <a:t>FINACLE</a:t>
            </a:r>
            <a:endParaRPr lang="en-US" sz="1400" b="1" kern="0" dirty="0">
              <a:solidFill>
                <a:srgbClr val="000000"/>
              </a:solidFill>
              <a:latin typeface="Tahoma" pitchFamily="34" charset="0"/>
              <a:ea typeface="+mn-ea"/>
            </a:endParaRPr>
          </a:p>
        </p:txBody>
      </p:sp>
      <p:sp>
        <p:nvSpPr>
          <p:cNvPr id="63" name="Rectangle 62">
            <a:extLst>
              <a:ext uri="{FF2B5EF4-FFF2-40B4-BE49-F238E27FC236}">
                <a16:creationId xmlns:a16="http://schemas.microsoft.com/office/drawing/2014/main" id="{3FDF6F37-C8E7-4EB1-B5AC-3A070D8CAC61}"/>
              </a:ext>
            </a:extLst>
          </p:cNvPr>
          <p:cNvSpPr/>
          <p:nvPr/>
        </p:nvSpPr>
        <p:spPr bwMode="auto">
          <a:xfrm>
            <a:off x="3268902" y="3411083"/>
            <a:ext cx="944731" cy="432789"/>
          </a:xfrm>
          <a:prstGeom prst="rect">
            <a:avLst/>
          </a:prstGeom>
          <a:solidFill>
            <a:srgbClr val="FFFF0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solidFill>
                  <a:srgbClr val="000000"/>
                </a:solidFill>
                <a:latin typeface="Tahoma" pitchFamily="34" charset="0"/>
                <a:ea typeface="+mn-ea"/>
              </a:rPr>
              <a:t>TZ/TRAX</a:t>
            </a:r>
            <a:endParaRPr lang="en-US" sz="1400" b="1" kern="0" dirty="0">
              <a:solidFill>
                <a:srgbClr val="000000"/>
              </a:solidFill>
              <a:latin typeface="Tahoma" pitchFamily="34" charset="0"/>
              <a:ea typeface="+mn-ea"/>
            </a:endParaRPr>
          </a:p>
        </p:txBody>
      </p:sp>
      <p:cxnSp>
        <p:nvCxnSpPr>
          <p:cNvPr id="50" name="Connector: Elbow 49">
            <a:extLst>
              <a:ext uri="{FF2B5EF4-FFF2-40B4-BE49-F238E27FC236}">
                <a16:creationId xmlns:a16="http://schemas.microsoft.com/office/drawing/2014/main" id="{EC2A00FB-62A2-4552-BD93-9F88EE0DCE72}"/>
              </a:ext>
            </a:extLst>
          </p:cNvPr>
          <p:cNvCxnSpPr>
            <a:cxnSpLocks/>
            <a:stCxn id="15" idx="3"/>
            <a:endCxn id="56" idx="3"/>
          </p:cNvCxnSpPr>
          <p:nvPr/>
        </p:nvCxnSpPr>
        <p:spPr bwMode="auto">
          <a:xfrm>
            <a:off x="6557194" y="1727582"/>
            <a:ext cx="1288796" cy="3704009"/>
          </a:xfrm>
          <a:prstGeom prst="bentConnector3">
            <a:avLst>
              <a:gd name="adj1" fmla="val 264264"/>
            </a:avLst>
          </a:prstGeom>
          <a:solidFill>
            <a:srgbClr val="CC0000"/>
          </a:solidFill>
          <a:ln w="22225" cap="flat" cmpd="sng" algn="ctr">
            <a:solidFill>
              <a:srgbClr val="00B0F0"/>
            </a:solidFill>
            <a:prstDash val="solid"/>
            <a:round/>
            <a:headEnd type="none" w="med" len="med"/>
            <a:tailEnd type="arrow"/>
          </a:ln>
          <a:effectLst/>
        </p:spPr>
      </p:cxnSp>
      <p:sp>
        <p:nvSpPr>
          <p:cNvPr id="61" name="Rectangle 60">
            <a:extLst>
              <a:ext uri="{FF2B5EF4-FFF2-40B4-BE49-F238E27FC236}">
                <a16:creationId xmlns:a16="http://schemas.microsoft.com/office/drawing/2014/main" id="{471E1222-81FF-45CD-A30C-67C0B2B9E425}"/>
              </a:ext>
            </a:extLst>
          </p:cNvPr>
          <p:cNvSpPr/>
          <p:nvPr/>
        </p:nvSpPr>
        <p:spPr bwMode="auto">
          <a:xfrm>
            <a:off x="3324656" y="994903"/>
            <a:ext cx="891133" cy="443064"/>
          </a:xfrm>
          <a:prstGeom prst="rect">
            <a:avLst/>
          </a:prstGeom>
          <a:solidFill>
            <a:srgbClr val="FD3866">
              <a:lumMod val="60000"/>
              <a:lumOff val="40000"/>
            </a:srgb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latin typeface="Tahoma" pitchFamily="34" charset="0"/>
                <a:ea typeface="+mn-ea"/>
              </a:rPr>
              <a:t>ET2</a:t>
            </a:r>
          </a:p>
        </p:txBody>
      </p:sp>
      <p:cxnSp>
        <p:nvCxnSpPr>
          <p:cNvPr id="65" name="Connector: Elbow 64">
            <a:extLst>
              <a:ext uri="{FF2B5EF4-FFF2-40B4-BE49-F238E27FC236}">
                <a16:creationId xmlns:a16="http://schemas.microsoft.com/office/drawing/2014/main" id="{42855420-EBA1-46E4-9F15-FF0A94974160}"/>
              </a:ext>
            </a:extLst>
          </p:cNvPr>
          <p:cNvCxnSpPr>
            <a:cxnSpLocks/>
            <a:stCxn id="56" idx="1"/>
            <a:endCxn id="40" idx="2"/>
          </p:cNvCxnSpPr>
          <p:nvPr/>
        </p:nvCxnSpPr>
        <p:spPr bwMode="auto">
          <a:xfrm rot="10800000">
            <a:off x="5407460" y="3827319"/>
            <a:ext cx="1522959" cy="1604272"/>
          </a:xfrm>
          <a:prstGeom prst="bentConnector2">
            <a:avLst/>
          </a:prstGeom>
          <a:solidFill>
            <a:srgbClr val="CC0000"/>
          </a:solidFill>
          <a:ln w="22225" cap="flat" cmpd="sng" algn="ctr">
            <a:solidFill>
              <a:srgbClr val="000000"/>
            </a:solidFill>
            <a:prstDash val="solid"/>
            <a:round/>
            <a:headEnd type="none" w="med" len="med"/>
            <a:tailEnd type="arrow"/>
          </a:ln>
          <a:effectLst/>
        </p:spPr>
      </p:cxnSp>
      <p:sp>
        <p:nvSpPr>
          <p:cNvPr id="67" name="TextBox 66">
            <a:extLst>
              <a:ext uri="{FF2B5EF4-FFF2-40B4-BE49-F238E27FC236}">
                <a16:creationId xmlns:a16="http://schemas.microsoft.com/office/drawing/2014/main" id="{875E7AB5-1D8E-48FF-82BB-439F769824CE}"/>
              </a:ext>
            </a:extLst>
          </p:cNvPr>
          <p:cNvSpPr txBox="1"/>
          <p:nvPr/>
        </p:nvSpPr>
        <p:spPr>
          <a:xfrm>
            <a:off x="5657856" y="5141759"/>
            <a:ext cx="1272564" cy="707886"/>
          </a:xfrm>
          <a:prstGeom prst="rect">
            <a:avLst/>
          </a:prstGeom>
          <a:noFill/>
        </p:spPr>
        <p:txBody>
          <a:bodyPr wrap="square" rtlCol="0">
            <a:spAutoFit/>
          </a:bodyPr>
          <a:lstStyle/>
          <a:p>
            <a:pPr algn="ctr" defTabSz="754471">
              <a:defRPr/>
            </a:pPr>
            <a:r>
              <a:rPr lang="en-GB" sz="1000" b="1" dirty="0">
                <a:latin typeface="Tahoma" pitchFamily="34" charset="0"/>
              </a:rPr>
              <a:t>3. Confirm RFQ</a:t>
            </a:r>
          </a:p>
          <a:p>
            <a:pPr algn="ctr" defTabSz="754471" eaLnBrk="0" hangingPunct="0">
              <a:defRPr/>
            </a:pPr>
            <a:endParaRPr lang="en-GB" sz="1000" b="1" dirty="0">
              <a:latin typeface="Tahoma" pitchFamily="34" charset="0"/>
            </a:endParaRPr>
          </a:p>
          <a:p>
            <a:pPr algn="ctr" defTabSz="754471" eaLnBrk="0" hangingPunct="0">
              <a:defRPr/>
            </a:pPr>
            <a:r>
              <a:rPr lang="en-GB" sz="1000" b="1" dirty="0">
                <a:latin typeface="Tahoma" pitchFamily="34" charset="0"/>
                <a:ea typeface="+mn-ea"/>
              </a:rPr>
              <a:t>4. Utilization flow</a:t>
            </a:r>
          </a:p>
        </p:txBody>
      </p:sp>
      <p:cxnSp>
        <p:nvCxnSpPr>
          <p:cNvPr id="60" name="Connector: Elbow 59">
            <a:extLst>
              <a:ext uri="{FF2B5EF4-FFF2-40B4-BE49-F238E27FC236}">
                <a16:creationId xmlns:a16="http://schemas.microsoft.com/office/drawing/2014/main" id="{5CFACBFF-21CE-4AEB-B40E-B70680EF972A}"/>
              </a:ext>
            </a:extLst>
          </p:cNvPr>
          <p:cNvCxnSpPr>
            <a:cxnSpLocks/>
            <a:stCxn id="15" idx="0"/>
            <a:endCxn id="61" idx="3"/>
          </p:cNvCxnSpPr>
          <p:nvPr/>
        </p:nvCxnSpPr>
        <p:spPr bwMode="auto">
          <a:xfrm rot="16200000" flipV="1">
            <a:off x="5047969" y="384256"/>
            <a:ext cx="289615" cy="1953973"/>
          </a:xfrm>
          <a:prstGeom prst="bentConnector2">
            <a:avLst/>
          </a:prstGeom>
          <a:solidFill>
            <a:srgbClr val="CC0000"/>
          </a:solidFill>
          <a:ln w="22225" cap="flat" cmpd="sng" algn="ctr">
            <a:solidFill>
              <a:srgbClr val="00B0F0"/>
            </a:solidFill>
            <a:prstDash val="solid"/>
            <a:round/>
            <a:headEnd type="none" w="med" len="med"/>
            <a:tailEnd type="arrow"/>
          </a:ln>
          <a:effectLst/>
        </p:spPr>
      </p:cxnSp>
      <p:sp>
        <p:nvSpPr>
          <p:cNvPr id="66" name="TextBox 65">
            <a:extLst>
              <a:ext uri="{FF2B5EF4-FFF2-40B4-BE49-F238E27FC236}">
                <a16:creationId xmlns:a16="http://schemas.microsoft.com/office/drawing/2014/main" id="{48E02FEC-07D6-4BF9-9C67-E8E11255DC53}"/>
              </a:ext>
            </a:extLst>
          </p:cNvPr>
          <p:cNvSpPr txBox="1"/>
          <p:nvPr/>
        </p:nvSpPr>
        <p:spPr>
          <a:xfrm>
            <a:off x="4524188" y="955114"/>
            <a:ext cx="1490729" cy="246221"/>
          </a:xfrm>
          <a:prstGeom prst="rect">
            <a:avLst/>
          </a:prstGeom>
          <a:noFill/>
        </p:spPr>
        <p:txBody>
          <a:bodyPr wrap="square" rtlCol="0">
            <a:spAutoFit/>
          </a:bodyPr>
          <a:lstStyle/>
          <a:p>
            <a:pPr defTabSz="754471" eaLnBrk="0" hangingPunct="0">
              <a:defRPr/>
            </a:pPr>
            <a:r>
              <a:rPr lang="en-GB" sz="1000" b="1" dirty="0">
                <a:solidFill>
                  <a:srgbClr val="00B0F0"/>
                </a:solidFill>
                <a:latin typeface="Tahoma" pitchFamily="34" charset="0"/>
                <a:ea typeface="+mn-ea"/>
              </a:rPr>
              <a:t>1. RFQ request &lt;-</a:t>
            </a:r>
          </a:p>
        </p:txBody>
      </p:sp>
      <p:cxnSp>
        <p:nvCxnSpPr>
          <p:cNvPr id="70" name="Connector: Elbow 69">
            <a:extLst>
              <a:ext uri="{FF2B5EF4-FFF2-40B4-BE49-F238E27FC236}">
                <a16:creationId xmlns:a16="http://schemas.microsoft.com/office/drawing/2014/main" id="{E8A33AC2-2E81-40EC-9A5E-D4149A24FFE0}"/>
              </a:ext>
            </a:extLst>
          </p:cNvPr>
          <p:cNvCxnSpPr>
            <a:cxnSpLocks/>
            <a:stCxn id="15" idx="3"/>
            <a:endCxn id="11" idx="3"/>
          </p:cNvCxnSpPr>
          <p:nvPr/>
        </p:nvCxnSpPr>
        <p:spPr bwMode="auto">
          <a:xfrm>
            <a:off x="6557194" y="1727582"/>
            <a:ext cx="1040286" cy="2979117"/>
          </a:xfrm>
          <a:prstGeom prst="bentConnector3">
            <a:avLst>
              <a:gd name="adj1" fmla="val 326436"/>
            </a:avLst>
          </a:prstGeom>
          <a:solidFill>
            <a:srgbClr val="CC0000"/>
          </a:solidFill>
          <a:ln w="22225" cap="flat" cmpd="sng" algn="ctr">
            <a:solidFill>
              <a:srgbClr val="00B0F0"/>
            </a:solidFill>
            <a:prstDash val="solid"/>
            <a:round/>
            <a:headEnd type="none" w="med" len="med"/>
            <a:tailEnd type="arrow"/>
          </a:ln>
          <a:effectLst/>
        </p:spPr>
      </p:cxnSp>
      <p:sp>
        <p:nvSpPr>
          <p:cNvPr id="58" name="TextBox 57">
            <a:extLst>
              <a:ext uri="{FF2B5EF4-FFF2-40B4-BE49-F238E27FC236}">
                <a16:creationId xmlns:a16="http://schemas.microsoft.com/office/drawing/2014/main" id="{3D83AB56-5E73-4EB8-B34C-18D6069F64E8}"/>
              </a:ext>
            </a:extLst>
          </p:cNvPr>
          <p:cNvSpPr txBox="1"/>
          <p:nvPr/>
        </p:nvSpPr>
        <p:spPr>
          <a:xfrm>
            <a:off x="8033724" y="4461768"/>
            <a:ext cx="1557536" cy="246221"/>
          </a:xfrm>
          <a:prstGeom prst="rect">
            <a:avLst/>
          </a:prstGeom>
          <a:noFill/>
        </p:spPr>
        <p:txBody>
          <a:bodyPr wrap="square" rtlCol="0">
            <a:spAutoFit/>
          </a:bodyPr>
          <a:lstStyle/>
          <a:p>
            <a:pPr algn="ctr" defTabSz="754471" eaLnBrk="0" hangingPunct="0">
              <a:defRPr/>
            </a:pPr>
            <a:r>
              <a:rPr lang="en-GB" sz="1000" b="1" dirty="0">
                <a:solidFill>
                  <a:srgbClr val="00B0F0"/>
                </a:solidFill>
                <a:latin typeface="Tahoma" pitchFamily="34" charset="0"/>
                <a:ea typeface="+mn-ea"/>
              </a:rPr>
              <a:t>1. RFQ request -&gt;</a:t>
            </a:r>
          </a:p>
        </p:txBody>
      </p:sp>
      <p:sp>
        <p:nvSpPr>
          <p:cNvPr id="59" name="TextBox 58">
            <a:extLst>
              <a:ext uri="{FF2B5EF4-FFF2-40B4-BE49-F238E27FC236}">
                <a16:creationId xmlns:a16="http://schemas.microsoft.com/office/drawing/2014/main" id="{92AA0E04-5630-4D27-A66E-ED9A57A2B897}"/>
              </a:ext>
            </a:extLst>
          </p:cNvPr>
          <p:cNvSpPr txBox="1"/>
          <p:nvPr/>
        </p:nvSpPr>
        <p:spPr>
          <a:xfrm>
            <a:off x="7956657" y="5191184"/>
            <a:ext cx="1810757" cy="246221"/>
          </a:xfrm>
          <a:prstGeom prst="rect">
            <a:avLst/>
          </a:prstGeom>
          <a:noFill/>
        </p:spPr>
        <p:txBody>
          <a:bodyPr wrap="square" rtlCol="0">
            <a:spAutoFit/>
          </a:bodyPr>
          <a:lstStyle/>
          <a:p>
            <a:pPr algn="ctr" defTabSz="754471" eaLnBrk="0" hangingPunct="0">
              <a:defRPr/>
            </a:pPr>
            <a:r>
              <a:rPr lang="en-GB" sz="1000" b="1" dirty="0">
                <a:solidFill>
                  <a:srgbClr val="00B0F0"/>
                </a:solidFill>
                <a:latin typeface="Tahoma" pitchFamily="34" charset="0"/>
                <a:ea typeface="+mn-ea"/>
              </a:rPr>
              <a:t>1. RFQ request -&gt;</a:t>
            </a:r>
          </a:p>
        </p:txBody>
      </p:sp>
      <p:sp>
        <p:nvSpPr>
          <p:cNvPr id="62" name="TextBox 61">
            <a:extLst>
              <a:ext uri="{FF2B5EF4-FFF2-40B4-BE49-F238E27FC236}">
                <a16:creationId xmlns:a16="http://schemas.microsoft.com/office/drawing/2014/main" id="{B40D2140-1598-4844-B1DC-976180D672F6}"/>
              </a:ext>
            </a:extLst>
          </p:cNvPr>
          <p:cNvSpPr txBox="1"/>
          <p:nvPr/>
        </p:nvSpPr>
        <p:spPr>
          <a:xfrm>
            <a:off x="7922043" y="3656780"/>
            <a:ext cx="1546766" cy="246221"/>
          </a:xfrm>
          <a:prstGeom prst="rect">
            <a:avLst/>
          </a:prstGeom>
          <a:noFill/>
        </p:spPr>
        <p:txBody>
          <a:bodyPr wrap="square" rtlCol="0">
            <a:spAutoFit/>
          </a:bodyPr>
          <a:lstStyle/>
          <a:p>
            <a:pPr defTabSz="754471" eaLnBrk="0" hangingPunct="0">
              <a:defRPr/>
            </a:pPr>
            <a:r>
              <a:rPr lang="en-GB" sz="1000" b="1" dirty="0">
                <a:solidFill>
                  <a:srgbClr val="00B0F0"/>
                </a:solidFill>
                <a:latin typeface="Tahoma" pitchFamily="34" charset="0"/>
                <a:ea typeface="+mn-ea"/>
              </a:rPr>
              <a:t>2. RFQ response &lt;-</a:t>
            </a:r>
          </a:p>
        </p:txBody>
      </p:sp>
      <p:sp>
        <p:nvSpPr>
          <p:cNvPr id="64" name="TextBox 63">
            <a:extLst>
              <a:ext uri="{FF2B5EF4-FFF2-40B4-BE49-F238E27FC236}">
                <a16:creationId xmlns:a16="http://schemas.microsoft.com/office/drawing/2014/main" id="{564AFEDF-ADF7-40AC-BAB3-048A49B6B6CD}"/>
              </a:ext>
            </a:extLst>
          </p:cNvPr>
          <p:cNvSpPr txBox="1"/>
          <p:nvPr/>
        </p:nvSpPr>
        <p:spPr>
          <a:xfrm>
            <a:off x="8074443" y="4703702"/>
            <a:ext cx="1546766" cy="246221"/>
          </a:xfrm>
          <a:prstGeom prst="rect">
            <a:avLst/>
          </a:prstGeom>
          <a:noFill/>
        </p:spPr>
        <p:txBody>
          <a:bodyPr wrap="square" rtlCol="0">
            <a:spAutoFit/>
          </a:bodyPr>
          <a:lstStyle/>
          <a:p>
            <a:pPr defTabSz="754471" eaLnBrk="0" hangingPunct="0">
              <a:defRPr/>
            </a:pPr>
            <a:r>
              <a:rPr lang="en-GB" sz="1000" b="1" dirty="0">
                <a:solidFill>
                  <a:srgbClr val="00B0F0"/>
                </a:solidFill>
                <a:latin typeface="Tahoma" pitchFamily="34" charset="0"/>
                <a:ea typeface="+mn-ea"/>
              </a:rPr>
              <a:t>2. RFQ response &lt;-</a:t>
            </a:r>
          </a:p>
        </p:txBody>
      </p:sp>
      <p:sp>
        <p:nvSpPr>
          <p:cNvPr id="72" name="TextBox 71">
            <a:extLst>
              <a:ext uri="{FF2B5EF4-FFF2-40B4-BE49-F238E27FC236}">
                <a16:creationId xmlns:a16="http://schemas.microsoft.com/office/drawing/2014/main" id="{5C7AF290-F577-438D-9BFB-2D30D52BD196}"/>
              </a:ext>
            </a:extLst>
          </p:cNvPr>
          <p:cNvSpPr txBox="1"/>
          <p:nvPr/>
        </p:nvSpPr>
        <p:spPr>
          <a:xfrm>
            <a:off x="8193711" y="5439197"/>
            <a:ext cx="1546766" cy="246221"/>
          </a:xfrm>
          <a:prstGeom prst="rect">
            <a:avLst/>
          </a:prstGeom>
          <a:noFill/>
        </p:spPr>
        <p:txBody>
          <a:bodyPr wrap="square" rtlCol="0">
            <a:spAutoFit/>
          </a:bodyPr>
          <a:lstStyle/>
          <a:p>
            <a:pPr defTabSz="754471" eaLnBrk="0" hangingPunct="0">
              <a:defRPr/>
            </a:pPr>
            <a:r>
              <a:rPr lang="en-GB" sz="1000" b="1" dirty="0">
                <a:solidFill>
                  <a:srgbClr val="00B0F0"/>
                </a:solidFill>
                <a:latin typeface="Tahoma" pitchFamily="34" charset="0"/>
                <a:ea typeface="+mn-ea"/>
              </a:rPr>
              <a:t>2. RFQ response &lt;-</a:t>
            </a:r>
          </a:p>
        </p:txBody>
      </p:sp>
      <p:sp>
        <p:nvSpPr>
          <p:cNvPr id="73" name="TextBox 72">
            <a:extLst>
              <a:ext uri="{FF2B5EF4-FFF2-40B4-BE49-F238E27FC236}">
                <a16:creationId xmlns:a16="http://schemas.microsoft.com/office/drawing/2014/main" id="{B6805167-4116-4FC8-A358-997D30B8FFF3}"/>
              </a:ext>
            </a:extLst>
          </p:cNvPr>
          <p:cNvSpPr txBox="1"/>
          <p:nvPr/>
        </p:nvSpPr>
        <p:spPr>
          <a:xfrm>
            <a:off x="3156981" y="4498675"/>
            <a:ext cx="1113846" cy="246221"/>
          </a:xfrm>
          <a:prstGeom prst="rect">
            <a:avLst/>
          </a:prstGeom>
          <a:noFill/>
        </p:spPr>
        <p:txBody>
          <a:bodyPr wrap="square" rtlCol="0">
            <a:spAutoFit/>
          </a:bodyPr>
          <a:lstStyle/>
          <a:p>
            <a:pPr defTabSz="754471" eaLnBrk="0" hangingPunct="0">
              <a:defRPr/>
            </a:pPr>
            <a:r>
              <a:rPr lang="en-GB" sz="1000" b="1" dirty="0">
                <a:latin typeface="Tahoma" pitchFamily="34" charset="0"/>
                <a:ea typeface="+mn-ea"/>
              </a:rPr>
              <a:t>Recon Reports</a:t>
            </a:r>
          </a:p>
        </p:txBody>
      </p:sp>
      <p:sp>
        <p:nvSpPr>
          <p:cNvPr id="77" name="TextBox 76">
            <a:extLst>
              <a:ext uri="{FF2B5EF4-FFF2-40B4-BE49-F238E27FC236}">
                <a16:creationId xmlns:a16="http://schemas.microsoft.com/office/drawing/2014/main" id="{279D7453-FCD3-435C-A5F0-401BE2058F3F}"/>
              </a:ext>
            </a:extLst>
          </p:cNvPr>
          <p:cNvSpPr txBox="1"/>
          <p:nvPr/>
        </p:nvSpPr>
        <p:spPr>
          <a:xfrm>
            <a:off x="7478581" y="1731583"/>
            <a:ext cx="1430189" cy="246221"/>
          </a:xfrm>
          <a:prstGeom prst="rect">
            <a:avLst/>
          </a:prstGeom>
          <a:noFill/>
        </p:spPr>
        <p:txBody>
          <a:bodyPr wrap="square" rtlCol="0">
            <a:spAutoFit/>
          </a:bodyPr>
          <a:lstStyle/>
          <a:p>
            <a:pPr defTabSz="754471" eaLnBrk="0" hangingPunct="0">
              <a:defRPr/>
            </a:pPr>
            <a:r>
              <a:rPr lang="en-GB" sz="1000" b="1" dirty="0">
                <a:solidFill>
                  <a:srgbClr val="00B0F0"/>
                </a:solidFill>
                <a:latin typeface="Tahoma" pitchFamily="34" charset="0"/>
                <a:ea typeface="+mn-ea"/>
              </a:rPr>
              <a:t>2. RFQ response -&gt;</a:t>
            </a:r>
          </a:p>
        </p:txBody>
      </p:sp>
      <p:sp>
        <p:nvSpPr>
          <p:cNvPr id="78" name="TextBox 77">
            <a:extLst>
              <a:ext uri="{FF2B5EF4-FFF2-40B4-BE49-F238E27FC236}">
                <a16:creationId xmlns:a16="http://schemas.microsoft.com/office/drawing/2014/main" id="{BA292B15-9B6C-4311-8A4F-F0753ABA2823}"/>
              </a:ext>
            </a:extLst>
          </p:cNvPr>
          <p:cNvSpPr txBox="1"/>
          <p:nvPr/>
        </p:nvSpPr>
        <p:spPr>
          <a:xfrm>
            <a:off x="7507709" y="1478128"/>
            <a:ext cx="1490729" cy="246221"/>
          </a:xfrm>
          <a:prstGeom prst="rect">
            <a:avLst/>
          </a:prstGeom>
          <a:noFill/>
        </p:spPr>
        <p:txBody>
          <a:bodyPr wrap="square" rtlCol="0">
            <a:spAutoFit/>
          </a:bodyPr>
          <a:lstStyle/>
          <a:p>
            <a:pPr defTabSz="754471" eaLnBrk="0" hangingPunct="0">
              <a:defRPr/>
            </a:pPr>
            <a:r>
              <a:rPr lang="en-GB" sz="1000" b="1" dirty="0">
                <a:solidFill>
                  <a:srgbClr val="00B0F0"/>
                </a:solidFill>
                <a:latin typeface="Tahoma" pitchFamily="34" charset="0"/>
                <a:ea typeface="+mn-ea"/>
              </a:rPr>
              <a:t>1. RFQ request &lt;-</a:t>
            </a:r>
          </a:p>
        </p:txBody>
      </p:sp>
      <p:cxnSp>
        <p:nvCxnSpPr>
          <p:cNvPr id="79" name="Straight Connector 78">
            <a:extLst>
              <a:ext uri="{FF2B5EF4-FFF2-40B4-BE49-F238E27FC236}">
                <a16:creationId xmlns:a16="http://schemas.microsoft.com/office/drawing/2014/main" id="{3F78A5BE-5DFC-4E4F-BA84-FF01C59F6884}"/>
              </a:ext>
            </a:extLst>
          </p:cNvPr>
          <p:cNvCxnSpPr/>
          <p:nvPr/>
        </p:nvCxnSpPr>
        <p:spPr bwMode="auto">
          <a:xfrm>
            <a:off x="115044" y="582019"/>
            <a:ext cx="11806989" cy="0"/>
          </a:xfrm>
          <a:prstGeom prst="line">
            <a:avLst/>
          </a:prstGeom>
          <a:noFill/>
          <a:ln w="28575">
            <a:solidFill>
              <a:srgbClr val="C00000"/>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1" name="Title 1">
            <a:extLst>
              <a:ext uri="{FF2B5EF4-FFF2-40B4-BE49-F238E27FC236}">
                <a16:creationId xmlns:a16="http://schemas.microsoft.com/office/drawing/2014/main" id="{9A54231E-DEAB-44A8-A4E4-8AB886DBFE49}"/>
              </a:ext>
            </a:extLst>
          </p:cNvPr>
          <p:cNvSpPr txBox="1">
            <a:spLocks/>
          </p:cNvSpPr>
          <p:nvPr/>
        </p:nvSpPr>
        <p:spPr bwMode="auto">
          <a:xfrm>
            <a:off x="301926" y="-17870"/>
            <a:ext cx="11709646" cy="6463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733" b="1">
                <a:solidFill>
                  <a:schemeClr val="tx1"/>
                </a:solidFill>
                <a:latin typeface="+mj-lt"/>
                <a:ea typeface="+mj-ea"/>
                <a:cs typeface="+mj-cs"/>
              </a:defRPr>
            </a:lvl1pPr>
            <a:lvl2pPr algn="l" rtl="0" eaLnBrk="0" fontAlgn="base" hangingPunct="0">
              <a:spcBef>
                <a:spcPct val="0"/>
              </a:spcBef>
              <a:spcAft>
                <a:spcPct val="0"/>
              </a:spcAft>
              <a:defRPr sz="3733" b="1">
                <a:solidFill>
                  <a:schemeClr val="tx1"/>
                </a:solidFill>
                <a:latin typeface="Arial" charset="0"/>
              </a:defRPr>
            </a:lvl2pPr>
            <a:lvl3pPr algn="l" rtl="0" eaLnBrk="0" fontAlgn="base" hangingPunct="0">
              <a:spcBef>
                <a:spcPct val="0"/>
              </a:spcBef>
              <a:spcAft>
                <a:spcPct val="0"/>
              </a:spcAft>
              <a:defRPr sz="3733" b="1">
                <a:solidFill>
                  <a:schemeClr val="tx1"/>
                </a:solidFill>
                <a:latin typeface="Arial" charset="0"/>
              </a:defRPr>
            </a:lvl3pPr>
            <a:lvl4pPr algn="l" rtl="0" eaLnBrk="0" fontAlgn="base" hangingPunct="0">
              <a:spcBef>
                <a:spcPct val="0"/>
              </a:spcBef>
              <a:spcAft>
                <a:spcPct val="0"/>
              </a:spcAft>
              <a:defRPr sz="3733" b="1">
                <a:solidFill>
                  <a:schemeClr val="tx1"/>
                </a:solidFill>
                <a:latin typeface="Arial" charset="0"/>
              </a:defRPr>
            </a:lvl4pPr>
            <a:lvl5pPr algn="l" rtl="0" eaLnBrk="0" fontAlgn="base" hangingPunct="0">
              <a:spcBef>
                <a:spcPct val="0"/>
              </a:spcBef>
              <a:spcAft>
                <a:spcPct val="0"/>
              </a:spcAft>
              <a:defRPr sz="3733" b="1">
                <a:solidFill>
                  <a:schemeClr val="tx1"/>
                </a:solidFill>
                <a:latin typeface="Arial" charset="0"/>
              </a:defRPr>
            </a:lvl5pPr>
            <a:lvl6pPr marL="609585" algn="l" rtl="0" eaLnBrk="0" fontAlgn="base" hangingPunct="0">
              <a:spcBef>
                <a:spcPct val="0"/>
              </a:spcBef>
              <a:spcAft>
                <a:spcPct val="0"/>
              </a:spcAft>
              <a:defRPr sz="3733" b="1">
                <a:solidFill>
                  <a:schemeClr val="tx1"/>
                </a:solidFill>
                <a:latin typeface="Arial" charset="0"/>
              </a:defRPr>
            </a:lvl6pPr>
            <a:lvl7pPr marL="1219170" algn="l" rtl="0" eaLnBrk="0" fontAlgn="base" hangingPunct="0">
              <a:spcBef>
                <a:spcPct val="0"/>
              </a:spcBef>
              <a:spcAft>
                <a:spcPct val="0"/>
              </a:spcAft>
              <a:defRPr sz="3733" b="1">
                <a:solidFill>
                  <a:schemeClr val="tx1"/>
                </a:solidFill>
                <a:latin typeface="Arial" charset="0"/>
              </a:defRPr>
            </a:lvl7pPr>
            <a:lvl8pPr marL="1828754" algn="l" rtl="0" eaLnBrk="0" fontAlgn="base" hangingPunct="0">
              <a:spcBef>
                <a:spcPct val="0"/>
              </a:spcBef>
              <a:spcAft>
                <a:spcPct val="0"/>
              </a:spcAft>
              <a:defRPr sz="3733" b="1">
                <a:solidFill>
                  <a:schemeClr val="tx1"/>
                </a:solidFill>
                <a:latin typeface="Arial" charset="0"/>
              </a:defRPr>
            </a:lvl8pPr>
            <a:lvl9pPr marL="2438339" algn="l" rtl="0" eaLnBrk="0" fontAlgn="base" hangingPunct="0">
              <a:spcBef>
                <a:spcPct val="0"/>
              </a:spcBef>
              <a:spcAft>
                <a:spcPct val="0"/>
              </a:spcAft>
              <a:defRPr sz="3733" b="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2400" b="1" i="0" u="none" strike="noStrike" kern="0" cap="none" spc="0" normalizeH="0" baseline="0" noProof="0" dirty="0">
                <a:ln>
                  <a:noFill/>
                </a:ln>
                <a:solidFill>
                  <a:srgbClr val="C00000"/>
                </a:solidFill>
                <a:effectLst/>
                <a:uLnTx/>
                <a:uFillTx/>
                <a:latin typeface="Frutiger" panose="020B0500000000000000" pitchFamily="34" charset="0"/>
                <a:ea typeface="Frutiger LT Std 75 Black" charset="0"/>
                <a:cs typeface="Frutiger LT Std 75 Black" charset="0"/>
              </a:rPr>
              <a:t>AS-IS Transaction flow: Auto-quoted deals</a:t>
            </a:r>
          </a:p>
        </p:txBody>
      </p:sp>
    </p:spTree>
    <p:extLst>
      <p:ext uri="{BB962C8B-B14F-4D97-AF65-F5344CB8AC3E}">
        <p14:creationId xmlns:p14="http://schemas.microsoft.com/office/powerpoint/2010/main" val="531093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6725-3D8C-456F-93C4-093F4398B0BE}"/>
              </a:ext>
            </a:extLst>
          </p:cNvPr>
          <p:cNvSpPr>
            <a:spLocks noGrp="1"/>
          </p:cNvSpPr>
          <p:nvPr>
            <p:ph type="title"/>
          </p:nvPr>
        </p:nvSpPr>
        <p:spPr>
          <a:xfrm>
            <a:off x="172342" y="85524"/>
            <a:ext cx="8515905" cy="577850"/>
          </a:xfrm>
        </p:spPr>
        <p:txBody>
          <a:bodyPr/>
          <a:lstStyle/>
          <a:p>
            <a:r>
              <a:rPr lang="en-SG" dirty="0"/>
              <a:t>Proposed ECN solution</a:t>
            </a:r>
          </a:p>
        </p:txBody>
      </p:sp>
      <p:pic>
        <p:nvPicPr>
          <p:cNvPr id="1026" name="Picture 2">
            <a:extLst>
              <a:ext uri="{FF2B5EF4-FFF2-40B4-BE49-F238E27FC236}">
                <a16:creationId xmlns:a16="http://schemas.microsoft.com/office/drawing/2014/main" id="{2C352DD5-EF06-4B50-B648-D659C3224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466" y="850946"/>
            <a:ext cx="6627851" cy="5344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6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6725-3D8C-456F-93C4-093F4398B0BE}"/>
              </a:ext>
            </a:extLst>
          </p:cNvPr>
          <p:cNvSpPr>
            <a:spLocks noGrp="1"/>
          </p:cNvSpPr>
          <p:nvPr>
            <p:ph type="title"/>
          </p:nvPr>
        </p:nvSpPr>
        <p:spPr>
          <a:xfrm>
            <a:off x="172342" y="85524"/>
            <a:ext cx="8515905" cy="577850"/>
          </a:xfrm>
        </p:spPr>
        <p:txBody>
          <a:bodyPr/>
          <a:lstStyle/>
          <a:p>
            <a:r>
              <a:rPr lang="en-SG" dirty="0"/>
              <a:t>Proposed ECN solution</a:t>
            </a:r>
          </a:p>
        </p:txBody>
      </p:sp>
      <p:pic>
        <p:nvPicPr>
          <p:cNvPr id="2050" name="Picture 2">
            <a:extLst>
              <a:ext uri="{FF2B5EF4-FFF2-40B4-BE49-F238E27FC236}">
                <a16:creationId xmlns:a16="http://schemas.microsoft.com/office/drawing/2014/main" id="{E2621882-24BB-411F-9F70-830B26E7B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198" y="969039"/>
            <a:ext cx="6463969" cy="514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0874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8E34-BABC-4732-A11F-D5F25B323129}"/>
              </a:ext>
            </a:extLst>
          </p:cNvPr>
          <p:cNvSpPr>
            <a:spLocks noGrp="1"/>
          </p:cNvSpPr>
          <p:nvPr>
            <p:ph type="title"/>
          </p:nvPr>
        </p:nvSpPr>
        <p:spPr>
          <a:xfrm>
            <a:off x="0" y="0"/>
            <a:ext cx="12192000" cy="465513"/>
          </a:xfrm>
          <a:solidFill>
            <a:schemeClr val="accent1"/>
          </a:solidFill>
        </p:spPr>
        <p:txBody>
          <a:bodyPr/>
          <a:lstStyle/>
          <a:p>
            <a:r>
              <a:rPr lang="en-SG" sz="2000" dirty="0">
                <a:solidFill>
                  <a:schemeClr val="bg1"/>
                </a:solidFill>
              </a:rPr>
              <a:t>Brief on OJK </a:t>
            </a:r>
          </a:p>
        </p:txBody>
      </p:sp>
      <p:sp>
        <p:nvSpPr>
          <p:cNvPr id="3" name="Content Placeholder 2">
            <a:extLst>
              <a:ext uri="{FF2B5EF4-FFF2-40B4-BE49-F238E27FC236}">
                <a16:creationId xmlns:a16="http://schemas.microsoft.com/office/drawing/2014/main" id="{1176A1C3-061B-47C1-8DE0-7A2835C1FCA2}"/>
              </a:ext>
            </a:extLst>
          </p:cNvPr>
          <p:cNvSpPr>
            <a:spLocks noGrp="1"/>
          </p:cNvSpPr>
          <p:nvPr>
            <p:ph idx="1"/>
          </p:nvPr>
        </p:nvSpPr>
        <p:spPr>
          <a:xfrm>
            <a:off x="819958" y="828502"/>
            <a:ext cx="10228263" cy="4267200"/>
          </a:xfrm>
        </p:spPr>
        <p:txBody>
          <a:bodyPr/>
          <a:lstStyle/>
          <a:p>
            <a:pPr>
              <a:buFont typeface="Wingdings" panose="05000000000000000000" pitchFamily="2" charset="2"/>
              <a:buChar char="q"/>
            </a:pPr>
            <a:r>
              <a:rPr lang="en-SG" dirty="0">
                <a:latin typeface="Calibri" panose="020F0502020204030204" pitchFamily="34" charset="0"/>
                <a:cs typeface="Calibri" panose="020F0502020204030204" pitchFamily="34" charset="0"/>
              </a:rPr>
              <a:t>Under the T</a:t>
            </a:r>
            <a:r>
              <a:rPr lang="en-SG" b="1" dirty="0">
                <a:latin typeface="Calibri" panose="020F0502020204030204" pitchFamily="34" charset="0"/>
                <a:cs typeface="Calibri" panose="020F0502020204030204" pitchFamily="34" charset="0"/>
              </a:rPr>
              <a:t>&amp;M OJK onshoring pro</a:t>
            </a:r>
            <a:r>
              <a:rPr lang="en-SG" dirty="0">
                <a:latin typeface="Calibri" panose="020F0502020204030204" pitchFamily="34" charset="0"/>
                <a:cs typeface="Calibri" panose="020F0502020204030204" pitchFamily="34" charset="0"/>
              </a:rPr>
              <a:t>ject, presently the scope , cost approval is with with </a:t>
            </a:r>
            <a:r>
              <a:rPr lang="en-SG" b="1" dirty="0">
                <a:latin typeface="Calibri" panose="020F0502020204030204" pitchFamily="34" charset="0"/>
                <a:cs typeface="Calibri" panose="020F0502020204030204" pitchFamily="34" charset="0"/>
              </a:rPr>
              <a:t>RET-DOL as an app code</a:t>
            </a:r>
            <a:r>
              <a:rPr lang="en-SG" dirty="0">
                <a:latin typeface="Calibri" panose="020F0502020204030204" pitchFamily="34" charset="0"/>
                <a:cs typeface="Calibri" panose="020F0502020204030204" pitchFamily="34" charset="0"/>
              </a:rPr>
              <a:t>. </a:t>
            </a:r>
          </a:p>
          <a:p>
            <a:pPr>
              <a:buFont typeface="Wingdings" panose="05000000000000000000" pitchFamily="2" charset="2"/>
              <a:buChar char="q"/>
            </a:pPr>
            <a:endParaRPr lang="en-SG"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SG" dirty="0">
                <a:latin typeface="Calibri" panose="020F0502020204030204" pitchFamily="34" charset="0"/>
                <a:cs typeface="Calibri" panose="020F0502020204030204" pitchFamily="34" charset="0"/>
              </a:rPr>
              <a:t>There is a </a:t>
            </a:r>
            <a:r>
              <a:rPr lang="en-SG" b="1" dirty="0">
                <a:latin typeface="Calibri" panose="020F0502020204030204" pitchFamily="34" charset="0"/>
                <a:cs typeface="Calibri" panose="020F0502020204030204" pitchFamily="34" charset="0"/>
              </a:rPr>
              <a:t>regulatory bound timeline </a:t>
            </a:r>
            <a:r>
              <a:rPr lang="en-SG" dirty="0">
                <a:latin typeface="Calibri" panose="020F0502020204030204" pitchFamily="34" charset="0"/>
                <a:cs typeface="Calibri" panose="020F0502020204030204" pitchFamily="34" charset="0"/>
              </a:rPr>
              <a:t>, whereby </a:t>
            </a:r>
            <a:r>
              <a:rPr lang="en-SG" b="1" dirty="0">
                <a:latin typeface="Calibri" panose="020F0502020204030204" pitchFamily="34" charset="0"/>
                <a:cs typeface="Calibri" panose="020F0502020204030204" pitchFamily="34" charset="0"/>
              </a:rPr>
              <a:t>Mure</a:t>
            </a:r>
            <a:r>
              <a:rPr lang="en-SG" dirty="0">
                <a:latin typeface="Calibri" panose="020F0502020204030204" pitchFamily="34" charset="0"/>
                <a:cs typeface="Calibri" panose="020F0502020204030204" pitchFamily="34" charset="0"/>
              </a:rPr>
              <a:t>x Indo needs to be </a:t>
            </a:r>
            <a:r>
              <a:rPr lang="en-SG" b="1" dirty="0">
                <a:latin typeface="Calibri" panose="020F0502020204030204" pitchFamily="34" charset="0"/>
                <a:cs typeface="Calibri" panose="020F0502020204030204" pitchFamily="34" charset="0"/>
              </a:rPr>
              <a:t>live by Q2, 2021</a:t>
            </a:r>
            <a:r>
              <a:rPr lang="en-SG" dirty="0">
                <a:latin typeface="Calibri" panose="020F0502020204030204" pitchFamily="34" charset="0"/>
                <a:cs typeface="Calibri" panose="020F0502020204030204" pitchFamily="34" charset="0"/>
              </a:rPr>
              <a:t> and the OJK core project team is looking at a big bang go live (as all front end systems like Murex, RET, TRAX, Digimarkets) are interconnected. Thus , SIT minimally needs to start by late March 2020.</a:t>
            </a:r>
          </a:p>
          <a:p>
            <a:pPr>
              <a:buFont typeface="Wingdings" panose="05000000000000000000" pitchFamily="2" charset="2"/>
              <a:buChar char="q"/>
            </a:pPr>
            <a:endParaRPr lang="en-SG"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SG" b="1" dirty="0">
                <a:latin typeface="Calibri" panose="020F0502020204030204" pitchFamily="34" charset="0"/>
                <a:cs typeface="Calibri" panose="020F0502020204030204" pitchFamily="34" charset="0"/>
              </a:rPr>
              <a:t>Initial analysis is done on FX regional booking model</a:t>
            </a:r>
            <a:r>
              <a:rPr lang="en-SG" dirty="0">
                <a:latin typeface="Calibri" panose="020F0502020204030204" pitchFamily="34" charset="0"/>
                <a:cs typeface="Calibri" panose="020F0502020204030204" pitchFamily="34" charset="0"/>
              </a:rPr>
              <a:t> by using in house apps and discussion to be done on whether this </a:t>
            </a:r>
            <a:r>
              <a:rPr lang="en-SG" b="1" dirty="0">
                <a:latin typeface="Calibri" panose="020F0502020204030204" pitchFamily="34" charset="0"/>
                <a:cs typeface="Calibri" panose="020F0502020204030204" pitchFamily="34" charset="0"/>
              </a:rPr>
              <a:t>can be implemented in Indo as part of OJK project</a:t>
            </a:r>
            <a:r>
              <a:rPr lang="en-SG"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58115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0" name="Connector: Elbow 79">
            <a:extLst>
              <a:ext uri="{FF2B5EF4-FFF2-40B4-BE49-F238E27FC236}">
                <a16:creationId xmlns:a16="http://schemas.microsoft.com/office/drawing/2014/main" id="{E2A2DC3D-F2EB-45BE-A7B7-822863E01DFC}"/>
              </a:ext>
            </a:extLst>
          </p:cNvPr>
          <p:cNvCxnSpPr>
            <a:cxnSpLocks/>
          </p:cNvCxnSpPr>
          <p:nvPr/>
        </p:nvCxnSpPr>
        <p:spPr bwMode="auto">
          <a:xfrm rot="5400000" flipH="1" flipV="1">
            <a:off x="4458610" y="1833417"/>
            <a:ext cx="363752" cy="5544000"/>
          </a:xfrm>
          <a:prstGeom prst="bentConnector3">
            <a:avLst>
              <a:gd name="adj1" fmla="val -117744"/>
            </a:avLst>
          </a:prstGeom>
          <a:solidFill>
            <a:srgbClr val="CC0000"/>
          </a:solidFill>
          <a:ln w="22225" cap="flat" cmpd="sng" algn="ctr">
            <a:solidFill>
              <a:schemeClr val="tx1"/>
            </a:solidFill>
            <a:prstDash val="solid"/>
            <a:round/>
            <a:headEnd type="none" w="med" len="med"/>
            <a:tailEnd type="arrow"/>
          </a:ln>
          <a:effectLst/>
        </p:spPr>
      </p:cxnSp>
      <p:cxnSp>
        <p:nvCxnSpPr>
          <p:cNvPr id="70" name="Straight Arrow Connector 69">
            <a:extLst>
              <a:ext uri="{FF2B5EF4-FFF2-40B4-BE49-F238E27FC236}">
                <a16:creationId xmlns:a16="http://schemas.microsoft.com/office/drawing/2014/main" id="{C673F62B-E418-463B-A720-DD3DC8ED30AA}"/>
              </a:ext>
            </a:extLst>
          </p:cNvPr>
          <p:cNvCxnSpPr>
            <a:cxnSpLocks/>
            <a:stCxn id="65" idx="3"/>
          </p:cNvCxnSpPr>
          <p:nvPr/>
        </p:nvCxnSpPr>
        <p:spPr bwMode="auto">
          <a:xfrm flipV="1">
            <a:off x="2293021" y="4567555"/>
            <a:ext cx="2298437" cy="10686"/>
          </a:xfrm>
          <a:prstGeom prst="straightConnector1">
            <a:avLst/>
          </a:prstGeom>
          <a:solidFill>
            <a:srgbClr val="CC0000"/>
          </a:solidFill>
          <a:ln w="22225" cap="flat" cmpd="sng" algn="ctr">
            <a:solidFill>
              <a:srgbClr val="000000"/>
            </a:solidFill>
            <a:prstDash val="solid"/>
            <a:round/>
            <a:headEnd type="none" w="med" len="med"/>
            <a:tailEnd type="arrow"/>
          </a:ln>
          <a:effectLst/>
        </p:spPr>
      </p:cxnSp>
      <p:sp>
        <p:nvSpPr>
          <p:cNvPr id="8" name="Slide Number Placeholder 7">
            <a:extLst>
              <a:ext uri="{FF2B5EF4-FFF2-40B4-BE49-F238E27FC236}">
                <a16:creationId xmlns:a16="http://schemas.microsoft.com/office/drawing/2014/main" id="{1A7D17FD-E2F8-4F07-ACB8-7580D9B70D05}"/>
              </a:ext>
            </a:extLst>
          </p:cNvPr>
          <p:cNvSpPr>
            <a:spLocks noGrp="1"/>
          </p:cNvSpPr>
          <p:nvPr>
            <p:ph type="sldNum" sz="quarter" idx="10"/>
          </p:nvPr>
        </p:nvSpPr>
        <p:spPr>
          <a:xfrm>
            <a:off x="11652250" y="6293858"/>
            <a:ext cx="392113" cy="365125"/>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0778389-7140-4958-A6B7-AF1E13A975E9}"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srgbClr val="000000">
                  <a:tint val="75000"/>
                </a:srgbClr>
              </a:solidFill>
              <a:effectLst/>
              <a:uLnTx/>
              <a:uFillTx/>
              <a:latin typeface="Arial" panose="020B0604020202020204"/>
              <a:ea typeface="+mn-ea"/>
              <a:cs typeface="+mn-cs"/>
            </a:endParaRPr>
          </a:p>
        </p:txBody>
      </p:sp>
      <p:sp>
        <p:nvSpPr>
          <p:cNvPr id="59" name="Title 1">
            <a:extLst>
              <a:ext uri="{FF2B5EF4-FFF2-40B4-BE49-F238E27FC236}">
                <a16:creationId xmlns:a16="http://schemas.microsoft.com/office/drawing/2014/main" id="{900FC98B-4BB4-46C1-ACD5-1BFFA736AD59}"/>
              </a:ext>
            </a:extLst>
          </p:cNvPr>
          <p:cNvSpPr txBox="1">
            <a:spLocks/>
          </p:cNvSpPr>
          <p:nvPr/>
        </p:nvSpPr>
        <p:spPr bwMode="auto">
          <a:xfrm>
            <a:off x="0" y="0"/>
            <a:ext cx="12192000" cy="362780"/>
          </a:xfrm>
          <a:prstGeom prst="rect">
            <a:avLst/>
          </a:prstGeom>
          <a:solidFill>
            <a:srgbClr val="C00000"/>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733" b="1">
                <a:solidFill>
                  <a:schemeClr val="tx1"/>
                </a:solidFill>
                <a:latin typeface="+mj-lt"/>
                <a:ea typeface="+mj-ea"/>
                <a:cs typeface="+mj-cs"/>
              </a:defRPr>
            </a:lvl1pPr>
            <a:lvl2pPr algn="l" rtl="0" eaLnBrk="0" fontAlgn="base" hangingPunct="0">
              <a:spcBef>
                <a:spcPct val="0"/>
              </a:spcBef>
              <a:spcAft>
                <a:spcPct val="0"/>
              </a:spcAft>
              <a:defRPr sz="3733" b="1">
                <a:solidFill>
                  <a:schemeClr val="tx1"/>
                </a:solidFill>
                <a:latin typeface="Arial" charset="0"/>
              </a:defRPr>
            </a:lvl2pPr>
            <a:lvl3pPr algn="l" rtl="0" eaLnBrk="0" fontAlgn="base" hangingPunct="0">
              <a:spcBef>
                <a:spcPct val="0"/>
              </a:spcBef>
              <a:spcAft>
                <a:spcPct val="0"/>
              </a:spcAft>
              <a:defRPr sz="3733" b="1">
                <a:solidFill>
                  <a:schemeClr val="tx1"/>
                </a:solidFill>
                <a:latin typeface="Arial" charset="0"/>
              </a:defRPr>
            </a:lvl3pPr>
            <a:lvl4pPr algn="l" rtl="0" eaLnBrk="0" fontAlgn="base" hangingPunct="0">
              <a:spcBef>
                <a:spcPct val="0"/>
              </a:spcBef>
              <a:spcAft>
                <a:spcPct val="0"/>
              </a:spcAft>
              <a:defRPr sz="3733" b="1">
                <a:solidFill>
                  <a:schemeClr val="tx1"/>
                </a:solidFill>
                <a:latin typeface="Arial" charset="0"/>
              </a:defRPr>
            </a:lvl4pPr>
            <a:lvl5pPr algn="l" rtl="0" eaLnBrk="0" fontAlgn="base" hangingPunct="0">
              <a:spcBef>
                <a:spcPct val="0"/>
              </a:spcBef>
              <a:spcAft>
                <a:spcPct val="0"/>
              </a:spcAft>
              <a:defRPr sz="3733" b="1">
                <a:solidFill>
                  <a:schemeClr val="tx1"/>
                </a:solidFill>
                <a:latin typeface="Arial" charset="0"/>
              </a:defRPr>
            </a:lvl5pPr>
            <a:lvl6pPr marL="609585" algn="l" rtl="0" eaLnBrk="0" fontAlgn="base" hangingPunct="0">
              <a:spcBef>
                <a:spcPct val="0"/>
              </a:spcBef>
              <a:spcAft>
                <a:spcPct val="0"/>
              </a:spcAft>
              <a:defRPr sz="3733" b="1">
                <a:solidFill>
                  <a:schemeClr val="tx1"/>
                </a:solidFill>
                <a:latin typeface="Arial" charset="0"/>
              </a:defRPr>
            </a:lvl6pPr>
            <a:lvl7pPr marL="1219170" algn="l" rtl="0" eaLnBrk="0" fontAlgn="base" hangingPunct="0">
              <a:spcBef>
                <a:spcPct val="0"/>
              </a:spcBef>
              <a:spcAft>
                <a:spcPct val="0"/>
              </a:spcAft>
              <a:defRPr sz="3733" b="1">
                <a:solidFill>
                  <a:schemeClr val="tx1"/>
                </a:solidFill>
                <a:latin typeface="Arial" charset="0"/>
              </a:defRPr>
            </a:lvl7pPr>
            <a:lvl8pPr marL="1828754" algn="l" rtl="0" eaLnBrk="0" fontAlgn="base" hangingPunct="0">
              <a:spcBef>
                <a:spcPct val="0"/>
              </a:spcBef>
              <a:spcAft>
                <a:spcPct val="0"/>
              </a:spcAft>
              <a:defRPr sz="3733" b="1">
                <a:solidFill>
                  <a:schemeClr val="tx1"/>
                </a:solidFill>
                <a:latin typeface="Arial" charset="0"/>
              </a:defRPr>
            </a:lvl8pPr>
            <a:lvl9pPr marL="2438339" algn="l" rtl="0" eaLnBrk="0" fontAlgn="base" hangingPunct="0">
              <a:spcBef>
                <a:spcPct val="0"/>
              </a:spcBef>
              <a:spcAft>
                <a:spcPct val="0"/>
              </a:spcAft>
              <a:defRPr sz="3733" b="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2400" b="1" i="0" u="none" strike="noStrike" kern="0" cap="none" spc="0" normalizeH="0" baseline="0" noProof="0" dirty="0">
                <a:ln>
                  <a:noFill/>
                </a:ln>
                <a:solidFill>
                  <a:schemeClr val="bg1"/>
                </a:solidFill>
                <a:effectLst/>
                <a:uLnTx/>
                <a:uFillTx/>
                <a:latin typeface="Frutiger" panose="020B0500000000000000" pitchFamily="34" charset="0"/>
                <a:ea typeface="Frutiger LT Std 75 Black" charset="0"/>
                <a:cs typeface="Frutiger LT Std 75 Black" charset="0"/>
              </a:rPr>
              <a:t>FX Flow - High-Level TO-BE system flow [Full system solution]</a:t>
            </a:r>
          </a:p>
        </p:txBody>
      </p:sp>
      <p:sp>
        <p:nvSpPr>
          <p:cNvPr id="62" name="Rectangle 61">
            <a:extLst>
              <a:ext uri="{FF2B5EF4-FFF2-40B4-BE49-F238E27FC236}">
                <a16:creationId xmlns:a16="http://schemas.microsoft.com/office/drawing/2014/main" id="{DF88393B-5DA9-4141-9CFB-632E83BD7DFF}"/>
              </a:ext>
            </a:extLst>
          </p:cNvPr>
          <p:cNvSpPr/>
          <p:nvPr/>
        </p:nvSpPr>
        <p:spPr bwMode="auto">
          <a:xfrm>
            <a:off x="4591458" y="3502725"/>
            <a:ext cx="987552" cy="1303622"/>
          </a:xfrm>
          <a:prstGeom prst="rect">
            <a:avLst/>
          </a:prstGeom>
          <a:solidFill>
            <a:srgbClr val="00B0F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ea typeface="+mn-ea"/>
                <a:cs typeface="+mn-cs"/>
              </a:rPr>
              <a:t>TAPI</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65" name="Rectangle 64">
            <a:extLst>
              <a:ext uri="{FF2B5EF4-FFF2-40B4-BE49-F238E27FC236}">
                <a16:creationId xmlns:a16="http://schemas.microsoft.com/office/drawing/2014/main" id="{CAB1971D-F518-418E-99E4-439F82E0A5A5}"/>
              </a:ext>
            </a:extLst>
          </p:cNvPr>
          <p:cNvSpPr/>
          <p:nvPr/>
        </p:nvSpPr>
        <p:spPr bwMode="auto">
          <a:xfrm>
            <a:off x="1377449" y="4171750"/>
            <a:ext cx="915572" cy="812982"/>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solidFill>
                  <a:srgbClr val="000000"/>
                </a:solidFill>
                <a:latin typeface="Tahoma" pitchFamily="34" charset="0"/>
                <a:ea typeface="+mn-ea"/>
              </a:rPr>
              <a:t>IBG/CBG </a:t>
            </a:r>
          </a:p>
          <a:p>
            <a:pPr algn="ctr" defTabSz="754471" fontAlgn="auto">
              <a:spcBef>
                <a:spcPts val="0"/>
              </a:spcBef>
              <a:spcAft>
                <a:spcPts val="0"/>
              </a:spcAft>
              <a:defRPr/>
            </a:pPr>
            <a:r>
              <a:rPr lang="en-GB" sz="1400" b="1" kern="0" dirty="0">
                <a:solidFill>
                  <a:srgbClr val="000000"/>
                </a:solidFill>
                <a:latin typeface="Tahoma" pitchFamily="34" charset="0"/>
                <a:ea typeface="+mn-ea"/>
              </a:rPr>
              <a:t>Channels</a:t>
            </a:r>
          </a:p>
          <a:p>
            <a:pPr algn="ctr" defTabSz="754471" fontAlgn="auto">
              <a:spcBef>
                <a:spcPts val="0"/>
              </a:spcBef>
              <a:spcAft>
                <a:spcPts val="0"/>
              </a:spcAft>
              <a:defRPr/>
            </a:pPr>
            <a:r>
              <a:rPr lang="en-GB" sz="900" b="1" kern="0" dirty="0">
                <a:solidFill>
                  <a:srgbClr val="000000"/>
                </a:solidFill>
                <a:latin typeface="Tahoma" pitchFamily="34" charset="0"/>
              </a:rPr>
              <a:t>(IMEX, IPE, </a:t>
            </a:r>
          </a:p>
          <a:p>
            <a:pPr algn="ctr" defTabSz="754471" fontAlgn="auto">
              <a:spcBef>
                <a:spcPts val="0"/>
              </a:spcBef>
              <a:spcAft>
                <a:spcPts val="0"/>
              </a:spcAft>
              <a:defRPr/>
            </a:pPr>
            <a:r>
              <a:rPr lang="en-GB" sz="900" b="1" kern="0" dirty="0">
                <a:solidFill>
                  <a:srgbClr val="000000"/>
                </a:solidFill>
                <a:latin typeface="Tahoma" pitchFamily="34" charset="0"/>
              </a:rPr>
              <a:t>Digibank)</a:t>
            </a:r>
            <a:endParaRPr lang="en-US" sz="900" b="1" kern="0" dirty="0">
              <a:solidFill>
                <a:srgbClr val="000000"/>
              </a:solidFill>
              <a:latin typeface="Tahoma" pitchFamily="34" charset="0"/>
              <a:ea typeface="+mn-ea"/>
            </a:endParaRPr>
          </a:p>
        </p:txBody>
      </p:sp>
      <p:sp>
        <p:nvSpPr>
          <p:cNvPr id="66" name="Rectangle 65">
            <a:extLst>
              <a:ext uri="{FF2B5EF4-FFF2-40B4-BE49-F238E27FC236}">
                <a16:creationId xmlns:a16="http://schemas.microsoft.com/office/drawing/2014/main" id="{E72B1065-1D9A-4B64-B832-500BAE36FF8E}"/>
              </a:ext>
            </a:extLst>
          </p:cNvPr>
          <p:cNvSpPr/>
          <p:nvPr/>
        </p:nvSpPr>
        <p:spPr bwMode="auto">
          <a:xfrm>
            <a:off x="3583586" y="1902245"/>
            <a:ext cx="987552" cy="537794"/>
          </a:xfrm>
          <a:prstGeom prst="rect">
            <a:avLst/>
          </a:prstGeom>
          <a:solidFill>
            <a:srgbClr val="00B0F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ea typeface="+mn-ea"/>
                <a:cs typeface="+mn-cs"/>
              </a:rPr>
              <a:t>Flexi FX</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67" name="Rectangle 66">
            <a:extLst>
              <a:ext uri="{FF2B5EF4-FFF2-40B4-BE49-F238E27FC236}">
                <a16:creationId xmlns:a16="http://schemas.microsoft.com/office/drawing/2014/main" id="{45E0F261-27D9-42FC-9785-727D3E7D5128}"/>
              </a:ext>
            </a:extLst>
          </p:cNvPr>
          <p:cNvSpPr/>
          <p:nvPr/>
        </p:nvSpPr>
        <p:spPr bwMode="auto">
          <a:xfrm>
            <a:off x="4591458" y="713846"/>
            <a:ext cx="1108282" cy="537794"/>
          </a:xfrm>
          <a:prstGeom prst="rect">
            <a:avLst/>
          </a:prstGeom>
          <a:solidFill>
            <a:schemeClr val="accent4">
              <a:lumMod val="50000"/>
              <a:lumOff val="50000"/>
            </a:scheme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ea typeface="+mn-ea"/>
                <a:cs typeface="+mn-cs"/>
              </a:rPr>
              <a:t>ET2 SG</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68" name="Rectangle 67">
            <a:extLst>
              <a:ext uri="{FF2B5EF4-FFF2-40B4-BE49-F238E27FC236}">
                <a16:creationId xmlns:a16="http://schemas.microsoft.com/office/drawing/2014/main" id="{C602069F-DB56-461E-8627-F9E8203F10D7}"/>
              </a:ext>
            </a:extLst>
          </p:cNvPr>
          <p:cNvSpPr/>
          <p:nvPr/>
        </p:nvSpPr>
        <p:spPr bwMode="auto">
          <a:xfrm>
            <a:off x="1931907" y="741736"/>
            <a:ext cx="1315327" cy="537794"/>
          </a:xfrm>
          <a:prstGeom prst="rect">
            <a:avLst/>
          </a:prstGeom>
          <a:solidFill>
            <a:schemeClr val="accent4">
              <a:lumMod val="50000"/>
              <a:lumOff val="50000"/>
            </a:scheme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350" b="1" kern="0" dirty="0">
                <a:solidFill>
                  <a:srgbClr val="000000"/>
                </a:solidFill>
                <a:latin typeface="Tahoma" pitchFamily="34" charset="0"/>
              </a:rPr>
              <a:t>External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350" b="1" kern="0" dirty="0">
                <a:solidFill>
                  <a:srgbClr val="000000"/>
                </a:solidFill>
                <a:latin typeface="Tahoma" pitchFamily="34" charset="0"/>
              </a:rPr>
              <a:t>agent banks*</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69" name="Rectangle 68">
            <a:extLst>
              <a:ext uri="{FF2B5EF4-FFF2-40B4-BE49-F238E27FC236}">
                <a16:creationId xmlns:a16="http://schemas.microsoft.com/office/drawing/2014/main" id="{7C7CEBD6-507F-4719-A29A-3C4B10714EC4}"/>
              </a:ext>
            </a:extLst>
          </p:cNvPr>
          <p:cNvSpPr/>
          <p:nvPr/>
        </p:nvSpPr>
        <p:spPr bwMode="auto">
          <a:xfrm>
            <a:off x="2959678" y="4320310"/>
            <a:ext cx="374804" cy="1067085"/>
          </a:xfrm>
          <a:prstGeom prst="rect">
            <a:avLst/>
          </a:prstGeom>
          <a:solidFill>
            <a:schemeClr val="accent4">
              <a:lumMod val="50000"/>
              <a:lumOff val="50000"/>
            </a:scheme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solidFill>
                  <a:srgbClr val="000000"/>
                </a:solidFill>
                <a:latin typeface="Tahoma" pitchFamily="34" charset="0"/>
                <a:ea typeface="+mn-ea"/>
              </a:rPr>
              <a:t>IP/</a:t>
            </a:r>
          </a:p>
          <a:p>
            <a:pPr algn="ctr" defTabSz="754471" fontAlgn="auto">
              <a:spcBef>
                <a:spcPts val="0"/>
              </a:spcBef>
              <a:spcAft>
                <a:spcPts val="0"/>
              </a:spcAft>
              <a:defRPr/>
            </a:pPr>
            <a:r>
              <a:rPr lang="en-GB" sz="1400" b="1" kern="0" dirty="0">
                <a:solidFill>
                  <a:srgbClr val="000000"/>
                </a:solidFill>
                <a:latin typeface="Tahoma" pitchFamily="34" charset="0"/>
                <a:ea typeface="+mn-ea"/>
              </a:rPr>
              <a:t>SOI</a:t>
            </a:r>
            <a:endParaRPr lang="en-US" sz="1400" b="1" kern="0" dirty="0">
              <a:solidFill>
                <a:srgbClr val="000000"/>
              </a:solidFill>
              <a:latin typeface="Tahoma" pitchFamily="34" charset="0"/>
              <a:ea typeface="+mn-ea"/>
            </a:endParaRPr>
          </a:p>
        </p:txBody>
      </p:sp>
      <p:sp>
        <p:nvSpPr>
          <p:cNvPr id="72" name="Rectangle 71">
            <a:extLst>
              <a:ext uri="{FF2B5EF4-FFF2-40B4-BE49-F238E27FC236}">
                <a16:creationId xmlns:a16="http://schemas.microsoft.com/office/drawing/2014/main" id="{F796C7FD-B64C-4D90-8C86-6F2C36854A66}"/>
              </a:ext>
            </a:extLst>
          </p:cNvPr>
          <p:cNvSpPr/>
          <p:nvPr/>
        </p:nvSpPr>
        <p:spPr bwMode="auto">
          <a:xfrm>
            <a:off x="4937535" y="1895804"/>
            <a:ext cx="987552" cy="537794"/>
          </a:xfrm>
          <a:prstGeom prst="rect">
            <a:avLst/>
          </a:prstGeom>
          <a:solidFill>
            <a:srgbClr val="00B0F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ea typeface="+mn-ea"/>
                <a:cs typeface="+mn-cs"/>
              </a:rPr>
              <a:t>Hi-P</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73" name="Rectangle 72">
            <a:extLst>
              <a:ext uri="{FF2B5EF4-FFF2-40B4-BE49-F238E27FC236}">
                <a16:creationId xmlns:a16="http://schemas.microsoft.com/office/drawing/2014/main" id="{FFE9FE1A-86AF-4A77-8E2F-13EA365067B9}"/>
              </a:ext>
            </a:extLst>
          </p:cNvPr>
          <p:cNvSpPr/>
          <p:nvPr/>
        </p:nvSpPr>
        <p:spPr bwMode="auto">
          <a:xfrm>
            <a:off x="7234019" y="3885747"/>
            <a:ext cx="987552" cy="537794"/>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ea typeface="+mn-ea"/>
                <a:cs typeface="+mn-cs"/>
              </a:rPr>
              <a:t>TRAX</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74" name="Rectangle 73">
            <a:extLst>
              <a:ext uri="{FF2B5EF4-FFF2-40B4-BE49-F238E27FC236}">
                <a16:creationId xmlns:a16="http://schemas.microsoft.com/office/drawing/2014/main" id="{56B584E8-1636-48DA-8558-EF0092F9F0A0}"/>
              </a:ext>
            </a:extLst>
          </p:cNvPr>
          <p:cNvSpPr/>
          <p:nvPr/>
        </p:nvSpPr>
        <p:spPr bwMode="auto">
          <a:xfrm>
            <a:off x="10837697" y="3318542"/>
            <a:ext cx="987552" cy="537794"/>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ea typeface="+mn-ea"/>
                <a:cs typeface="+mn-cs"/>
              </a:rPr>
              <a:t>MUREX</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76" name="Rectangle 75">
            <a:extLst>
              <a:ext uri="{FF2B5EF4-FFF2-40B4-BE49-F238E27FC236}">
                <a16:creationId xmlns:a16="http://schemas.microsoft.com/office/drawing/2014/main" id="{2E3D18E7-2C03-44B0-9A01-10935C2987C1}"/>
              </a:ext>
            </a:extLst>
          </p:cNvPr>
          <p:cNvSpPr/>
          <p:nvPr/>
        </p:nvSpPr>
        <p:spPr bwMode="auto">
          <a:xfrm>
            <a:off x="1322833" y="3054284"/>
            <a:ext cx="1103108" cy="442124"/>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err="1">
                <a:solidFill>
                  <a:srgbClr val="000000"/>
                </a:solidFill>
                <a:latin typeface="Tahoma" pitchFamily="34" charset="0"/>
                <a:ea typeface="+mn-ea"/>
              </a:rPr>
              <a:t>digimarkets</a:t>
            </a:r>
            <a:endParaRPr lang="en-US" sz="1400" b="1" kern="0" dirty="0">
              <a:solidFill>
                <a:srgbClr val="000000"/>
              </a:solidFill>
              <a:latin typeface="Tahoma" pitchFamily="34" charset="0"/>
              <a:ea typeface="+mn-ea"/>
            </a:endParaRPr>
          </a:p>
        </p:txBody>
      </p:sp>
      <p:cxnSp>
        <p:nvCxnSpPr>
          <p:cNvPr id="78" name="Straight Arrow Connector 77">
            <a:extLst>
              <a:ext uri="{FF2B5EF4-FFF2-40B4-BE49-F238E27FC236}">
                <a16:creationId xmlns:a16="http://schemas.microsoft.com/office/drawing/2014/main" id="{106BCA68-2B81-4F5F-878F-B2EBB23E3937}"/>
              </a:ext>
            </a:extLst>
          </p:cNvPr>
          <p:cNvCxnSpPr>
            <a:cxnSpLocks/>
            <a:stCxn id="62" idx="3"/>
            <a:endCxn id="73" idx="1"/>
          </p:cNvCxnSpPr>
          <p:nvPr/>
        </p:nvCxnSpPr>
        <p:spPr bwMode="auto">
          <a:xfrm>
            <a:off x="5579010" y="4154536"/>
            <a:ext cx="1655009" cy="108"/>
          </a:xfrm>
          <a:prstGeom prst="straightConnector1">
            <a:avLst/>
          </a:prstGeom>
          <a:solidFill>
            <a:srgbClr val="CC0000"/>
          </a:solidFill>
          <a:ln w="22225" cap="flat" cmpd="sng" algn="ctr">
            <a:solidFill>
              <a:srgbClr val="000000"/>
            </a:solidFill>
            <a:prstDash val="solid"/>
            <a:round/>
            <a:headEnd type="none" w="med" len="med"/>
            <a:tailEnd type="arrow"/>
          </a:ln>
          <a:effectLst/>
        </p:spPr>
      </p:cxnSp>
      <p:cxnSp>
        <p:nvCxnSpPr>
          <p:cNvPr id="81" name="Connector: Elbow 80">
            <a:extLst>
              <a:ext uri="{FF2B5EF4-FFF2-40B4-BE49-F238E27FC236}">
                <a16:creationId xmlns:a16="http://schemas.microsoft.com/office/drawing/2014/main" id="{DBBE934F-620B-45C8-9306-FF9131129E7D}"/>
              </a:ext>
            </a:extLst>
          </p:cNvPr>
          <p:cNvCxnSpPr>
            <a:cxnSpLocks/>
            <a:stCxn id="76" idx="3"/>
            <a:endCxn id="73" idx="0"/>
          </p:cNvCxnSpPr>
          <p:nvPr/>
        </p:nvCxnSpPr>
        <p:spPr bwMode="auto">
          <a:xfrm>
            <a:off x="2425941" y="3275346"/>
            <a:ext cx="5301854" cy="610401"/>
          </a:xfrm>
          <a:prstGeom prst="bentConnector2">
            <a:avLst/>
          </a:prstGeom>
          <a:solidFill>
            <a:srgbClr val="CC0000"/>
          </a:solidFill>
          <a:ln w="22225" cap="flat" cmpd="sng" algn="ctr">
            <a:solidFill>
              <a:srgbClr val="000000"/>
            </a:solidFill>
            <a:prstDash val="solid"/>
            <a:round/>
            <a:headEnd type="none" w="med" len="med"/>
            <a:tailEnd type="arrow"/>
          </a:ln>
          <a:effectLst/>
        </p:spPr>
      </p:cxnSp>
      <p:cxnSp>
        <p:nvCxnSpPr>
          <p:cNvPr id="84" name="Connector: Elbow 83">
            <a:extLst>
              <a:ext uri="{FF2B5EF4-FFF2-40B4-BE49-F238E27FC236}">
                <a16:creationId xmlns:a16="http://schemas.microsoft.com/office/drawing/2014/main" id="{35D6744E-9788-4E95-B832-6527355758F8}"/>
              </a:ext>
            </a:extLst>
          </p:cNvPr>
          <p:cNvCxnSpPr>
            <a:cxnSpLocks/>
            <a:stCxn id="66" idx="2"/>
          </p:cNvCxnSpPr>
          <p:nvPr/>
        </p:nvCxnSpPr>
        <p:spPr bwMode="auto">
          <a:xfrm rot="16200000" flipH="1">
            <a:off x="3904568" y="2612833"/>
            <a:ext cx="1062720" cy="717132"/>
          </a:xfrm>
          <a:prstGeom prst="bentConnector3">
            <a:avLst>
              <a:gd name="adj1" fmla="val 49218"/>
            </a:avLst>
          </a:prstGeom>
          <a:solidFill>
            <a:srgbClr val="CC0000"/>
          </a:solidFill>
          <a:ln w="22225" cap="flat" cmpd="sng" algn="ctr">
            <a:solidFill>
              <a:schemeClr val="tx1"/>
            </a:solidFill>
            <a:prstDash val="solid"/>
            <a:round/>
            <a:headEnd type="arrow" w="med" len="med"/>
            <a:tailEnd type="arrow"/>
          </a:ln>
          <a:effectLst/>
        </p:spPr>
      </p:cxnSp>
      <p:sp>
        <p:nvSpPr>
          <p:cNvPr id="91" name="TextBox 90">
            <a:extLst>
              <a:ext uri="{FF2B5EF4-FFF2-40B4-BE49-F238E27FC236}">
                <a16:creationId xmlns:a16="http://schemas.microsoft.com/office/drawing/2014/main" id="{8E83CD55-1F6F-4779-80F7-8216C9A8713C}"/>
              </a:ext>
            </a:extLst>
          </p:cNvPr>
          <p:cNvSpPr txBox="1"/>
          <p:nvPr/>
        </p:nvSpPr>
        <p:spPr>
          <a:xfrm>
            <a:off x="4057845" y="2454986"/>
            <a:ext cx="712054"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FX rates</a:t>
            </a:r>
            <a:endParaRPr kumimoji="0" lang="en-US" sz="1000" b="1" i="0" u="none" strike="noStrike" kern="1200" cap="none" spc="0" normalizeH="0" baseline="0" noProof="0" dirty="0">
              <a:ln>
                <a:noFill/>
              </a:ln>
              <a:effectLst/>
              <a:uLnTx/>
              <a:uFillTx/>
              <a:latin typeface="Tahoma" pitchFamily="34" charset="0"/>
              <a:ea typeface="+mn-ea"/>
              <a:cs typeface="+mn-cs"/>
            </a:endParaRPr>
          </a:p>
        </p:txBody>
      </p:sp>
      <p:cxnSp>
        <p:nvCxnSpPr>
          <p:cNvPr id="92" name="Connector: Elbow 91">
            <a:extLst>
              <a:ext uri="{FF2B5EF4-FFF2-40B4-BE49-F238E27FC236}">
                <a16:creationId xmlns:a16="http://schemas.microsoft.com/office/drawing/2014/main" id="{2B324657-FB5C-4150-802F-364B58339EB7}"/>
              </a:ext>
            </a:extLst>
          </p:cNvPr>
          <p:cNvCxnSpPr>
            <a:cxnSpLocks/>
          </p:cNvCxnSpPr>
          <p:nvPr/>
        </p:nvCxnSpPr>
        <p:spPr bwMode="auto">
          <a:xfrm rot="16200000" flipH="1">
            <a:off x="2933893" y="1021534"/>
            <a:ext cx="601695" cy="1117685"/>
          </a:xfrm>
          <a:prstGeom prst="bentConnector3">
            <a:avLst>
              <a:gd name="adj1" fmla="val 50000"/>
            </a:avLst>
          </a:prstGeom>
          <a:solidFill>
            <a:srgbClr val="CC0000"/>
          </a:solidFill>
          <a:ln w="22225" cap="flat" cmpd="sng" algn="ctr">
            <a:solidFill>
              <a:schemeClr val="tx1"/>
            </a:solidFill>
            <a:prstDash val="solid"/>
            <a:round/>
            <a:headEnd type="arrow" w="med" len="med"/>
            <a:tailEnd type="arrow"/>
          </a:ln>
          <a:effectLst/>
        </p:spPr>
      </p:cxnSp>
      <p:cxnSp>
        <p:nvCxnSpPr>
          <p:cNvPr id="96" name="Connector: Elbow 95">
            <a:extLst>
              <a:ext uri="{FF2B5EF4-FFF2-40B4-BE49-F238E27FC236}">
                <a16:creationId xmlns:a16="http://schemas.microsoft.com/office/drawing/2014/main" id="{F2BE184C-91FF-4B70-ADB2-398FC34292B3}"/>
              </a:ext>
            </a:extLst>
          </p:cNvPr>
          <p:cNvCxnSpPr>
            <a:cxnSpLocks/>
            <a:stCxn id="67" idx="2"/>
            <a:endCxn id="66" idx="0"/>
          </p:cNvCxnSpPr>
          <p:nvPr/>
        </p:nvCxnSpPr>
        <p:spPr bwMode="auto">
          <a:xfrm rot="5400000">
            <a:off x="4286179" y="1042824"/>
            <a:ext cx="650605" cy="1068237"/>
          </a:xfrm>
          <a:prstGeom prst="bentConnector3">
            <a:avLst>
              <a:gd name="adj1" fmla="val 50000"/>
            </a:avLst>
          </a:prstGeom>
          <a:solidFill>
            <a:srgbClr val="CC0000"/>
          </a:solidFill>
          <a:ln w="22225" cap="flat" cmpd="sng" algn="ctr">
            <a:solidFill>
              <a:schemeClr val="tx1"/>
            </a:solidFill>
            <a:prstDash val="solid"/>
            <a:round/>
            <a:headEnd type="arrow" w="med" len="med"/>
            <a:tailEnd type="arrow"/>
          </a:ln>
          <a:effectLst/>
        </p:spPr>
      </p:cxnSp>
      <p:sp>
        <p:nvSpPr>
          <p:cNvPr id="99" name="TextBox 98">
            <a:extLst>
              <a:ext uri="{FF2B5EF4-FFF2-40B4-BE49-F238E27FC236}">
                <a16:creationId xmlns:a16="http://schemas.microsoft.com/office/drawing/2014/main" id="{65B08D04-A2DA-4C55-BFE3-3F4E3E123D37}"/>
              </a:ext>
            </a:extLst>
          </p:cNvPr>
          <p:cNvSpPr txBox="1"/>
          <p:nvPr/>
        </p:nvSpPr>
        <p:spPr>
          <a:xfrm>
            <a:off x="2685343" y="1325640"/>
            <a:ext cx="861133"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err="1">
                <a:ln>
                  <a:noFill/>
                </a:ln>
                <a:effectLst/>
                <a:uLnTx/>
                <a:uFillTx/>
                <a:latin typeface="Tahoma" pitchFamily="34" charset="0"/>
              </a:rPr>
              <a:t>Globesend</a:t>
            </a:r>
            <a:endParaRPr lang="en-US" sz="1000" b="1" dirty="0">
              <a:latin typeface="Tahoma" pitchFamily="34" charset="0"/>
            </a:endParaRPr>
          </a:p>
        </p:txBody>
      </p:sp>
      <p:sp>
        <p:nvSpPr>
          <p:cNvPr id="100" name="TextBox 99">
            <a:extLst>
              <a:ext uri="{FF2B5EF4-FFF2-40B4-BE49-F238E27FC236}">
                <a16:creationId xmlns:a16="http://schemas.microsoft.com/office/drawing/2014/main" id="{153E0C97-2E1E-4D22-87CD-874BB124F1FC}"/>
              </a:ext>
            </a:extLst>
          </p:cNvPr>
          <p:cNvSpPr txBox="1"/>
          <p:nvPr/>
        </p:nvSpPr>
        <p:spPr>
          <a:xfrm>
            <a:off x="4195298" y="1321448"/>
            <a:ext cx="1003801"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rPr>
              <a:t>Market rates</a:t>
            </a:r>
            <a:endParaRPr lang="en-US" sz="1000" b="1" dirty="0">
              <a:latin typeface="Tahoma" pitchFamily="34" charset="0"/>
            </a:endParaRPr>
          </a:p>
        </p:txBody>
      </p:sp>
      <p:sp>
        <p:nvSpPr>
          <p:cNvPr id="102" name="TextBox 101">
            <a:extLst>
              <a:ext uri="{FF2B5EF4-FFF2-40B4-BE49-F238E27FC236}">
                <a16:creationId xmlns:a16="http://schemas.microsoft.com/office/drawing/2014/main" id="{F3C59DE1-5B2C-4871-AF44-DAECD3A9849C}"/>
              </a:ext>
            </a:extLst>
          </p:cNvPr>
          <p:cNvSpPr txBox="1"/>
          <p:nvPr/>
        </p:nvSpPr>
        <p:spPr>
          <a:xfrm>
            <a:off x="5397835" y="2462715"/>
            <a:ext cx="673582"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FX tiers</a:t>
            </a:r>
            <a:endParaRPr kumimoji="0" lang="en-US" sz="1000" b="1" i="0" u="none" strike="noStrike" kern="1200" cap="none" spc="0" normalizeH="0" baseline="0" noProof="0" dirty="0">
              <a:ln>
                <a:noFill/>
              </a:ln>
              <a:effectLst/>
              <a:uLnTx/>
              <a:uFillTx/>
              <a:latin typeface="Tahoma" pitchFamily="34" charset="0"/>
              <a:ea typeface="+mn-ea"/>
              <a:cs typeface="+mn-cs"/>
            </a:endParaRPr>
          </a:p>
        </p:txBody>
      </p:sp>
      <p:sp>
        <p:nvSpPr>
          <p:cNvPr id="105" name="Rectangle 104">
            <a:extLst>
              <a:ext uri="{FF2B5EF4-FFF2-40B4-BE49-F238E27FC236}">
                <a16:creationId xmlns:a16="http://schemas.microsoft.com/office/drawing/2014/main" id="{2C8FCF2C-91B8-4390-974E-1D26C8B665FB}"/>
              </a:ext>
            </a:extLst>
          </p:cNvPr>
          <p:cNvSpPr/>
          <p:nvPr/>
        </p:nvSpPr>
        <p:spPr bwMode="auto">
          <a:xfrm>
            <a:off x="2675897" y="1895804"/>
            <a:ext cx="512331" cy="537794"/>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ea typeface="+mn-ea"/>
                <a:cs typeface="+mn-cs"/>
              </a:rPr>
              <a:t>BRS</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106" name="Connector: Elbow 105">
            <a:extLst>
              <a:ext uri="{FF2B5EF4-FFF2-40B4-BE49-F238E27FC236}">
                <a16:creationId xmlns:a16="http://schemas.microsoft.com/office/drawing/2014/main" id="{8EC109D3-8B75-4DA4-A1D9-05F0A4714D7A}"/>
              </a:ext>
            </a:extLst>
          </p:cNvPr>
          <p:cNvCxnSpPr>
            <a:cxnSpLocks noChangeAspect="1"/>
            <a:stCxn id="105" idx="1"/>
            <a:endCxn id="73" idx="2"/>
          </p:cNvCxnSpPr>
          <p:nvPr/>
        </p:nvCxnSpPr>
        <p:spPr bwMode="auto">
          <a:xfrm rot="10800000" flipH="1" flipV="1">
            <a:off x="2675897" y="2164701"/>
            <a:ext cx="5051898" cy="2258840"/>
          </a:xfrm>
          <a:prstGeom prst="bentConnector4">
            <a:avLst>
              <a:gd name="adj1" fmla="val -34484"/>
              <a:gd name="adj2" fmla="val 146887"/>
            </a:avLst>
          </a:prstGeom>
          <a:solidFill>
            <a:srgbClr val="CC0000"/>
          </a:solidFill>
          <a:ln w="22225" cap="flat" cmpd="sng" algn="ctr">
            <a:solidFill>
              <a:schemeClr val="tx1"/>
            </a:solidFill>
            <a:prstDash val="solid"/>
            <a:round/>
            <a:headEnd type="none" w="med" len="med"/>
            <a:tailEnd type="arrow"/>
          </a:ln>
          <a:effectLst/>
        </p:spPr>
      </p:cxnSp>
      <p:cxnSp>
        <p:nvCxnSpPr>
          <p:cNvPr id="121" name="Straight Arrow Connector 120">
            <a:extLst>
              <a:ext uri="{FF2B5EF4-FFF2-40B4-BE49-F238E27FC236}">
                <a16:creationId xmlns:a16="http://schemas.microsoft.com/office/drawing/2014/main" id="{32B66487-A40C-47F6-8A4B-07B2A000B70F}"/>
              </a:ext>
            </a:extLst>
          </p:cNvPr>
          <p:cNvCxnSpPr>
            <a:cxnSpLocks/>
            <a:stCxn id="66" idx="1"/>
            <a:endCxn id="105" idx="3"/>
          </p:cNvCxnSpPr>
          <p:nvPr/>
        </p:nvCxnSpPr>
        <p:spPr bwMode="auto">
          <a:xfrm flipH="1" flipV="1">
            <a:off x="3188228" y="2164701"/>
            <a:ext cx="395358" cy="6441"/>
          </a:xfrm>
          <a:prstGeom prst="straightConnector1">
            <a:avLst/>
          </a:prstGeom>
          <a:solidFill>
            <a:srgbClr val="CC0000"/>
          </a:solidFill>
          <a:ln w="22225" cap="flat" cmpd="sng" algn="ctr">
            <a:solidFill>
              <a:srgbClr val="000000"/>
            </a:solidFill>
            <a:prstDash val="solid"/>
            <a:round/>
            <a:headEnd type="arrow" w="med" len="med"/>
            <a:tailEnd type="arrow"/>
          </a:ln>
          <a:effectLst/>
        </p:spPr>
      </p:cxnSp>
      <p:sp>
        <p:nvSpPr>
          <p:cNvPr id="125" name="TextBox 124">
            <a:extLst>
              <a:ext uri="{FF2B5EF4-FFF2-40B4-BE49-F238E27FC236}">
                <a16:creationId xmlns:a16="http://schemas.microsoft.com/office/drawing/2014/main" id="{1F11CEB6-A429-4CE8-8F7B-AF29FBF2F86D}"/>
              </a:ext>
            </a:extLst>
          </p:cNvPr>
          <p:cNvSpPr txBox="1"/>
          <p:nvPr/>
        </p:nvSpPr>
        <p:spPr>
          <a:xfrm>
            <a:off x="825201" y="1924921"/>
            <a:ext cx="1653017"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Board-rates publishing</a:t>
            </a:r>
            <a:endParaRPr kumimoji="0" lang="en-US" sz="1000" b="1" i="0" u="none" strike="noStrike" kern="1200" cap="none" spc="0" normalizeH="0" baseline="0" noProof="0" dirty="0">
              <a:ln>
                <a:noFill/>
              </a:ln>
              <a:effectLst/>
              <a:uLnTx/>
              <a:uFillTx/>
              <a:latin typeface="Tahoma" pitchFamily="34" charset="0"/>
              <a:ea typeface="+mn-ea"/>
              <a:cs typeface="+mn-cs"/>
            </a:endParaRPr>
          </a:p>
        </p:txBody>
      </p:sp>
      <p:cxnSp>
        <p:nvCxnSpPr>
          <p:cNvPr id="126" name="Straight Arrow Connector 125">
            <a:extLst>
              <a:ext uri="{FF2B5EF4-FFF2-40B4-BE49-F238E27FC236}">
                <a16:creationId xmlns:a16="http://schemas.microsoft.com/office/drawing/2014/main" id="{117691F4-8509-4700-BDFF-88E45858BDC2}"/>
              </a:ext>
            </a:extLst>
          </p:cNvPr>
          <p:cNvCxnSpPr>
            <a:cxnSpLocks/>
          </p:cNvCxnSpPr>
          <p:nvPr/>
        </p:nvCxnSpPr>
        <p:spPr bwMode="auto">
          <a:xfrm>
            <a:off x="947222" y="3422486"/>
            <a:ext cx="375611" cy="0"/>
          </a:xfrm>
          <a:prstGeom prst="straightConnector1">
            <a:avLst/>
          </a:prstGeom>
          <a:solidFill>
            <a:srgbClr val="CC0000"/>
          </a:solidFill>
          <a:ln w="22225" cap="flat" cmpd="sng" algn="ctr">
            <a:solidFill>
              <a:schemeClr val="tx1"/>
            </a:solidFill>
            <a:prstDash val="solid"/>
            <a:round/>
            <a:headEnd type="none" w="med" len="med"/>
            <a:tailEnd type="arrow"/>
          </a:ln>
          <a:effectLst/>
        </p:spPr>
      </p:cxnSp>
      <p:cxnSp>
        <p:nvCxnSpPr>
          <p:cNvPr id="129" name="Straight Arrow Connector 128">
            <a:extLst>
              <a:ext uri="{FF2B5EF4-FFF2-40B4-BE49-F238E27FC236}">
                <a16:creationId xmlns:a16="http://schemas.microsoft.com/office/drawing/2014/main" id="{12B6726C-EA8D-4B5C-A744-5EF27DE423D9}"/>
              </a:ext>
            </a:extLst>
          </p:cNvPr>
          <p:cNvCxnSpPr>
            <a:cxnSpLocks/>
            <a:endCxn id="65" idx="1"/>
          </p:cNvCxnSpPr>
          <p:nvPr/>
        </p:nvCxnSpPr>
        <p:spPr bwMode="auto">
          <a:xfrm>
            <a:off x="936473" y="4578241"/>
            <a:ext cx="440976" cy="0"/>
          </a:xfrm>
          <a:prstGeom prst="straightConnector1">
            <a:avLst/>
          </a:prstGeom>
          <a:solidFill>
            <a:srgbClr val="CC0000"/>
          </a:solidFill>
          <a:ln w="22225" cap="flat" cmpd="sng" algn="ctr">
            <a:solidFill>
              <a:schemeClr val="tx1"/>
            </a:solidFill>
            <a:prstDash val="solid"/>
            <a:round/>
            <a:headEnd type="none" w="med" len="med"/>
            <a:tailEnd type="arrow"/>
          </a:ln>
          <a:effectLst/>
        </p:spPr>
      </p:cxnSp>
      <p:sp>
        <p:nvSpPr>
          <p:cNvPr id="132" name="TextBox 131">
            <a:extLst>
              <a:ext uri="{FF2B5EF4-FFF2-40B4-BE49-F238E27FC236}">
                <a16:creationId xmlns:a16="http://schemas.microsoft.com/office/drawing/2014/main" id="{22FE9C02-AD34-4A4B-9666-9DC4BF9C5091}"/>
              </a:ext>
            </a:extLst>
          </p:cNvPr>
          <p:cNvSpPr txBox="1"/>
          <p:nvPr/>
        </p:nvSpPr>
        <p:spPr>
          <a:xfrm>
            <a:off x="4490998" y="4984732"/>
            <a:ext cx="2097049"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Deal Booking, Deal Utilization</a:t>
            </a:r>
            <a:endParaRPr kumimoji="0" lang="en-US" sz="1000" b="1" i="0" u="none" strike="noStrike" kern="1200" cap="none" spc="0" normalizeH="0" baseline="0" noProof="0" dirty="0">
              <a:ln>
                <a:noFill/>
              </a:ln>
              <a:effectLst/>
              <a:uLnTx/>
              <a:uFillTx/>
              <a:latin typeface="Tahoma" pitchFamily="34" charset="0"/>
              <a:ea typeface="+mn-ea"/>
              <a:cs typeface="+mn-cs"/>
            </a:endParaRPr>
          </a:p>
        </p:txBody>
      </p:sp>
      <p:sp>
        <p:nvSpPr>
          <p:cNvPr id="133" name="TextBox 132">
            <a:extLst>
              <a:ext uri="{FF2B5EF4-FFF2-40B4-BE49-F238E27FC236}">
                <a16:creationId xmlns:a16="http://schemas.microsoft.com/office/drawing/2014/main" id="{27A33B37-5AA3-416E-B395-BA78445D333F}"/>
              </a:ext>
            </a:extLst>
          </p:cNvPr>
          <p:cNvSpPr txBox="1"/>
          <p:nvPr/>
        </p:nvSpPr>
        <p:spPr>
          <a:xfrm>
            <a:off x="3111393" y="3718837"/>
            <a:ext cx="1552028"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Pricing, Deal booking</a:t>
            </a:r>
            <a:endParaRPr kumimoji="0" lang="en-US" sz="1000" b="1" i="0" u="none" strike="noStrike" kern="1200" cap="none" spc="0" normalizeH="0" baseline="0" noProof="0" dirty="0">
              <a:ln>
                <a:noFill/>
              </a:ln>
              <a:effectLst/>
              <a:uLnTx/>
              <a:uFillTx/>
              <a:latin typeface="Tahoma" pitchFamily="34" charset="0"/>
              <a:ea typeface="+mn-ea"/>
              <a:cs typeface="+mn-cs"/>
            </a:endParaRPr>
          </a:p>
        </p:txBody>
      </p:sp>
      <p:sp>
        <p:nvSpPr>
          <p:cNvPr id="134" name="TextBox 133">
            <a:extLst>
              <a:ext uri="{FF2B5EF4-FFF2-40B4-BE49-F238E27FC236}">
                <a16:creationId xmlns:a16="http://schemas.microsoft.com/office/drawing/2014/main" id="{A3E5813D-02A4-417B-88F9-F355B6085DE3}"/>
              </a:ext>
            </a:extLst>
          </p:cNvPr>
          <p:cNvSpPr txBox="1"/>
          <p:nvPr/>
        </p:nvSpPr>
        <p:spPr>
          <a:xfrm>
            <a:off x="3782989" y="4371490"/>
            <a:ext cx="964269" cy="553998"/>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Pricing, Deal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booking</a:t>
            </a:r>
            <a:endParaRPr kumimoji="0" lang="en-US" sz="1000" b="1" i="0" u="none" strike="noStrike" kern="1200" cap="none" spc="0" normalizeH="0" baseline="0" noProof="0" dirty="0">
              <a:ln>
                <a:noFill/>
              </a:ln>
              <a:effectLst/>
              <a:uLnTx/>
              <a:uFillTx/>
              <a:latin typeface="Tahoma" pitchFamily="34" charset="0"/>
              <a:ea typeface="+mn-ea"/>
              <a:cs typeface="+mn-cs"/>
            </a:endParaRPr>
          </a:p>
        </p:txBody>
      </p:sp>
      <p:sp>
        <p:nvSpPr>
          <p:cNvPr id="135" name="TextBox 134">
            <a:extLst>
              <a:ext uri="{FF2B5EF4-FFF2-40B4-BE49-F238E27FC236}">
                <a16:creationId xmlns:a16="http://schemas.microsoft.com/office/drawing/2014/main" id="{68D76B4F-EC2C-4088-8497-6431E92EA961}"/>
              </a:ext>
            </a:extLst>
          </p:cNvPr>
          <p:cNvSpPr txBox="1"/>
          <p:nvPr/>
        </p:nvSpPr>
        <p:spPr>
          <a:xfrm>
            <a:off x="6039721" y="3009904"/>
            <a:ext cx="920445"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Market Ops</a:t>
            </a:r>
            <a:endParaRPr kumimoji="0" lang="en-US" sz="1000" b="1" i="0" u="none" strike="noStrike" kern="1200" cap="none" spc="0" normalizeH="0" baseline="0" noProof="0" dirty="0">
              <a:ln>
                <a:noFill/>
              </a:ln>
              <a:effectLst/>
              <a:uLnTx/>
              <a:uFillTx/>
              <a:latin typeface="Tahoma" pitchFamily="34" charset="0"/>
              <a:ea typeface="+mn-ea"/>
              <a:cs typeface="+mn-cs"/>
            </a:endParaRPr>
          </a:p>
        </p:txBody>
      </p:sp>
      <p:cxnSp>
        <p:nvCxnSpPr>
          <p:cNvPr id="147" name="Connector: Elbow 146">
            <a:extLst>
              <a:ext uri="{FF2B5EF4-FFF2-40B4-BE49-F238E27FC236}">
                <a16:creationId xmlns:a16="http://schemas.microsoft.com/office/drawing/2014/main" id="{60F1146E-C00C-44BA-9DD3-60B3030F5359}"/>
              </a:ext>
            </a:extLst>
          </p:cNvPr>
          <p:cNvCxnSpPr>
            <a:cxnSpLocks/>
            <a:stCxn id="76" idx="3"/>
          </p:cNvCxnSpPr>
          <p:nvPr/>
        </p:nvCxnSpPr>
        <p:spPr bwMode="auto">
          <a:xfrm>
            <a:off x="2425941" y="3275346"/>
            <a:ext cx="2199567" cy="409120"/>
          </a:xfrm>
          <a:prstGeom prst="bentConnector3">
            <a:avLst>
              <a:gd name="adj1" fmla="val 56212"/>
            </a:avLst>
          </a:prstGeom>
          <a:solidFill>
            <a:srgbClr val="CC0000"/>
          </a:solidFill>
          <a:ln w="22225" cap="flat" cmpd="sng" algn="ctr">
            <a:solidFill>
              <a:srgbClr val="000000"/>
            </a:solidFill>
            <a:prstDash val="solid"/>
            <a:round/>
            <a:headEnd type="none" w="med" len="med"/>
            <a:tailEnd type="arrow"/>
          </a:ln>
          <a:effectLst/>
        </p:spPr>
      </p:cxnSp>
      <p:sp>
        <p:nvSpPr>
          <p:cNvPr id="152" name="Rectangle 151">
            <a:extLst>
              <a:ext uri="{FF2B5EF4-FFF2-40B4-BE49-F238E27FC236}">
                <a16:creationId xmlns:a16="http://schemas.microsoft.com/office/drawing/2014/main" id="{6B4F14AC-BA83-4776-A66E-DA1E6896EEC2}"/>
              </a:ext>
            </a:extLst>
          </p:cNvPr>
          <p:cNvSpPr/>
          <p:nvPr/>
        </p:nvSpPr>
        <p:spPr bwMode="auto">
          <a:xfrm>
            <a:off x="2043972" y="3677370"/>
            <a:ext cx="1103108" cy="442124"/>
          </a:xfrm>
          <a:prstGeom prst="rect">
            <a:avLst/>
          </a:prstGeom>
          <a:solidFill>
            <a:srgbClr val="00B0F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solidFill>
                  <a:srgbClr val="000000"/>
                </a:solidFill>
                <a:latin typeface="Tahoma" pitchFamily="34" charset="0"/>
                <a:ea typeface="+mn-ea"/>
              </a:rPr>
              <a:t>New </a:t>
            </a:r>
          </a:p>
          <a:p>
            <a:pPr algn="ctr" defTabSz="754471" fontAlgn="auto">
              <a:spcBef>
                <a:spcPts val="0"/>
              </a:spcBef>
              <a:spcAft>
                <a:spcPts val="0"/>
              </a:spcAft>
              <a:defRPr/>
            </a:pPr>
            <a:r>
              <a:rPr lang="en-GB" sz="1400" b="1" kern="0" dirty="0" err="1">
                <a:solidFill>
                  <a:srgbClr val="000000"/>
                </a:solidFill>
                <a:latin typeface="Tahoma" pitchFamily="34" charset="0"/>
                <a:ea typeface="+mn-ea"/>
              </a:rPr>
              <a:t>DOLWeb</a:t>
            </a:r>
            <a:endParaRPr lang="en-US" sz="1400" b="1" kern="0" dirty="0">
              <a:solidFill>
                <a:srgbClr val="000000"/>
              </a:solidFill>
              <a:latin typeface="Tahoma" pitchFamily="34" charset="0"/>
              <a:ea typeface="+mn-ea"/>
            </a:endParaRPr>
          </a:p>
        </p:txBody>
      </p:sp>
      <p:cxnSp>
        <p:nvCxnSpPr>
          <p:cNvPr id="154" name="Straight Arrow Connector 153">
            <a:extLst>
              <a:ext uri="{FF2B5EF4-FFF2-40B4-BE49-F238E27FC236}">
                <a16:creationId xmlns:a16="http://schemas.microsoft.com/office/drawing/2014/main" id="{0DA1DB25-9AF5-472B-A7A2-9A141EB66620}"/>
              </a:ext>
            </a:extLst>
          </p:cNvPr>
          <p:cNvCxnSpPr>
            <a:cxnSpLocks/>
          </p:cNvCxnSpPr>
          <p:nvPr/>
        </p:nvCxnSpPr>
        <p:spPr bwMode="auto">
          <a:xfrm flipV="1">
            <a:off x="3115909" y="3998056"/>
            <a:ext cx="1516525" cy="12452"/>
          </a:xfrm>
          <a:prstGeom prst="straightConnector1">
            <a:avLst/>
          </a:prstGeom>
          <a:solidFill>
            <a:srgbClr val="CC0000"/>
          </a:solidFill>
          <a:ln w="22225" cap="flat" cmpd="sng" algn="ctr">
            <a:solidFill>
              <a:srgbClr val="000000"/>
            </a:solidFill>
            <a:prstDash val="solid"/>
            <a:round/>
            <a:headEnd type="none" w="med" len="med"/>
            <a:tailEnd type="arrow"/>
          </a:ln>
          <a:effectLst/>
        </p:spPr>
      </p:cxnSp>
      <p:sp>
        <p:nvSpPr>
          <p:cNvPr id="160" name="TextBox 159">
            <a:extLst>
              <a:ext uri="{FF2B5EF4-FFF2-40B4-BE49-F238E27FC236}">
                <a16:creationId xmlns:a16="http://schemas.microsoft.com/office/drawing/2014/main" id="{57D6BD25-16ED-42B9-956C-63F6CC26C011}"/>
              </a:ext>
            </a:extLst>
          </p:cNvPr>
          <p:cNvSpPr txBox="1"/>
          <p:nvPr/>
        </p:nvSpPr>
        <p:spPr>
          <a:xfrm>
            <a:off x="5932321" y="3887397"/>
            <a:ext cx="1027845"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Deal booking</a:t>
            </a:r>
            <a:endParaRPr kumimoji="0" lang="en-US" sz="1000" b="1" i="0" u="none" strike="noStrike" kern="1200" cap="none" spc="0" normalizeH="0" baseline="0" noProof="0" dirty="0">
              <a:ln>
                <a:noFill/>
              </a:ln>
              <a:effectLst/>
              <a:uLnTx/>
              <a:uFillTx/>
              <a:latin typeface="Tahoma" pitchFamily="34" charset="0"/>
              <a:ea typeface="+mn-ea"/>
              <a:cs typeface="+mn-cs"/>
            </a:endParaRPr>
          </a:p>
        </p:txBody>
      </p:sp>
      <p:sp>
        <p:nvSpPr>
          <p:cNvPr id="161" name="TextBox 160">
            <a:extLst>
              <a:ext uri="{FF2B5EF4-FFF2-40B4-BE49-F238E27FC236}">
                <a16:creationId xmlns:a16="http://schemas.microsoft.com/office/drawing/2014/main" id="{EAA512B0-86E7-461B-B24F-6311F8F22DEC}"/>
              </a:ext>
            </a:extLst>
          </p:cNvPr>
          <p:cNvSpPr txBox="1"/>
          <p:nvPr/>
        </p:nvSpPr>
        <p:spPr>
          <a:xfrm>
            <a:off x="8351388" y="1848138"/>
            <a:ext cx="901209"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Limits sync</a:t>
            </a:r>
            <a:endParaRPr kumimoji="0" lang="en-US" sz="1000" b="1" i="0" u="none" strike="noStrike" kern="1200" cap="none" spc="0" normalizeH="0" baseline="0" noProof="0" dirty="0">
              <a:ln>
                <a:noFill/>
              </a:ln>
              <a:effectLst/>
              <a:uLnTx/>
              <a:uFillTx/>
              <a:latin typeface="Tahoma" pitchFamily="34" charset="0"/>
              <a:ea typeface="+mn-ea"/>
              <a:cs typeface="+mn-cs"/>
            </a:endParaRPr>
          </a:p>
        </p:txBody>
      </p:sp>
      <p:cxnSp>
        <p:nvCxnSpPr>
          <p:cNvPr id="162" name="Straight Arrow Connector 161">
            <a:extLst>
              <a:ext uri="{FF2B5EF4-FFF2-40B4-BE49-F238E27FC236}">
                <a16:creationId xmlns:a16="http://schemas.microsoft.com/office/drawing/2014/main" id="{EF1AEE5F-8056-488C-AA3D-24288D203B34}"/>
              </a:ext>
            </a:extLst>
          </p:cNvPr>
          <p:cNvCxnSpPr>
            <a:cxnSpLocks/>
          </p:cNvCxnSpPr>
          <p:nvPr/>
        </p:nvCxnSpPr>
        <p:spPr bwMode="auto">
          <a:xfrm>
            <a:off x="936473" y="3848839"/>
            <a:ext cx="375611" cy="0"/>
          </a:xfrm>
          <a:prstGeom prst="straightConnector1">
            <a:avLst/>
          </a:prstGeom>
          <a:solidFill>
            <a:srgbClr val="CC0000"/>
          </a:solidFill>
          <a:ln w="22225" cap="flat" cmpd="sng" algn="ctr">
            <a:solidFill>
              <a:schemeClr val="tx1"/>
            </a:solidFill>
            <a:prstDash val="solid"/>
            <a:round/>
            <a:headEnd type="none" w="med" len="med"/>
            <a:tailEnd type="arrow"/>
          </a:ln>
          <a:effectLst/>
        </p:spPr>
      </p:cxnSp>
      <p:sp>
        <p:nvSpPr>
          <p:cNvPr id="163" name="Rectangle 162">
            <a:extLst>
              <a:ext uri="{FF2B5EF4-FFF2-40B4-BE49-F238E27FC236}">
                <a16:creationId xmlns:a16="http://schemas.microsoft.com/office/drawing/2014/main" id="{99EB18E1-C12A-48AA-9F01-E348404586CC}"/>
              </a:ext>
            </a:extLst>
          </p:cNvPr>
          <p:cNvSpPr/>
          <p:nvPr/>
        </p:nvSpPr>
        <p:spPr bwMode="auto">
          <a:xfrm>
            <a:off x="694838" y="3953743"/>
            <a:ext cx="500993" cy="428368"/>
          </a:xfrm>
          <a:prstGeom prst="rect">
            <a:avLst/>
          </a:prstGeom>
          <a:solidFill>
            <a:schemeClr val="accent4">
              <a:lumMod val="50000"/>
              <a:lumOff val="50000"/>
            </a:schemeClr>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algn="ctr" defTabSz="754471" fontAlgn="auto">
              <a:spcBef>
                <a:spcPts val="0"/>
              </a:spcBef>
              <a:spcAft>
                <a:spcPts val="0"/>
              </a:spcAft>
              <a:defRPr/>
            </a:pPr>
            <a:r>
              <a:rPr lang="en-GB" sz="1400" b="1" kern="0" dirty="0">
                <a:solidFill>
                  <a:srgbClr val="000000"/>
                </a:solidFill>
                <a:latin typeface="Tahoma" pitchFamily="34" charset="0"/>
                <a:ea typeface="+mn-ea"/>
              </a:rPr>
              <a:t>IP/</a:t>
            </a:r>
          </a:p>
          <a:p>
            <a:pPr algn="ctr" defTabSz="754471" fontAlgn="auto">
              <a:spcBef>
                <a:spcPts val="0"/>
              </a:spcBef>
              <a:spcAft>
                <a:spcPts val="0"/>
              </a:spcAft>
              <a:defRPr/>
            </a:pPr>
            <a:r>
              <a:rPr lang="en-GB" sz="1400" b="1" kern="0" dirty="0">
                <a:solidFill>
                  <a:srgbClr val="000000"/>
                </a:solidFill>
                <a:latin typeface="Tahoma" pitchFamily="34" charset="0"/>
                <a:ea typeface="+mn-ea"/>
              </a:rPr>
              <a:t>SOI</a:t>
            </a:r>
            <a:endParaRPr lang="en-US" sz="1400" b="1" kern="0" dirty="0">
              <a:solidFill>
                <a:srgbClr val="000000"/>
              </a:solidFill>
              <a:latin typeface="Tahoma" pitchFamily="34" charset="0"/>
              <a:ea typeface="+mn-ea"/>
            </a:endParaRPr>
          </a:p>
        </p:txBody>
      </p:sp>
      <p:cxnSp>
        <p:nvCxnSpPr>
          <p:cNvPr id="164" name="Straight Arrow Connector 163">
            <a:extLst>
              <a:ext uri="{FF2B5EF4-FFF2-40B4-BE49-F238E27FC236}">
                <a16:creationId xmlns:a16="http://schemas.microsoft.com/office/drawing/2014/main" id="{92DA6F03-3747-436D-934C-C4874B6CDE89}"/>
              </a:ext>
            </a:extLst>
          </p:cNvPr>
          <p:cNvCxnSpPr>
            <a:cxnSpLocks/>
          </p:cNvCxnSpPr>
          <p:nvPr/>
        </p:nvCxnSpPr>
        <p:spPr bwMode="auto">
          <a:xfrm>
            <a:off x="5263146" y="2433598"/>
            <a:ext cx="0" cy="1088397"/>
          </a:xfrm>
          <a:prstGeom prst="straightConnector1">
            <a:avLst/>
          </a:prstGeom>
          <a:solidFill>
            <a:srgbClr val="CC0000"/>
          </a:solidFill>
          <a:ln w="22225" cap="flat" cmpd="sng" algn="ctr">
            <a:solidFill>
              <a:schemeClr val="tx1"/>
            </a:solidFill>
            <a:prstDash val="solid"/>
            <a:round/>
            <a:headEnd type="arrow" w="med" len="med"/>
            <a:tailEnd type="arrow"/>
          </a:ln>
          <a:effectLst/>
        </p:spPr>
      </p:cxnSp>
      <p:sp>
        <p:nvSpPr>
          <p:cNvPr id="174" name="Rectangle 173">
            <a:extLst>
              <a:ext uri="{FF2B5EF4-FFF2-40B4-BE49-F238E27FC236}">
                <a16:creationId xmlns:a16="http://schemas.microsoft.com/office/drawing/2014/main" id="{0F5695DB-D189-45C8-B687-0B8D337BB99C}"/>
              </a:ext>
            </a:extLst>
          </p:cNvPr>
          <p:cNvSpPr/>
          <p:nvPr/>
        </p:nvSpPr>
        <p:spPr bwMode="auto">
          <a:xfrm>
            <a:off x="7210677" y="1867574"/>
            <a:ext cx="987552" cy="537794"/>
          </a:xfrm>
          <a:prstGeom prst="rect">
            <a:avLst/>
          </a:prstGeom>
          <a:solidFill>
            <a:srgbClr val="00B0F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ea typeface="+mn-ea"/>
                <a:cs typeface="+mn-cs"/>
              </a:rPr>
              <a:t>DCC*</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175" name="Rectangle 174">
            <a:extLst>
              <a:ext uri="{FF2B5EF4-FFF2-40B4-BE49-F238E27FC236}">
                <a16:creationId xmlns:a16="http://schemas.microsoft.com/office/drawing/2014/main" id="{B0000A5C-1B2C-4607-BDF5-A40E02CAE38C}"/>
              </a:ext>
            </a:extLst>
          </p:cNvPr>
          <p:cNvSpPr/>
          <p:nvPr/>
        </p:nvSpPr>
        <p:spPr bwMode="auto">
          <a:xfrm>
            <a:off x="10836353" y="1848138"/>
            <a:ext cx="987552" cy="537794"/>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ea typeface="+mn-ea"/>
                <a:cs typeface="+mn-cs"/>
              </a:rPr>
              <a:t>MLC</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176" name="Straight Arrow Connector 175">
            <a:extLst>
              <a:ext uri="{FF2B5EF4-FFF2-40B4-BE49-F238E27FC236}">
                <a16:creationId xmlns:a16="http://schemas.microsoft.com/office/drawing/2014/main" id="{55A159ED-B39E-4931-8683-56DF4A43DE61}"/>
              </a:ext>
            </a:extLst>
          </p:cNvPr>
          <p:cNvCxnSpPr>
            <a:cxnSpLocks/>
            <a:stCxn id="175" idx="1"/>
            <a:endCxn id="174" idx="3"/>
          </p:cNvCxnSpPr>
          <p:nvPr/>
        </p:nvCxnSpPr>
        <p:spPr bwMode="auto">
          <a:xfrm flipH="1">
            <a:off x="8198229" y="2117035"/>
            <a:ext cx="2638124" cy="19436"/>
          </a:xfrm>
          <a:prstGeom prst="straightConnector1">
            <a:avLst/>
          </a:prstGeom>
          <a:solidFill>
            <a:srgbClr val="CC0000"/>
          </a:solidFill>
          <a:ln w="22225" cap="flat" cmpd="sng" algn="ctr">
            <a:solidFill>
              <a:srgbClr val="000000"/>
            </a:solidFill>
            <a:prstDash val="solid"/>
            <a:round/>
            <a:headEnd type="none" w="med" len="med"/>
            <a:tailEnd type="arrow"/>
          </a:ln>
          <a:effectLst/>
        </p:spPr>
      </p:cxnSp>
      <p:cxnSp>
        <p:nvCxnSpPr>
          <p:cNvPr id="179" name="Straight Arrow Connector 178">
            <a:extLst>
              <a:ext uri="{FF2B5EF4-FFF2-40B4-BE49-F238E27FC236}">
                <a16:creationId xmlns:a16="http://schemas.microsoft.com/office/drawing/2014/main" id="{3DB77565-D986-4D44-9776-8BF0CECCDE09}"/>
              </a:ext>
            </a:extLst>
          </p:cNvPr>
          <p:cNvCxnSpPr>
            <a:cxnSpLocks/>
          </p:cNvCxnSpPr>
          <p:nvPr/>
        </p:nvCxnSpPr>
        <p:spPr bwMode="auto">
          <a:xfrm flipH="1" flipV="1">
            <a:off x="11309086" y="2385932"/>
            <a:ext cx="1344" cy="932610"/>
          </a:xfrm>
          <a:prstGeom prst="straightConnector1">
            <a:avLst/>
          </a:prstGeom>
          <a:solidFill>
            <a:srgbClr val="CC0000"/>
          </a:solidFill>
          <a:ln w="22225" cap="flat" cmpd="sng" algn="ctr">
            <a:solidFill>
              <a:srgbClr val="000000"/>
            </a:solidFill>
            <a:prstDash val="solid"/>
            <a:round/>
            <a:headEnd type="none" w="med" len="med"/>
            <a:tailEnd type="arrow"/>
          </a:ln>
          <a:effectLst/>
        </p:spPr>
      </p:cxnSp>
      <p:sp>
        <p:nvSpPr>
          <p:cNvPr id="182" name="Rectangle 181">
            <a:extLst>
              <a:ext uri="{FF2B5EF4-FFF2-40B4-BE49-F238E27FC236}">
                <a16:creationId xmlns:a16="http://schemas.microsoft.com/office/drawing/2014/main" id="{EA1FBE88-1293-47C5-95EA-A13886275670}"/>
              </a:ext>
            </a:extLst>
          </p:cNvPr>
          <p:cNvSpPr/>
          <p:nvPr/>
        </p:nvSpPr>
        <p:spPr bwMode="auto">
          <a:xfrm>
            <a:off x="10836353" y="4350139"/>
            <a:ext cx="987552" cy="537794"/>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ea typeface="+mn-ea"/>
                <a:cs typeface="+mn-cs"/>
              </a:rPr>
              <a:t>OPAL</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189" name="Rectangle 188">
            <a:extLst>
              <a:ext uri="{FF2B5EF4-FFF2-40B4-BE49-F238E27FC236}">
                <a16:creationId xmlns:a16="http://schemas.microsoft.com/office/drawing/2014/main" id="{5325FCBA-66CA-4B0F-A853-279A3C74A7F2}"/>
              </a:ext>
            </a:extLst>
          </p:cNvPr>
          <p:cNvSpPr/>
          <p:nvPr/>
        </p:nvSpPr>
        <p:spPr bwMode="auto">
          <a:xfrm>
            <a:off x="8481757" y="3479044"/>
            <a:ext cx="205907" cy="1339687"/>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vert="eaVert" wrap="none" anchor="ctr"/>
          <a:lstStyle/>
          <a:p>
            <a:pPr algn="ctr" eaLnBrk="1" fontAlgn="auto" hangingPunct="1">
              <a:spcBef>
                <a:spcPts val="0"/>
              </a:spcBef>
              <a:spcAft>
                <a:spcPts val="0"/>
              </a:spcAft>
            </a:pPr>
            <a:r>
              <a:rPr lang="en-GB" sz="1350" b="1" kern="0">
                <a:solidFill>
                  <a:srgbClr val="000000"/>
                </a:solidFill>
                <a:latin typeface="Tahoma" pitchFamily="34" charset="0"/>
              </a:rPr>
              <a:t>KAFKA</a:t>
            </a:r>
            <a:endParaRPr lang="en-US" sz="1350" b="1" kern="0" dirty="0">
              <a:solidFill>
                <a:srgbClr val="000000"/>
              </a:solidFill>
              <a:latin typeface="Tahoma" pitchFamily="34" charset="0"/>
            </a:endParaRPr>
          </a:p>
        </p:txBody>
      </p:sp>
      <p:cxnSp>
        <p:nvCxnSpPr>
          <p:cNvPr id="191" name="Straight Arrow Connector 190">
            <a:extLst>
              <a:ext uri="{FF2B5EF4-FFF2-40B4-BE49-F238E27FC236}">
                <a16:creationId xmlns:a16="http://schemas.microsoft.com/office/drawing/2014/main" id="{8F273E2D-02B6-43C1-BA0C-A824A9300659}"/>
              </a:ext>
            </a:extLst>
          </p:cNvPr>
          <p:cNvCxnSpPr>
            <a:cxnSpLocks/>
            <a:stCxn id="73" idx="3"/>
            <a:endCxn id="189" idx="1"/>
          </p:cNvCxnSpPr>
          <p:nvPr/>
        </p:nvCxnSpPr>
        <p:spPr bwMode="auto">
          <a:xfrm flipV="1">
            <a:off x="8221571" y="4148888"/>
            <a:ext cx="260186" cy="5756"/>
          </a:xfrm>
          <a:prstGeom prst="straightConnector1">
            <a:avLst/>
          </a:prstGeom>
          <a:solidFill>
            <a:srgbClr val="CC0000"/>
          </a:solidFill>
          <a:ln w="22225" cap="flat" cmpd="sng" algn="ctr">
            <a:solidFill>
              <a:srgbClr val="000000"/>
            </a:solidFill>
            <a:prstDash val="solid"/>
            <a:round/>
            <a:headEnd type="none" w="med" len="med"/>
            <a:tailEnd type="arrow"/>
          </a:ln>
          <a:effectLst/>
        </p:spPr>
      </p:cxnSp>
      <p:cxnSp>
        <p:nvCxnSpPr>
          <p:cNvPr id="203" name="Straight Arrow Connector 202">
            <a:extLst>
              <a:ext uri="{FF2B5EF4-FFF2-40B4-BE49-F238E27FC236}">
                <a16:creationId xmlns:a16="http://schemas.microsoft.com/office/drawing/2014/main" id="{F503775F-8653-4CBF-B008-8947B9248702}"/>
              </a:ext>
            </a:extLst>
          </p:cNvPr>
          <p:cNvCxnSpPr>
            <a:cxnSpLocks/>
            <a:endCxn id="182" idx="1"/>
          </p:cNvCxnSpPr>
          <p:nvPr/>
        </p:nvCxnSpPr>
        <p:spPr bwMode="auto">
          <a:xfrm>
            <a:off x="8687664" y="4619036"/>
            <a:ext cx="2148689" cy="0"/>
          </a:xfrm>
          <a:prstGeom prst="straightConnector1">
            <a:avLst/>
          </a:prstGeom>
          <a:solidFill>
            <a:srgbClr val="CC0000"/>
          </a:solidFill>
          <a:ln w="22225" cap="flat" cmpd="sng" algn="ctr">
            <a:solidFill>
              <a:srgbClr val="000000"/>
            </a:solidFill>
            <a:prstDash val="solid"/>
            <a:round/>
            <a:headEnd type="none" w="med" len="med"/>
            <a:tailEnd type="arrow"/>
          </a:ln>
          <a:effectLst/>
        </p:spPr>
      </p:cxnSp>
      <p:cxnSp>
        <p:nvCxnSpPr>
          <p:cNvPr id="207" name="Straight Arrow Connector 206">
            <a:extLst>
              <a:ext uri="{FF2B5EF4-FFF2-40B4-BE49-F238E27FC236}">
                <a16:creationId xmlns:a16="http://schemas.microsoft.com/office/drawing/2014/main" id="{1C658F35-CEFD-46C1-94AA-4B335F076036}"/>
              </a:ext>
            </a:extLst>
          </p:cNvPr>
          <p:cNvCxnSpPr>
            <a:cxnSpLocks/>
            <a:endCxn id="74" idx="1"/>
          </p:cNvCxnSpPr>
          <p:nvPr/>
        </p:nvCxnSpPr>
        <p:spPr bwMode="auto">
          <a:xfrm>
            <a:off x="8687664" y="3587439"/>
            <a:ext cx="2150033" cy="0"/>
          </a:xfrm>
          <a:prstGeom prst="straightConnector1">
            <a:avLst/>
          </a:prstGeom>
          <a:solidFill>
            <a:srgbClr val="CC0000"/>
          </a:solidFill>
          <a:ln w="22225" cap="flat" cmpd="sng" algn="ctr">
            <a:solidFill>
              <a:srgbClr val="000000"/>
            </a:solidFill>
            <a:prstDash val="solid"/>
            <a:round/>
            <a:headEnd type="none" w="med" len="med"/>
            <a:tailEnd type="arrow"/>
          </a:ln>
          <a:effectLst/>
        </p:spPr>
      </p:cxnSp>
      <p:sp>
        <p:nvSpPr>
          <p:cNvPr id="210" name="Rectangle 209">
            <a:extLst>
              <a:ext uri="{FF2B5EF4-FFF2-40B4-BE49-F238E27FC236}">
                <a16:creationId xmlns:a16="http://schemas.microsoft.com/office/drawing/2014/main" id="{845405B9-9525-4A29-8BA3-4E553CCC3CB4}"/>
              </a:ext>
            </a:extLst>
          </p:cNvPr>
          <p:cNvSpPr/>
          <p:nvPr/>
        </p:nvSpPr>
        <p:spPr bwMode="auto">
          <a:xfrm>
            <a:off x="8896341" y="3301342"/>
            <a:ext cx="638135" cy="537794"/>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err="1">
                <a:ln>
                  <a:noFill/>
                </a:ln>
                <a:solidFill>
                  <a:srgbClr val="000000"/>
                </a:solidFill>
                <a:effectLst/>
                <a:uLnTx/>
                <a:uFillTx/>
                <a:latin typeface="Tahoma" pitchFamily="34" charset="0"/>
                <a:ea typeface="+mn-ea"/>
                <a:cs typeface="+mn-cs"/>
              </a:rPr>
              <a:t>Accum</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211" name="Rectangle 210">
            <a:extLst>
              <a:ext uri="{FF2B5EF4-FFF2-40B4-BE49-F238E27FC236}">
                <a16:creationId xmlns:a16="http://schemas.microsoft.com/office/drawing/2014/main" id="{3C8B1100-C7CD-4B59-B8F7-724EDB6609DC}"/>
              </a:ext>
            </a:extLst>
          </p:cNvPr>
          <p:cNvSpPr/>
          <p:nvPr/>
        </p:nvSpPr>
        <p:spPr bwMode="auto">
          <a:xfrm>
            <a:off x="9990885" y="3316423"/>
            <a:ext cx="402385" cy="537794"/>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ea typeface="+mn-ea"/>
                <a:cs typeface="+mn-cs"/>
              </a:rPr>
              <a:t>TPS</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212" name="Connector: Elbow 211">
            <a:extLst>
              <a:ext uri="{FF2B5EF4-FFF2-40B4-BE49-F238E27FC236}">
                <a16:creationId xmlns:a16="http://schemas.microsoft.com/office/drawing/2014/main" id="{6F36F685-21E7-442E-A821-D1EA47FE131A}"/>
              </a:ext>
            </a:extLst>
          </p:cNvPr>
          <p:cNvCxnSpPr>
            <a:cxnSpLocks/>
            <a:endCxn id="174" idx="2"/>
          </p:cNvCxnSpPr>
          <p:nvPr/>
        </p:nvCxnSpPr>
        <p:spPr bwMode="auto">
          <a:xfrm flipV="1">
            <a:off x="5555668" y="2405368"/>
            <a:ext cx="1872000" cy="1268806"/>
          </a:xfrm>
          <a:prstGeom prst="bentConnector2">
            <a:avLst/>
          </a:prstGeom>
          <a:solidFill>
            <a:srgbClr val="CC0000"/>
          </a:solidFill>
          <a:ln w="22225" cap="flat" cmpd="sng" algn="ctr">
            <a:solidFill>
              <a:srgbClr val="000000"/>
            </a:solidFill>
            <a:prstDash val="solid"/>
            <a:round/>
            <a:headEnd type="none" w="med" len="med"/>
            <a:tailEnd type="arrow"/>
          </a:ln>
          <a:effectLst/>
        </p:spPr>
      </p:cxnSp>
      <p:sp>
        <p:nvSpPr>
          <p:cNvPr id="215" name="Rectangle 214">
            <a:extLst>
              <a:ext uri="{FF2B5EF4-FFF2-40B4-BE49-F238E27FC236}">
                <a16:creationId xmlns:a16="http://schemas.microsoft.com/office/drawing/2014/main" id="{622743C6-9FDB-4BE7-BCCD-D454BDBBDBCD}"/>
              </a:ext>
            </a:extLst>
          </p:cNvPr>
          <p:cNvSpPr/>
          <p:nvPr/>
        </p:nvSpPr>
        <p:spPr bwMode="auto">
          <a:xfrm>
            <a:off x="9246894" y="1854558"/>
            <a:ext cx="987552" cy="537794"/>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ea typeface="+mn-ea"/>
                <a:cs typeface="+mn-cs"/>
              </a:rPr>
              <a:t>Limits</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350" b="1" kern="0" dirty="0">
                <a:solidFill>
                  <a:srgbClr val="000000"/>
                </a:solidFill>
                <a:latin typeface="Tahoma" pitchFamily="34" charset="0"/>
              </a:rPr>
              <a:t>connector</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216" name="TextBox 215">
            <a:extLst>
              <a:ext uri="{FF2B5EF4-FFF2-40B4-BE49-F238E27FC236}">
                <a16:creationId xmlns:a16="http://schemas.microsoft.com/office/drawing/2014/main" id="{9B8E0D80-3C0C-47F4-9B93-9B7E26859F0C}"/>
              </a:ext>
            </a:extLst>
          </p:cNvPr>
          <p:cNvSpPr txBox="1"/>
          <p:nvPr/>
        </p:nvSpPr>
        <p:spPr>
          <a:xfrm>
            <a:off x="8889589" y="4321334"/>
            <a:ext cx="1471878"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Deal &amp; Mkt ops flow</a:t>
            </a:r>
            <a:endParaRPr kumimoji="0" lang="en-US" sz="1000" b="1" i="0" u="none" strike="noStrike" kern="1200" cap="none" spc="0" normalizeH="0" baseline="0" noProof="0" dirty="0">
              <a:ln>
                <a:noFill/>
              </a:ln>
              <a:effectLst/>
              <a:uLnTx/>
              <a:uFillTx/>
              <a:latin typeface="Tahoma" pitchFamily="34" charset="0"/>
              <a:ea typeface="+mn-ea"/>
              <a:cs typeface="+mn-cs"/>
            </a:endParaRPr>
          </a:p>
        </p:txBody>
      </p:sp>
      <p:sp>
        <p:nvSpPr>
          <p:cNvPr id="217" name="TextBox 216">
            <a:extLst>
              <a:ext uri="{FF2B5EF4-FFF2-40B4-BE49-F238E27FC236}">
                <a16:creationId xmlns:a16="http://schemas.microsoft.com/office/drawing/2014/main" id="{95FBE3C2-D592-4DCD-8669-741573E771C9}"/>
              </a:ext>
            </a:extLst>
          </p:cNvPr>
          <p:cNvSpPr txBox="1"/>
          <p:nvPr/>
        </p:nvSpPr>
        <p:spPr>
          <a:xfrm>
            <a:off x="9041989" y="3843115"/>
            <a:ext cx="1471878"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Deal &amp; Mkt ops flow</a:t>
            </a:r>
            <a:endParaRPr kumimoji="0" lang="en-US" sz="1000" b="1" i="0" u="none" strike="noStrike" kern="1200" cap="none" spc="0" normalizeH="0" baseline="0" noProof="0" dirty="0">
              <a:ln>
                <a:noFill/>
              </a:ln>
              <a:effectLst/>
              <a:uLnTx/>
              <a:uFillTx/>
              <a:latin typeface="Tahoma" pitchFamily="34" charset="0"/>
              <a:ea typeface="+mn-ea"/>
              <a:cs typeface="+mn-cs"/>
            </a:endParaRPr>
          </a:p>
        </p:txBody>
      </p:sp>
      <p:cxnSp>
        <p:nvCxnSpPr>
          <p:cNvPr id="218" name="Connector: Elbow 217">
            <a:extLst>
              <a:ext uri="{FF2B5EF4-FFF2-40B4-BE49-F238E27FC236}">
                <a16:creationId xmlns:a16="http://schemas.microsoft.com/office/drawing/2014/main" id="{4D6DC2E6-CFCB-4623-AD9A-D5AB4F7A8C06}"/>
              </a:ext>
            </a:extLst>
          </p:cNvPr>
          <p:cNvCxnSpPr>
            <a:cxnSpLocks/>
            <a:stCxn id="182" idx="2"/>
            <a:endCxn id="73" idx="2"/>
          </p:cNvCxnSpPr>
          <p:nvPr/>
        </p:nvCxnSpPr>
        <p:spPr bwMode="auto">
          <a:xfrm rot="5400000" flipH="1">
            <a:off x="9459933" y="3017737"/>
            <a:ext cx="464392" cy="3276000"/>
          </a:xfrm>
          <a:prstGeom prst="bentConnector3">
            <a:avLst>
              <a:gd name="adj1" fmla="val -49226"/>
            </a:avLst>
          </a:prstGeom>
          <a:solidFill>
            <a:srgbClr val="CC0000"/>
          </a:solidFill>
          <a:ln w="22225" cap="flat" cmpd="sng" algn="ctr">
            <a:solidFill>
              <a:schemeClr val="tx1"/>
            </a:solidFill>
            <a:prstDash val="solid"/>
            <a:round/>
            <a:headEnd type="none" w="med" len="med"/>
            <a:tailEnd type="arrow"/>
          </a:ln>
          <a:effectLst/>
        </p:spPr>
      </p:cxnSp>
      <p:sp>
        <p:nvSpPr>
          <p:cNvPr id="221" name="TextBox 220">
            <a:extLst>
              <a:ext uri="{FF2B5EF4-FFF2-40B4-BE49-F238E27FC236}">
                <a16:creationId xmlns:a16="http://schemas.microsoft.com/office/drawing/2014/main" id="{BA77A11C-1952-444E-A581-02F147A7E7FE}"/>
              </a:ext>
            </a:extLst>
          </p:cNvPr>
          <p:cNvSpPr txBox="1"/>
          <p:nvPr/>
        </p:nvSpPr>
        <p:spPr>
          <a:xfrm>
            <a:off x="9371320" y="4876288"/>
            <a:ext cx="1170513"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Deal Utilization</a:t>
            </a:r>
            <a:endParaRPr kumimoji="0" lang="en-US" sz="1000" b="1" i="0" u="none" strike="noStrike" kern="1200" cap="none" spc="0" normalizeH="0" baseline="0" noProof="0" dirty="0">
              <a:ln>
                <a:noFill/>
              </a:ln>
              <a:effectLst/>
              <a:uLnTx/>
              <a:uFillTx/>
              <a:latin typeface="Tahoma" pitchFamily="34" charset="0"/>
              <a:ea typeface="+mn-ea"/>
              <a:cs typeface="+mn-cs"/>
            </a:endParaRPr>
          </a:p>
        </p:txBody>
      </p:sp>
      <p:sp>
        <p:nvSpPr>
          <p:cNvPr id="222" name="TextBox 221">
            <a:extLst>
              <a:ext uri="{FF2B5EF4-FFF2-40B4-BE49-F238E27FC236}">
                <a16:creationId xmlns:a16="http://schemas.microsoft.com/office/drawing/2014/main" id="{C1DF952C-6618-47B6-836B-B8718947F9AA}"/>
              </a:ext>
            </a:extLst>
          </p:cNvPr>
          <p:cNvSpPr txBox="1"/>
          <p:nvPr/>
        </p:nvSpPr>
        <p:spPr>
          <a:xfrm>
            <a:off x="10764075" y="2695727"/>
            <a:ext cx="612668" cy="40011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Limits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chalk</a:t>
            </a:r>
            <a:endParaRPr kumimoji="0" lang="en-US" sz="1000" b="1" i="0" u="none" strike="noStrike" kern="1200" cap="none" spc="0" normalizeH="0" baseline="0" noProof="0" dirty="0">
              <a:ln>
                <a:noFill/>
              </a:ln>
              <a:effectLst/>
              <a:uLnTx/>
              <a:uFillTx/>
              <a:latin typeface="Tahoma" pitchFamily="34" charset="0"/>
              <a:ea typeface="+mn-ea"/>
              <a:cs typeface="+mn-cs"/>
            </a:endParaRPr>
          </a:p>
        </p:txBody>
      </p:sp>
      <p:sp>
        <p:nvSpPr>
          <p:cNvPr id="223" name="TextBox 222">
            <a:extLst>
              <a:ext uri="{FF2B5EF4-FFF2-40B4-BE49-F238E27FC236}">
                <a16:creationId xmlns:a16="http://schemas.microsoft.com/office/drawing/2014/main" id="{EBFB72AE-BE16-431B-A47E-5C512DBB7596}"/>
              </a:ext>
            </a:extLst>
          </p:cNvPr>
          <p:cNvSpPr txBox="1"/>
          <p:nvPr/>
        </p:nvSpPr>
        <p:spPr>
          <a:xfrm>
            <a:off x="7433488" y="2540733"/>
            <a:ext cx="646331" cy="553998"/>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Limits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Check/</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chalk</a:t>
            </a:r>
            <a:endParaRPr kumimoji="0" lang="en-US" sz="1000" b="1" i="0" u="none" strike="noStrike" kern="1200" cap="none" spc="0" normalizeH="0" baseline="0" noProof="0" dirty="0">
              <a:ln>
                <a:noFill/>
              </a:ln>
              <a:effectLst/>
              <a:uLnTx/>
              <a:uFillTx/>
              <a:latin typeface="Tahoma" pitchFamily="34" charset="0"/>
              <a:ea typeface="+mn-ea"/>
              <a:cs typeface="+mn-cs"/>
            </a:endParaRPr>
          </a:p>
        </p:txBody>
      </p:sp>
      <p:sp>
        <p:nvSpPr>
          <p:cNvPr id="224" name="Rectangle 223">
            <a:extLst>
              <a:ext uri="{FF2B5EF4-FFF2-40B4-BE49-F238E27FC236}">
                <a16:creationId xmlns:a16="http://schemas.microsoft.com/office/drawing/2014/main" id="{C2F7A553-147E-4F3C-803D-D09DF3BF453F}"/>
              </a:ext>
            </a:extLst>
          </p:cNvPr>
          <p:cNvSpPr/>
          <p:nvPr/>
        </p:nvSpPr>
        <p:spPr bwMode="auto">
          <a:xfrm>
            <a:off x="8707540" y="684159"/>
            <a:ext cx="1108282" cy="537794"/>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ea typeface="+mn-ea"/>
                <a:cs typeface="+mn-cs"/>
              </a:rPr>
              <a:t>FINACLE ID</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225" name="Connector: Elbow 224">
            <a:extLst>
              <a:ext uri="{FF2B5EF4-FFF2-40B4-BE49-F238E27FC236}">
                <a16:creationId xmlns:a16="http://schemas.microsoft.com/office/drawing/2014/main" id="{F79BDE99-A4F1-47F9-B2DA-46E8EA679F53}"/>
              </a:ext>
            </a:extLst>
          </p:cNvPr>
          <p:cNvCxnSpPr>
            <a:cxnSpLocks noChangeAspect="1"/>
          </p:cNvCxnSpPr>
          <p:nvPr/>
        </p:nvCxnSpPr>
        <p:spPr bwMode="auto">
          <a:xfrm rot="16200000" flipH="1" flipV="1">
            <a:off x="6722210" y="1853426"/>
            <a:ext cx="3731464" cy="1364470"/>
          </a:xfrm>
          <a:prstGeom prst="bentConnector5">
            <a:avLst>
              <a:gd name="adj1" fmla="val -4436"/>
              <a:gd name="adj2" fmla="val 649118"/>
              <a:gd name="adj3" fmla="val 131322"/>
            </a:avLst>
          </a:prstGeom>
          <a:solidFill>
            <a:srgbClr val="CC0000"/>
          </a:solidFill>
          <a:ln w="22225" cap="flat" cmpd="sng" algn="ctr">
            <a:solidFill>
              <a:schemeClr val="tx1"/>
            </a:solidFill>
            <a:prstDash val="solid"/>
            <a:round/>
            <a:headEnd type="none" w="med" len="med"/>
            <a:tailEnd type="arrow"/>
          </a:ln>
          <a:effectLst/>
        </p:spPr>
      </p:cxnSp>
      <p:sp>
        <p:nvSpPr>
          <p:cNvPr id="236" name="Rectangle 235">
            <a:extLst>
              <a:ext uri="{FF2B5EF4-FFF2-40B4-BE49-F238E27FC236}">
                <a16:creationId xmlns:a16="http://schemas.microsoft.com/office/drawing/2014/main" id="{C6507265-4801-4C41-94BA-900B3B0E270D}"/>
              </a:ext>
            </a:extLst>
          </p:cNvPr>
          <p:cNvSpPr/>
          <p:nvPr/>
        </p:nvSpPr>
        <p:spPr bwMode="auto">
          <a:xfrm>
            <a:off x="7681116" y="4161434"/>
            <a:ext cx="402615" cy="290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800" b="1" i="0" u="none" strike="noStrike" cap="none" normalizeH="0" baseline="0">
              <a:ln>
                <a:noFill/>
              </a:ln>
              <a:solidFill>
                <a:schemeClr val="tx1"/>
              </a:solidFill>
              <a:effectLst/>
              <a:latin typeface="Arial" panose="020B0604020202020204" pitchFamily="34" charset="0"/>
            </a:endParaRPr>
          </a:p>
        </p:txBody>
      </p:sp>
      <p:sp>
        <p:nvSpPr>
          <p:cNvPr id="244" name="TextBox 243">
            <a:extLst>
              <a:ext uri="{FF2B5EF4-FFF2-40B4-BE49-F238E27FC236}">
                <a16:creationId xmlns:a16="http://schemas.microsoft.com/office/drawing/2014/main" id="{4481133F-D8DD-489A-84D3-EF377BECE5C0}"/>
              </a:ext>
            </a:extLst>
          </p:cNvPr>
          <p:cNvSpPr txBox="1"/>
          <p:nvPr/>
        </p:nvSpPr>
        <p:spPr>
          <a:xfrm>
            <a:off x="9288737" y="481833"/>
            <a:ext cx="1367682"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Customer data file</a:t>
            </a:r>
            <a:endParaRPr kumimoji="0" lang="en-US" sz="1000" b="1" i="0" u="none" strike="noStrike" kern="1200" cap="none" spc="0" normalizeH="0" baseline="0" noProof="0" dirty="0">
              <a:ln>
                <a:noFill/>
              </a:ln>
              <a:effectLst/>
              <a:uLnTx/>
              <a:uFillTx/>
              <a:latin typeface="Tahoma" pitchFamily="34" charset="0"/>
              <a:ea typeface="+mn-ea"/>
              <a:cs typeface="+mn-cs"/>
            </a:endParaRPr>
          </a:p>
        </p:txBody>
      </p:sp>
      <p:sp>
        <p:nvSpPr>
          <p:cNvPr id="245" name="TextBox 244">
            <a:extLst>
              <a:ext uri="{FF2B5EF4-FFF2-40B4-BE49-F238E27FC236}">
                <a16:creationId xmlns:a16="http://schemas.microsoft.com/office/drawing/2014/main" id="{69C3C543-BFD0-4720-9E2D-E402229277DB}"/>
              </a:ext>
            </a:extLst>
          </p:cNvPr>
          <p:cNvSpPr txBox="1"/>
          <p:nvPr/>
        </p:nvSpPr>
        <p:spPr>
          <a:xfrm rot="20642438">
            <a:off x="6875319" y="1100015"/>
            <a:ext cx="1074333"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CIF + Tier file</a:t>
            </a:r>
            <a:endParaRPr kumimoji="0" lang="en-US" sz="1000" b="1" i="0" u="none" strike="noStrike" kern="1200" cap="none" spc="0" normalizeH="0" baseline="0" noProof="0" dirty="0">
              <a:ln>
                <a:noFill/>
              </a:ln>
              <a:effectLst/>
              <a:uLnTx/>
              <a:uFillTx/>
              <a:latin typeface="Tahoma" pitchFamily="34" charset="0"/>
              <a:ea typeface="+mn-ea"/>
              <a:cs typeface="+mn-cs"/>
            </a:endParaRPr>
          </a:p>
        </p:txBody>
      </p:sp>
      <p:cxnSp>
        <p:nvCxnSpPr>
          <p:cNvPr id="246" name="Straight Arrow Connector 245">
            <a:extLst>
              <a:ext uri="{FF2B5EF4-FFF2-40B4-BE49-F238E27FC236}">
                <a16:creationId xmlns:a16="http://schemas.microsoft.com/office/drawing/2014/main" id="{CFEAE362-1C3D-491B-AEDC-5528BF481E08}"/>
              </a:ext>
            </a:extLst>
          </p:cNvPr>
          <p:cNvCxnSpPr>
            <a:cxnSpLocks/>
            <a:stCxn id="224" idx="1"/>
          </p:cNvCxnSpPr>
          <p:nvPr/>
        </p:nvCxnSpPr>
        <p:spPr bwMode="auto">
          <a:xfrm flipH="1">
            <a:off x="5492470" y="953056"/>
            <a:ext cx="3215070" cy="951775"/>
          </a:xfrm>
          <a:prstGeom prst="straightConnector1">
            <a:avLst/>
          </a:prstGeom>
          <a:solidFill>
            <a:srgbClr val="CC0000"/>
          </a:solidFill>
          <a:ln w="22225" cap="flat" cmpd="sng" algn="ctr">
            <a:solidFill>
              <a:schemeClr val="tx1"/>
            </a:solidFill>
            <a:prstDash val="solid"/>
            <a:round/>
            <a:headEnd type="none" w="med" len="med"/>
            <a:tailEnd type="arrow"/>
          </a:ln>
          <a:effectLst/>
        </p:spPr>
      </p:cxnSp>
      <p:cxnSp>
        <p:nvCxnSpPr>
          <p:cNvPr id="249" name="Straight Arrow Connector 248">
            <a:extLst>
              <a:ext uri="{FF2B5EF4-FFF2-40B4-BE49-F238E27FC236}">
                <a16:creationId xmlns:a16="http://schemas.microsoft.com/office/drawing/2014/main" id="{E716C66E-D0BB-42D7-BEEB-76DDD605D302}"/>
              </a:ext>
            </a:extLst>
          </p:cNvPr>
          <p:cNvCxnSpPr>
            <a:cxnSpLocks/>
          </p:cNvCxnSpPr>
          <p:nvPr/>
        </p:nvCxnSpPr>
        <p:spPr bwMode="auto">
          <a:xfrm>
            <a:off x="394856" y="3142298"/>
            <a:ext cx="953924" cy="0"/>
          </a:xfrm>
          <a:prstGeom prst="straightConnector1">
            <a:avLst/>
          </a:prstGeom>
          <a:solidFill>
            <a:srgbClr val="CC0000"/>
          </a:solidFill>
          <a:ln w="22225" cap="flat" cmpd="sng" algn="ctr">
            <a:solidFill>
              <a:schemeClr val="tx1"/>
            </a:solidFill>
            <a:prstDash val="solid"/>
            <a:round/>
            <a:headEnd type="none" w="med" len="med"/>
            <a:tailEnd type="arrow"/>
          </a:ln>
          <a:effectLst/>
        </p:spPr>
      </p:cxnSp>
      <p:sp>
        <p:nvSpPr>
          <p:cNvPr id="71" name="TextBox 70">
            <a:extLst>
              <a:ext uri="{FF2B5EF4-FFF2-40B4-BE49-F238E27FC236}">
                <a16:creationId xmlns:a16="http://schemas.microsoft.com/office/drawing/2014/main" id="{9A0167FD-5275-4288-AF8F-36811D23EF6B}"/>
              </a:ext>
            </a:extLst>
          </p:cNvPr>
          <p:cNvSpPr txBox="1"/>
          <p:nvPr/>
        </p:nvSpPr>
        <p:spPr>
          <a:xfrm>
            <a:off x="394856" y="542951"/>
            <a:ext cx="1367682"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Customer data file</a:t>
            </a:r>
            <a:endParaRPr kumimoji="0" lang="en-US" sz="1000" b="1" i="0" u="none" strike="noStrike" kern="1200" cap="none" spc="0" normalizeH="0" baseline="0" noProof="0" dirty="0">
              <a:ln>
                <a:noFill/>
              </a:ln>
              <a:effectLst/>
              <a:uLnTx/>
              <a:uFillTx/>
              <a:latin typeface="Tahoma" pitchFamily="34" charset="0"/>
              <a:ea typeface="+mn-ea"/>
              <a:cs typeface="+mn-cs"/>
            </a:endParaRPr>
          </a:p>
        </p:txBody>
      </p:sp>
      <p:sp>
        <p:nvSpPr>
          <p:cNvPr id="75" name="TextBox 74">
            <a:extLst>
              <a:ext uri="{FF2B5EF4-FFF2-40B4-BE49-F238E27FC236}">
                <a16:creationId xmlns:a16="http://schemas.microsoft.com/office/drawing/2014/main" id="{8ECB339F-CA6E-4311-B6DB-0380B1C13A8D}"/>
              </a:ext>
            </a:extLst>
          </p:cNvPr>
          <p:cNvSpPr txBox="1"/>
          <p:nvPr/>
        </p:nvSpPr>
        <p:spPr>
          <a:xfrm>
            <a:off x="1232423" y="2828163"/>
            <a:ext cx="1244251"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Manual booking </a:t>
            </a:r>
            <a:endParaRPr kumimoji="0" lang="en-US" sz="1000" b="1" i="0" u="none" strike="noStrike" kern="1200" cap="none" spc="0" normalizeH="0" baseline="0" noProof="0" dirty="0">
              <a:ln>
                <a:noFill/>
              </a:ln>
              <a:effectLst/>
              <a:uLnTx/>
              <a:uFillTx/>
              <a:latin typeface="Tahoma" pitchFamily="34" charset="0"/>
              <a:ea typeface="+mn-ea"/>
              <a:cs typeface="+mn-cs"/>
            </a:endParaRPr>
          </a:p>
        </p:txBody>
      </p:sp>
      <p:cxnSp>
        <p:nvCxnSpPr>
          <p:cNvPr id="77" name="Straight Arrow Connector 76">
            <a:extLst>
              <a:ext uri="{FF2B5EF4-FFF2-40B4-BE49-F238E27FC236}">
                <a16:creationId xmlns:a16="http://schemas.microsoft.com/office/drawing/2014/main" id="{5DA81C98-92FE-44FE-B336-50F6157F0793}"/>
              </a:ext>
            </a:extLst>
          </p:cNvPr>
          <p:cNvCxnSpPr>
            <a:cxnSpLocks/>
          </p:cNvCxnSpPr>
          <p:nvPr/>
        </p:nvCxnSpPr>
        <p:spPr bwMode="auto">
          <a:xfrm flipH="1">
            <a:off x="8032228" y="2426553"/>
            <a:ext cx="21901" cy="1435445"/>
          </a:xfrm>
          <a:prstGeom prst="straightConnector1">
            <a:avLst/>
          </a:prstGeom>
          <a:solidFill>
            <a:srgbClr val="CC0000"/>
          </a:solidFill>
          <a:ln w="22225" cap="flat" cmpd="sng" algn="ctr">
            <a:solidFill>
              <a:schemeClr val="tx1"/>
            </a:solidFill>
            <a:prstDash val="solid"/>
            <a:round/>
            <a:headEnd type="arrow" w="med" len="med"/>
            <a:tailEnd type="arrow"/>
          </a:ln>
          <a:effectLst/>
        </p:spPr>
      </p:cxnSp>
      <p:sp>
        <p:nvSpPr>
          <p:cNvPr id="79" name="Rectangle 78">
            <a:extLst>
              <a:ext uri="{FF2B5EF4-FFF2-40B4-BE49-F238E27FC236}">
                <a16:creationId xmlns:a16="http://schemas.microsoft.com/office/drawing/2014/main" id="{644725BA-CBB9-423E-BD42-FAF7764D75FD}"/>
              </a:ext>
            </a:extLst>
          </p:cNvPr>
          <p:cNvSpPr/>
          <p:nvPr/>
        </p:nvSpPr>
        <p:spPr bwMode="auto">
          <a:xfrm>
            <a:off x="10845607" y="5455138"/>
            <a:ext cx="987552" cy="537794"/>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ea typeface="+mn-ea"/>
                <a:cs typeface="+mn-cs"/>
              </a:rPr>
              <a:t>ORP</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1" kern="0" dirty="0">
                <a:solidFill>
                  <a:srgbClr val="000000"/>
                </a:solidFill>
                <a:latin typeface="Tahoma" pitchFamily="34" charset="0"/>
              </a:rPr>
              <a:t>(Recon TBC)</a:t>
            </a:r>
            <a:endParaRPr kumimoji="0" lang="en-US" sz="900" b="1" i="0" u="none" strike="noStrike" kern="0" cap="none" spc="0" normalizeH="0" baseline="0" noProof="0" dirty="0">
              <a:ln>
                <a:noFill/>
              </a:ln>
              <a:solidFill>
                <a:srgbClr val="000000"/>
              </a:solidFill>
              <a:effectLst/>
              <a:uLnTx/>
              <a:uFillTx/>
              <a:latin typeface="Tahoma" pitchFamily="34" charset="0"/>
              <a:ea typeface="+mn-ea"/>
              <a:cs typeface="+mn-cs"/>
            </a:endParaRPr>
          </a:p>
        </p:txBody>
      </p:sp>
      <p:graphicFrame>
        <p:nvGraphicFramePr>
          <p:cNvPr id="6" name="Table 6">
            <a:extLst>
              <a:ext uri="{FF2B5EF4-FFF2-40B4-BE49-F238E27FC236}">
                <a16:creationId xmlns:a16="http://schemas.microsoft.com/office/drawing/2014/main" id="{FD01A970-FA72-4D8B-BCFF-C76429FEC1C6}"/>
              </a:ext>
            </a:extLst>
          </p:cNvPr>
          <p:cNvGraphicFramePr>
            <a:graphicFrameLocks noGrp="1"/>
          </p:cNvGraphicFramePr>
          <p:nvPr>
            <p:extLst>
              <p:ext uri="{D42A27DB-BD31-4B8C-83A1-F6EECF244321}">
                <p14:modId xmlns:p14="http://schemas.microsoft.com/office/powerpoint/2010/main" val="3359588952"/>
              </p:ext>
            </p:extLst>
          </p:nvPr>
        </p:nvGraphicFramePr>
        <p:xfrm>
          <a:off x="397142" y="5823114"/>
          <a:ext cx="4057052" cy="975360"/>
        </p:xfrm>
        <a:graphic>
          <a:graphicData uri="http://schemas.openxmlformats.org/drawingml/2006/table">
            <a:tbl>
              <a:tblPr>
                <a:tableStyleId>{793D81CF-94F2-401A-BA57-92F5A7B2D0C5}</a:tableStyleId>
              </a:tblPr>
              <a:tblGrid>
                <a:gridCol w="3717335">
                  <a:extLst>
                    <a:ext uri="{9D8B030D-6E8A-4147-A177-3AD203B41FA5}">
                      <a16:colId xmlns:a16="http://schemas.microsoft.com/office/drawing/2014/main" val="3369922723"/>
                    </a:ext>
                  </a:extLst>
                </a:gridCol>
                <a:gridCol w="339717">
                  <a:extLst>
                    <a:ext uri="{9D8B030D-6E8A-4147-A177-3AD203B41FA5}">
                      <a16:colId xmlns:a16="http://schemas.microsoft.com/office/drawing/2014/main" val="3355687822"/>
                    </a:ext>
                  </a:extLst>
                </a:gridCol>
              </a:tblGrid>
              <a:tr h="215459">
                <a:tc>
                  <a:txBody>
                    <a:bodyPr/>
                    <a:lstStyle/>
                    <a:p>
                      <a:r>
                        <a:rPr lang="en-SG" sz="1000" dirty="0">
                          <a:latin typeface="Calibri Light" panose="020F0302020204030204" pitchFamily="34" charset="0"/>
                          <a:cs typeface="Calibri Light" panose="020F0302020204030204" pitchFamily="34" charset="0"/>
                        </a:rPr>
                        <a:t>Systems Confirmed to be onshored to Indonesia</a:t>
                      </a:r>
                    </a:p>
                  </a:txBody>
                  <a:tcPr/>
                </a:tc>
                <a:tc>
                  <a:txBody>
                    <a:bodyPr/>
                    <a:lstStyle/>
                    <a:p>
                      <a:endParaRPr lang="en-SG" sz="1000" dirty="0">
                        <a:latin typeface="Calibri Light" panose="020F0302020204030204" pitchFamily="34" charset="0"/>
                        <a:cs typeface="Calibri Light" panose="020F0302020204030204" pitchFamily="34" charset="0"/>
                      </a:endParaRPr>
                    </a:p>
                  </a:txBody>
                  <a:tcPr>
                    <a:solidFill>
                      <a:srgbClr val="92D050"/>
                    </a:solidFill>
                  </a:tcPr>
                </a:tc>
                <a:extLst>
                  <a:ext uri="{0D108BD9-81ED-4DB2-BD59-A6C34878D82A}">
                    <a16:rowId xmlns:a16="http://schemas.microsoft.com/office/drawing/2014/main" val="3772880205"/>
                  </a:ext>
                </a:extLst>
              </a:tr>
              <a:tr h="215459">
                <a:tc>
                  <a:txBody>
                    <a:bodyPr/>
                    <a:lstStyle/>
                    <a:p>
                      <a:r>
                        <a:rPr lang="en-SG" sz="1000" dirty="0">
                          <a:latin typeface="Calibri Light" panose="020F0302020204030204" pitchFamily="34" charset="0"/>
                          <a:cs typeface="Calibri Light" panose="020F0302020204030204" pitchFamily="34" charset="0"/>
                        </a:rPr>
                        <a:t>Possible systems to onshore to Indonesia in new Regional FX model</a:t>
                      </a:r>
                    </a:p>
                  </a:txBody>
                  <a:tcPr/>
                </a:tc>
                <a:tc>
                  <a:txBody>
                    <a:bodyPr/>
                    <a:lstStyle/>
                    <a:p>
                      <a:endParaRPr lang="en-SG" sz="1000" dirty="0">
                        <a:latin typeface="Calibri Light" panose="020F0302020204030204" pitchFamily="34" charset="0"/>
                        <a:cs typeface="Calibri Light" panose="020F0302020204030204" pitchFamily="34" charset="0"/>
                      </a:endParaRPr>
                    </a:p>
                  </a:txBody>
                  <a:tcPr>
                    <a:solidFill>
                      <a:srgbClr val="00B0F0"/>
                    </a:solidFill>
                  </a:tcPr>
                </a:tc>
                <a:extLst>
                  <a:ext uri="{0D108BD9-81ED-4DB2-BD59-A6C34878D82A}">
                    <a16:rowId xmlns:a16="http://schemas.microsoft.com/office/drawing/2014/main" val="319782456"/>
                  </a:ext>
                </a:extLst>
              </a:tr>
              <a:tr h="215459">
                <a:tc>
                  <a:txBody>
                    <a:bodyPr/>
                    <a:lstStyle/>
                    <a:p>
                      <a:r>
                        <a:rPr lang="en-SG" sz="1000" dirty="0">
                          <a:latin typeface="Calibri Light" panose="020F0302020204030204" pitchFamily="34" charset="0"/>
                          <a:cs typeface="Calibri Light" panose="020F0302020204030204" pitchFamily="34" charset="0"/>
                        </a:rPr>
                        <a:t>Systems to be in Singapore</a:t>
                      </a:r>
                    </a:p>
                  </a:txBody>
                  <a:tcPr/>
                </a:tc>
                <a:tc>
                  <a:txBody>
                    <a:bodyPr/>
                    <a:lstStyle/>
                    <a:p>
                      <a:endParaRPr lang="en-SG" sz="1000" dirty="0">
                        <a:latin typeface="Calibri Light" panose="020F0302020204030204" pitchFamily="34" charset="0"/>
                        <a:cs typeface="Calibri Light" panose="020F0302020204030204" pitchFamily="34" charset="0"/>
                      </a:endParaRPr>
                    </a:p>
                  </a:txBody>
                  <a:tcPr>
                    <a:solidFill>
                      <a:schemeClr val="tx1">
                        <a:lumMod val="65000"/>
                        <a:lumOff val="35000"/>
                      </a:schemeClr>
                    </a:solidFill>
                  </a:tcPr>
                </a:tc>
                <a:extLst>
                  <a:ext uri="{0D108BD9-81ED-4DB2-BD59-A6C34878D82A}">
                    <a16:rowId xmlns:a16="http://schemas.microsoft.com/office/drawing/2014/main" val="1275259693"/>
                  </a:ext>
                </a:extLst>
              </a:tr>
              <a:tr h="215459">
                <a:tc gridSpan="2">
                  <a:txBody>
                    <a:bodyPr/>
                    <a:lstStyle/>
                    <a:p>
                      <a:r>
                        <a:rPr lang="en-SG" sz="1000" dirty="0">
                          <a:latin typeface="Calibri Light" panose="020F0302020204030204" pitchFamily="34" charset="0"/>
                          <a:cs typeface="Calibri Light" panose="020F0302020204030204" pitchFamily="34" charset="0"/>
                        </a:rPr>
                        <a:t>* Possible system to be kept in SG.  (further review from Indo needed)</a:t>
                      </a:r>
                    </a:p>
                  </a:txBody>
                  <a:tcPr/>
                </a:tc>
                <a:tc hMerge="1">
                  <a:txBody>
                    <a:bodyPr/>
                    <a:lstStyle/>
                    <a:p>
                      <a:endParaRPr lang="en-SG" sz="1000" dirty="0">
                        <a:latin typeface="Calibri Light" panose="020F0302020204030204" pitchFamily="34" charset="0"/>
                        <a:cs typeface="Calibri Light" panose="020F0302020204030204" pitchFamily="34" charset="0"/>
                      </a:endParaRPr>
                    </a:p>
                  </a:txBody>
                  <a:tcPr>
                    <a:noFill/>
                  </a:tcPr>
                </a:tc>
                <a:extLst>
                  <a:ext uri="{0D108BD9-81ED-4DB2-BD59-A6C34878D82A}">
                    <a16:rowId xmlns:a16="http://schemas.microsoft.com/office/drawing/2014/main" val="685199402"/>
                  </a:ext>
                </a:extLst>
              </a:tr>
            </a:tbl>
          </a:graphicData>
        </a:graphic>
      </p:graphicFrame>
      <p:sp>
        <p:nvSpPr>
          <p:cNvPr id="82" name="Rectangle 81">
            <a:extLst>
              <a:ext uri="{FF2B5EF4-FFF2-40B4-BE49-F238E27FC236}">
                <a16:creationId xmlns:a16="http://schemas.microsoft.com/office/drawing/2014/main" id="{53943DC1-C7DE-40C5-AF08-819BE1485B8F}"/>
              </a:ext>
            </a:extLst>
          </p:cNvPr>
          <p:cNvSpPr/>
          <p:nvPr/>
        </p:nvSpPr>
        <p:spPr bwMode="auto">
          <a:xfrm>
            <a:off x="6089376" y="1888760"/>
            <a:ext cx="987552" cy="537794"/>
          </a:xfrm>
          <a:prstGeom prst="rect">
            <a:avLst/>
          </a:prstGeom>
          <a:solidFill>
            <a:srgbClr val="00B0F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srgbClr val="000000"/>
                </a:solidFill>
                <a:effectLst/>
                <a:uLnTx/>
                <a:uFillTx/>
                <a:latin typeface="Tahoma" pitchFamily="34" charset="0"/>
                <a:ea typeface="+mn-ea"/>
                <a:cs typeface="+mn-cs"/>
              </a:rPr>
              <a:t>UB Lite</a:t>
            </a:r>
            <a:endParaRPr kumimoji="0" lang="en-US" sz="1350" b="1"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85" name="TextBox 84">
            <a:extLst>
              <a:ext uri="{FF2B5EF4-FFF2-40B4-BE49-F238E27FC236}">
                <a16:creationId xmlns:a16="http://schemas.microsoft.com/office/drawing/2014/main" id="{3CBD54F4-57E9-4A49-8108-619A04900155}"/>
              </a:ext>
            </a:extLst>
          </p:cNvPr>
          <p:cNvSpPr txBox="1"/>
          <p:nvPr/>
        </p:nvSpPr>
        <p:spPr>
          <a:xfrm>
            <a:off x="6191100" y="2606016"/>
            <a:ext cx="955711"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Deal Blotter</a:t>
            </a:r>
            <a:endParaRPr kumimoji="0" lang="en-US" sz="1000" b="1" i="0" u="none" strike="noStrike" kern="1200" cap="none" spc="0" normalizeH="0" baseline="0" noProof="0" dirty="0">
              <a:ln>
                <a:noFill/>
              </a:ln>
              <a:effectLst/>
              <a:uLnTx/>
              <a:uFillTx/>
              <a:latin typeface="Tahoma" pitchFamily="34" charset="0"/>
              <a:ea typeface="+mn-ea"/>
              <a:cs typeface="+mn-cs"/>
            </a:endParaRPr>
          </a:p>
        </p:txBody>
      </p:sp>
      <p:cxnSp>
        <p:nvCxnSpPr>
          <p:cNvPr id="86" name="Connector: Elbow 85">
            <a:extLst>
              <a:ext uri="{FF2B5EF4-FFF2-40B4-BE49-F238E27FC236}">
                <a16:creationId xmlns:a16="http://schemas.microsoft.com/office/drawing/2014/main" id="{7F44D33B-E324-4F30-B060-3B2278F0163B}"/>
              </a:ext>
            </a:extLst>
          </p:cNvPr>
          <p:cNvCxnSpPr>
            <a:cxnSpLocks/>
            <a:stCxn id="82" idx="2"/>
            <a:endCxn id="62" idx="0"/>
          </p:cNvCxnSpPr>
          <p:nvPr/>
        </p:nvCxnSpPr>
        <p:spPr bwMode="auto">
          <a:xfrm rot="5400000">
            <a:off x="5296108" y="2215680"/>
            <a:ext cx="1076171" cy="1497918"/>
          </a:xfrm>
          <a:prstGeom prst="bentConnector3">
            <a:avLst>
              <a:gd name="adj1" fmla="val 50000"/>
            </a:avLst>
          </a:prstGeom>
          <a:solidFill>
            <a:srgbClr val="CC0000"/>
          </a:solidFill>
          <a:ln w="22225" cap="flat" cmpd="sng" algn="ctr">
            <a:solidFill>
              <a:schemeClr val="tx1"/>
            </a:solidFill>
            <a:prstDash val="solid"/>
            <a:round/>
            <a:headEnd type="arrow" w="med" len="med"/>
            <a:tailEnd type="arrow"/>
          </a:ln>
          <a:effectLst/>
        </p:spPr>
      </p:cxnSp>
      <p:sp>
        <p:nvSpPr>
          <p:cNvPr id="87" name="Rectangle 86">
            <a:extLst>
              <a:ext uri="{FF2B5EF4-FFF2-40B4-BE49-F238E27FC236}">
                <a16:creationId xmlns:a16="http://schemas.microsoft.com/office/drawing/2014/main" id="{A8FFB150-6512-4ACB-979F-A8B63F92D7CF}"/>
              </a:ext>
            </a:extLst>
          </p:cNvPr>
          <p:cNvSpPr/>
          <p:nvPr/>
        </p:nvSpPr>
        <p:spPr bwMode="auto">
          <a:xfrm>
            <a:off x="3653152" y="4229313"/>
            <a:ext cx="234046" cy="846958"/>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vert="vert270" wrap="none" anchor="ctr"/>
          <a:lstStyle/>
          <a:p>
            <a:pPr algn="ctr" defTabSz="754471" fontAlgn="auto">
              <a:spcBef>
                <a:spcPts val="0"/>
              </a:spcBef>
              <a:spcAft>
                <a:spcPts val="0"/>
              </a:spcAft>
              <a:defRPr/>
            </a:pPr>
            <a:r>
              <a:rPr lang="en-US" sz="800" b="1" kern="0" dirty="0">
                <a:solidFill>
                  <a:srgbClr val="000000"/>
                </a:solidFill>
                <a:latin typeface="Tahoma" pitchFamily="34" charset="0"/>
                <a:ea typeface="+mn-ea"/>
              </a:rPr>
              <a:t>Transformation </a:t>
            </a:r>
          </a:p>
          <a:p>
            <a:pPr algn="ctr" defTabSz="754471" fontAlgn="auto">
              <a:spcBef>
                <a:spcPts val="0"/>
              </a:spcBef>
              <a:spcAft>
                <a:spcPts val="0"/>
              </a:spcAft>
              <a:defRPr/>
            </a:pPr>
            <a:r>
              <a:rPr lang="en-US" sz="800" b="1" kern="0" dirty="0">
                <a:solidFill>
                  <a:srgbClr val="000000"/>
                </a:solidFill>
                <a:latin typeface="Tahoma" pitchFamily="34" charset="0"/>
                <a:ea typeface="+mn-ea"/>
              </a:rPr>
              <a:t>Layer</a:t>
            </a:r>
          </a:p>
        </p:txBody>
      </p:sp>
      <p:sp>
        <p:nvSpPr>
          <p:cNvPr id="83" name="Rectangle 82">
            <a:extLst>
              <a:ext uri="{FF2B5EF4-FFF2-40B4-BE49-F238E27FC236}">
                <a16:creationId xmlns:a16="http://schemas.microsoft.com/office/drawing/2014/main" id="{3C48C4BF-F6E5-40CE-9F12-EDA57E1447A5}"/>
              </a:ext>
            </a:extLst>
          </p:cNvPr>
          <p:cNvSpPr/>
          <p:nvPr/>
        </p:nvSpPr>
        <p:spPr bwMode="auto">
          <a:xfrm>
            <a:off x="1300019" y="3674173"/>
            <a:ext cx="512331" cy="466423"/>
          </a:xfrm>
          <a:prstGeom prst="rect">
            <a:avLst/>
          </a:prstGeom>
          <a:solidFill>
            <a:srgbClr val="92D050"/>
          </a:solidFill>
          <a:ln w="12700" cap="flat" cmpd="sng" algn="ctr">
            <a:solidFill>
              <a:srgbClr val="E6E6E6"/>
            </a:solidFill>
            <a:prstDash val="solid"/>
            <a:round/>
            <a:headEnd type="none" w="med" len="med"/>
            <a:tailEnd type="triangle" w="med" len="med"/>
          </a:ln>
          <a:effectLst>
            <a:innerShdw blurRad="114300">
              <a:prstClr val="black"/>
            </a:inn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b="1" kern="0" dirty="0">
                <a:solidFill>
                  <a:srgbClr val="000000"/>
                </a:solidFill>
                <a:latin typeface="Tahoma" pitchFamily="34" charset="0"/>
              </a:rPr>
              <a:t>IDEAL</a:t>
            </a:r>
            <a:endParaRPr kumimoji="0" lang="en-US" sz="1100" b="1"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88" name="Straight Arrow Connector 87">
            <a:extLst>
              <a:ext uri="{FF2B5EF4-FFF2-40B4-BE49-F238E27FC236}">
                <a16:creationId xmlns:a16="http://schemas.microsoft.com/office/drawing/2014/main" id="{554793B8-1CDD-4E42-8538-B98C13687DE4}"/>
              </a:ext>
            </a:extLst>
          </p:cNvPr>
          <p:cNvCxnSpPr>
            <a:cxnSpLocks/>
            <a:stCxn id="83" idx="3"/>
            <a:endCxn id="152" idx="1"/>
          </p:cNvCxnSpPr>
          <p:nvPr/>
        </p:nvCxnSpPr>
        <p:spPr bwMode="auto">
          <a:xfrm flipV="1">
            <a:off x="1812350" y="3898432"/>
            <a:ext cx="231622" cy="8953"/>
          </a:xfrm>
          <a:prstGeom prst="straightConnector1">
            <a:avLst/>
          </a:prstGeom>
          <a:solidFill>
            <a:srgbClr val="CC0000"/>
          </a:solidFill>
          <a:ln w="22225" cap="flat" cmpd="sng" algn="ctr">
            <a:solidFill>
              <a:schemeClr val="tx1"/>
            </a:solidFill>
            <a:prstDash val="solid"/>
            <a:round/>
            <a:headEnd type="none" w="med" len="med"/>
            <a:tailEnd type="arrow"/>
          </a:ln>
          <a:effectLst/>
        </p:spPr>
      </p:cxnSp>
      <p:cxnSp>
        <p:nvCxnSpPr>
          <p:cNvPr id="89" name="Connector: Elbow 88">
            <a:extLst>
              <a:ext uri="{FF2B5EF4-FFF2-40B4-BE49-F238E27FC236}">
                <a16:creationId xmlns:a16="http://schemas.microsoft.com/office/drawing/2014/main" id="{80C5688A-962F-4998-A216-69CF3590CC4D}"/>
              </a:ext>
            </a:extLst>
          </p:cNvPr>
          <p:cNvCxnSpPr>
            <a:cxnSpLocks/>
            <a:stCxn id="66" idx="2"/>
            <a:endCxn id="152" idx="0"/>
          </p:cNvCxnSpPr>
          <p:nvPr/>
        </p:nvCxnSpPr>
        <p:spPr bwMode="auto">
          <a:xfrm rot="5400000">
            <a:off x="2717779" y="2317786"/>
            <a:ext cx="1237331" cy="1481836"/>
          </a:xfrm>
          <a:prstGeom prst="bentConnector3">
            <a:avLst>
              <a:gd name="adj1" fmla="val 42610"/>
            </a:avLst>
          </a:prstGeom>
          <a:solidFill>
            <a:srgbClr val="CC0000"/>
          </a:solidFill>
          <a:ln w="22225" cap="flat" cmpd="sng" algn="ctr">
            <a:solidFill>
              <a:schemeClr val="tx1"/>
            </a:solidFill>
            <a:prstDash val="solid"/>
            <a:round/>
            <a:headEnd type="arrow" w="med" len="med"/>
            <a:tailEnd type="arrow"/>
          </a:ln>
          <a:effectLst/>
        </p:spPr>
      </p:cxnSp>
      <p:sp>
        <p:nvSpPr>
          <p:cNvPr id="90" name="TextBox 89">
            <a:extLst>
              <a:ext uri="{FF2B5EF4-FFF2-40B4-BE49-F238E27FC236}">
                <a16:creationId xmlns:a16="http://schemas.microsoft.com/office/drawing/2014/main" id="{59AD8FDD-E881-44C4-BA14-6CB7A69FA84A}"/>
              </a:ext>
            </a:extLst>
          </p:cNvPr>
          <p:cNvSpPr txBox="1"/>
          <p:nvPr/>
        </p:nvSpPr>
        <p:spPr>
          <a:xfrm>
            <a:off x="2780805" y="2773355"/>
            <a:ext cx="1253869"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effectLst/>
                <a:uLnTx/>
                <a:uFillTx/>
                <a:latin typeface="Tahoma" pitchFamily="34" charset="0"/>
                <a:ea typeface="+mn-ea"/>
                <a:cs typeface="+mn-cs"/>
              </a:rPr>
              <a:t>Streaming rates</a:t>
            </a:r>
            <a:endParaRPr kumimoji="0" lang="en-US" sz="1000" b="1" i="0" u="none" strike="noStrike" kern="1200" cap="none" spc="0" normalizeH="0" baseline="0" noProof="0" dirty="0">
              <a:ln>
                <a:noFill/>
              </a:ln>
              <a:effectLst/>
              <a:uLnTx/>
              <a:uFillTx/>
              <a:latin typeface="Tahoma" pitchFamily="34" charset="0"/>
              <a:ea typeface="+mn-ea"/>
              <a:cs typeface="+mn-cs"/>
            </a:endParaRPr>
          </a:p>
        </p:txBody>
      </p:sp>
    </p:spTree>
    <p:extLst>
      <p:ext uri="{BB962C8B-B14F-4D97-AF65-F5344CB8AC3E}">
        <p14:creationId xmlns:p14="http://schemas.microsoft.com/office/powerpoint/2010/main" val="6207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8297782-A34E-469E-8315-E1E444B78267}"/>
              </a:ext>
            </a:extLst>
          </p:cNvPr>
          <p:cNvGraphicFramePr>
            <a:graphicFrameLocks noGrp="1"/>
          </p:cNvGraphicFramePr>
          <p:nvPr>
            <p:extLst>
              <p:ext uri="{D42A27DB-BD31-4B8C-83A1-F6EECF244321}">
                <p14:modId xmlns:p14="http://schemas.microsoft.com/office/powerpoint/2010/main" val="3143649819"/>
              </p:ext>
            </p:extLst>
          </p:nvPr>
        </p:nvGraphicFramePr>
        <p:xfrm>
          <a:off x="228601" y="220487"/>
          <a:ext cx="11449049" cy="5354872"/>
        </p:xfrm>
        <a:graphic>
          <a:graphicData uri="http://schemas.openxmlformats.org/drawingml/2006/table">
            <a:tbl>
              <a:tblPr firstRow="1" firstCol="1" bandRow="1">
                <a:tableStyleId>{5C22544A-7EE6-4342-B048-85BDC9FD1C3A}</a:tableStyleId>
              </a:tblPr>
              <a:tblGrid>
                <a:gridCol w="1275697">
                  <a:extLst>
                    <a:ext uri="{9D8B030D-6E8A-4147-A177-3AD203B41FA5}">
                      <a16:colId xmlns:a16="http://schemas.microsoft.com/office/drawing/2014/main" val="2145354578"/>
                    </a:ext>
                  </a:extLst>
                </a:gridCol>
                <a:gridCol w="5851261">
                  <a:extLst>
                    <a:ext uri="{9D8B030D-6E8A-4147-A177-3AD203B41FA5}">
                      <a16:colId xmlns:a16="http://schemas.microsoft.com/office/drawing/2014/main" val="9859699"/>
                    </a:ext>
                  </a:extLst>
                </a:gridCol>
                <a:gridCol w="4322091">
                  <a:extLst>
                    <a:ext uri="{9D8B030D-6E8A-4147-A177-3AD203B41FA5}">
                      <a16:colId xmlns:a16="http://schemas.microsoft.com/office/drawing/2014/main" val="923496323"/>
                    </a:ext>
                  </a:extLst>
                </a:gridCol>
              </a:tblGrid>
              <a:tr h="327517">
                <a:tc>
                  <a:txBody>
                    <a:bodyPr/>
                    <a:lstStyle/>
                    <a:p>
                      <a:endParaRPr lang="en-SG" sz="1600" dirty="0"/>
                    </a:p>
                  </a:txBody>
                  <a:tcPr/>
                </a:tc>
                <a:tc gridSpan="2">
                  <a:txBody>
                    <a:bodyPr/>
                    <a:lstStyle/>
                    <a:p>
                      <a:pPr algn="ctr">
                        <a:spcAft>
                          <a:spcPts val="0"/>
                        </a:spcAft>
                      </a:pPr>
                      <a:r>
                        <a:rPr lang="en-SG" sz="1600" b="1">
                          <a:solidFill>
                            <a:schemeClr val="bg1"/>
                          </a:solidFill>
                          <a:effectLst/>
                          <a:latin typeface="Calibri Light" panose="020F0302020204030204" pitchFamily="34" charset="0"/>
                          <a:cs typeface="Calibri Light" panose="020F0302020204030204" pitchFamily="34" charset="0"/>
                        </a:rPr>
                        <a:t>Pricing/Rates engine and Customer Tiering</a:t>
                      </a:r>
                      <a:endParaRPr lang="en-SG" sz="1600" b="1">
                        <a:solidFill>
                          <a:schemeClr val="bg1"/>
                        </a:solidFill>
                        <a:effectLst/>
                        <a:latin typeface="Calibri Light" panose="020F0302020204030204" pitchFamily="34" charset="0"/>
                        <a:ea typeface="DengXian" panose="02010600030101010101" pitchFamily="2" charset="-122"/>
                        <a:cs typeface="Calibri Light" panose="020F0302020204030204" pitchFamily="34" charset="0"/>
                      </a:endParaRPr>
                    </a:p>
                  </a:txBody>
                  <a:tcPr marL="2816" marR="2816" marT="2816" marB="0" anchor="ctr">
                    <a:solidFill>
                      <a:srgbClr val="C00000"/>
                    </a:solidFill>
                  </a:tcPr>
                </a:tc>
                <a:tc hMerge="1">
                  <a:txBody>
                    <a:bodyPr/>
                    <a:lstStyle/>
                    <a:p>
                      <a:endParaRPr lang="en-SG"/>
                    </a:p>
                  </a:txBody>
                  <a:tcPr/>
                </a:tc>
                <a:extLst>
                  <a:ext uri="{0D108BD9-81ED-4DB2-BD59-A6C34878D82A}">
                    <a16:rowId xmlns:a16="http://schemas.microsoft.com/office/drawing/2014/main" val="2864554019"/>
                  </a:ext>
                </a:extLst>
              </a:tr>
              <a:tr h="327517">
                <a:tc>
                  <a:txBody>
                    <a:bodyPr/>
                    <a:lstStyle/>
                    <a:p>
                      <a:endParaRPr lang="en-SG" sz="1600" dirty="0"/>
                    </a:p>
                  </a:txBody>
                  <a:tcPr/>
                </a:tc>
                <a:tc>
                  <a:txBody>
                    <a:bodyPr/>
                    <a:lstStyle/>
                    <a:p>
                      <a:pPr algn="ctr">
                        <a:spcAft>
                          <a:spcPts val="0"/>
                        </a:spcAft>
                      </a:pPr>
                      <a:r>
                        <a:rPr lang="en-SG" sz="1600" b="1" dirty="0">
                          <a:solidFill>
                            <a:schemeClr val="bg1"/>
                          </a:solidFill>
                          <a:effectLst/>
                          <a:latin typeface="Calibri Light" panose="020F0302020204030204" pitchFamily="34" charset="0"/>
                          <a:cs typeface="Calibri Light" panose="020F0302020204030204" pitchFamily="34" charset="0"/>
                        </a:rPr>
                        <a:t>TAPI/FLEXI/Hi-P</a:t>
                      </a:r>
                      <a:endParaRPr lang="en-SG" sz="1600" b="1" dirty="0">
                        <a:solidFill>
                          <a:schemeClr val="bg1"/>
                        </a:solidFill>
                        <a:effectLst/>
                        <a:latin typeface="Calibri Light" panose="020F0302020204030204" pitchFamily="34" charset="0"/>
                        <a:ea typeface="DengXian" panose="02010600030101010101" pitchFamily="2" charset="-122"/>
                        <a:cs typeface="Calibri Light" panose="020F0302020204030204" pitchFamily="34" charset="0"/>
                      </a:endParaRPr>
                    </a:p>
                  </a:txBody>
                  <a:tcPr marL="2816" marR="2816" marT="2816" marB="0" anchor="ctr">
                    <a:solidFill>
                      <a:srgbClr val="C00000"/>
                    </a:solidFill>
                  </a:tcPr>
                </a:tc>
                <a:tc>
                  <a:txBody>
                    <a:bodyPr/>
                    <a:lstStyle/>
                    <a:p>
                      <a:pPr algn="ctr">
                        <a:spcAft>
                          <a:spcPts val="0"/>
                        </a:spcAft>
                      </a:pPr>
                      <a:r>
                        <a:rPr lang="en-SG" sz="1600" b="1" dirty="0">
                          <a:solidFill>
                            <a:schemeClr val="bg1"/>
                          </a:solidFill>
                          <a:effectLst/>
                          <a:latin typeface="Calibri Light" panose="020F0302020204030204" pitchFamily="34" charset="0"/>
                          <a:cs typeface="Calibri Light" panose="020F0302020204030204" pitchFamily="34" charset="0"/>
                        </a:rPr>
                        <a:t>New DOLWEB</a:t>
                      </a:r>
                      <a:endParaRPr lang="en-SG" sz="1600" b="1" dirty="0">
                        <a:solidFill>
                          <a:schemeClr val="bg1"/>
                        </a:solidFill>
                        <a:effectLst/>
                        <a:latin typeface="Calibri Light" panose="020F0302020204030204" pitchFamily="34" charset="0"/>
                        <a:ea typeface="DengXian" panose="02010600030101010101" pitchFamily="2" charset="-122"/>
                        <a:cs typeface="Calibri Light" panose="020F0302020204030204" pitchFamily="34" charset="0"/>
                      </a:endParaRPr>
                    </a:p>
                  </a:txBody>
                  <a:tcPr marL="2816" marR="2816" marT="2816" marB="0" anchor="ctr">
                    <a:solidFill>
                      <a:srgbClr val="C00000"/>
                    </a:solidFill>
                  </a:tcPr>
                </a:tc>
                <a:extLst>
                  <a:ext uri="{0D108BD9-81ED-4DB2-BD59-A6C34878D82A}">
                    <a16:rowId xmlns:a16="http://schemas.microsoft.com/office/drawing/2014/main" val="991673709"/>
                  </a:ext>
                </a:extLst>
              </a:tr>
              <a:tr h="4120568">
                <a:tc>
                  <a:txBody>
                    <a:bodyPr/>
                    <a:lstStyle/>
                    <a:p>
                      <a:pPr algn="ctr">
                        <a:spcAft>
                          <a:spcPts val="0"/>
                        </a:spcAft>
                      </a:pPr>
                      <a:r>
                        <a:rPr lang="en-SG" sz="1600" b="1" dirty="0">
                          <a:solidFill>
                            <a:schemeClr val="bg1"/>
                          </a:solidFill>
                          <a:effectLst/>
                          <a:latin typeface="Calibri Light" panose="020F0302020204030204" pitchFamily="34" charset="0"/>
                          <a:cs typeface="Calibri Light" panose="020F0302020204030204" pitchFamily="34" charset="0"/>
                        </a:rPr>
                        <a:t>Day 1 - MVP (Sept 2021)</a:t>
                      </a:r>
                      <a:endParaRPr lang="en-SG" sz="1600" b="1" dirty="0">
                        <a:solidFill>
                          <a:schemeClr val="bg1"/>
                        </a:solidFill>
                        <a:effectLst/>
                        <a:latin typeface="Calibri Light" panose="020F0302020204030204" pitchFamily="34" charset="0"/>
                        <a:ea typeface="DengXian" panose="02010600030101010101" pitchFamily="2" charset="-122"/>
                        <a:cs typeface="Calibri Light" panose="020F0302020204030204" pitchFamily="34" charset="0"/>
                      </a:endParaRPr>
                    </a:p>
                  </a:txBody>
                  <a:tcPr marL="2816" marR="2816" marT="2816" marB="0" anchor="ctr">
                    <a:solidFill>
                      <a:srgbClr val="C00000"/>
                    </a:solidFill>
                  </a:tcPr>
                </a:tc>
                <a:tc>
                  <a:txBody>
                    <a:bodyPr/>
                    <a:lstStyle/>
                    <a:p>
                      <a:pPr marL="342900" lvl="0" indent="-342900">
                        <a:spcAft>
                          <a:spcPts val="0"/>
                        </a:spcAft>
                        <a:buFont typeface="Wingdings" panose="05000000000000000000" pitchFamily="2" charset="2"/>
                        <a:buChar char=""/>
                        <a:tabLst>
                          <a:tab pos="457200" algn="l"/>
                        </a:tabLst>
                      </a:pPr>
                      <a:r>
                        <a:rPr lang="en-SG" sz="1100" b="1" dirty="0">
                          <a:effectLst/>
                          <a:latin typeface="Calibri Light" panose="020F0302020204030204" pitchFamily="34" charset="0"/>
                          <a:cs typeface="Calibri Light" panose="020F0302020204030204" pitchFamily="34" charset="0"/>
                        </a:rPr>
                        <a:t>Flexi FX to be the pricing engine </a:t>
                      </a:r>
                      <a:r>
                        <a:rPr lang="en-US" sz="1100" dirty="0">
                          <a:effectLst/>
                          <a:latin typeface="Calibri Light" panose="020F0302020204030204" pitchFamily="34" charset="0"/>
                          <a:cs typeface="Calibri Light" panose="020F0302020204030204" pitchFamily="34" charset="0"/>
                        </a:rPr>
                        <a:t>- Pricing to be directly taken from ET2 SG</a:t>
                      </a:r>
                      <a:endParaRPr lang="en-SG" sz="1100" dirty="0">
                        <a:effectLst/>
                        <a:latin typeface="Calibri Light" panose="020F0302020204030204" pitchFamily="34" charset="0"/>
                        <a:cs typeface="Calibri Light" panose="020F0302020204030204" pitchFamily="34" charset="0"/>
                      </a:endParaRPr>
                    </a:p>
                    <a:p>
                      <a:pPr marL="342900" lvl="0" indent="-342900">
                        <a:spcAft>
                          <a:spcPts val="0"/>
                        </a:spcAft>
                        <a:buFont typeface="Wingdings" panose="05000000000000000000" pitchFamily="2" charset="2"/>
                        <a:buChar char=""/>
                        <a:tabLst>
                          <a:tab pos="457200" algn="l"/>
                        </a:tabLst>
                      </a:pPr>
                      <a:r>
                        <a:rPr lang="en-SG" sz="1100" dirty="0">
                          <a:effectLst/>
                          <a:latin typeface="Calibri Light" panose="020F0302020204030204" pitchFamily="34" charset="0"/>
                          <a:cs typeface="Calibri Light" panose="020F0302020204030204" pitchFamily="34" charset="0"/>
                        </a:rPr>
                        <a:t>Providing </a:t>
                      </a:r>
                      <a:r>
                        <a:rPr lang="en-SG" sz="1100" b="1" dirty="0">
                          <a:effectLst/>
                          <a:latin typeface="Calibri Light" panose="020F0302020204030204" pitchFamily="34" charset="0"/>
                          <a:cs typeface="Calibri Light" panose="020F0302020204030204" pitchFamily="34" charset="0"/>
                        </a:rPr>
                        <a:t>RFQ rates to IBG/CBG systems </a:t>
                      </a:r>
                      <a:r>
                        <a:rPr lang="en-SG" sz="1100" dirty="0">
                          <a:effectLst/>
                          <a:latin typeface="Calibri Light" panose="020F0302020204030204" pitchFamily="34" charset="0"/>
                          <a:cs typeface="Calibri Light" panose="020F0302020204030204" pitchFamily="34" charset="0"/>
                        </a:rPr>
                        <a:t>- SOI to make changes to point booking &amp; pricing requests to TAPI (similar to SG Globesend flow)</a:t>
                      </a:r>
                    </a:p>
                    <a:p>
                      <a:pPr marL="342900" lvl="0" indent="-342900">
                        <a:spcAft>
                          <a:spcPts val="0"/>
                        </a:spcAft>
                        <a:buFont typeface="Wingdings" panose="05000000000000000000" pitchFamily="2" charset="2"/>
                        <a:buChar char=""/>
                        <a:tabLst>
                          <a:tab pos="457200" algn="l"/>
                        </a:tabLst>
                      </a:pPr>
                      <a:r>
                        <a:rPr lang="en-SG" sz="1100" b="1" dirty="0" err="1">
                          <a:effectLst/>
                          <a:latin typeface="Calibri Light" panose="020F0302020204030204" pitchFamily="34" charset="0"/>
                          <a:cs typeface="Calibri Light" panose="020F0302020204030204" pitchFamily="34" charset="0"/>
                        </a:rPr>
                        <a:t>FlexiFX</a:t>
                      </a:r>
                      <a:r>
                        <a:rPr lang="en-SG" sz="1100" b="1" dirty="0">
                          <a:effectLst/>
                          <a:latin typeface="Calibri Light" panose="020F0302020204030204" pitchFamily="34" charset="0"/>
                          <a:cs typeface="Calibri Light" panose="020F0302020204030204" pitchFamily="34" charset="0"/>
                        </a:rPr>
                        <a:t> V1 version </a:t>
                      </a:r>
                      <a:r>
                        <a:rPr lang="en-SG" sz="1100" dirty="0">
                          <a:effectLst/>
                          <a:latin typeface="Calibri Light" panose="020F0302020204030204" pitchFamily="34" charset="0"/>
                          <a:cs typeface="Calibri Light" panose="020F0302020204030204" pitchFamily="34" charset="0"/>
                        </a:rPr>
                        <a:t>can be implemented where pricing will be from </a:t>
                      </a:r>
                      <a:r>
                        <a:rPr lang="en-SG" sz="1100" dirty="0" err="1">
                          <a:effectLst/>
                          <a:latin typeface="Calibri Light" panose="020F0302020204030204" pitchFamily="34" charset="0"/>
                          <a:cs typeface="Calibri Light" panose="020F0302020204030204" pitchFamily="34" charset="0"/>
                        </a:rPr>
                        <a:t>FlexiFX</a:t>
                      </a:r>
                      <a:r>
                        <a:rPr lang="en-SG" sz="1100" dirty="0">
                          <a:effectLst/>
                          <a:latin typeface="Calibri Light" panose="020F0302020204030204" pitchFamily="34" charset="0"/>
                          <a:cs typeface="Calibri Light" panose="020F0302020204030204" pitchFamily="34" charset="0"/>
                        </a:rPr>
                        <a:t> (</a:t>
                      </a:r>
                      <a:r>
                        <a:rPr lang="en-SG" sz="1100" dirty="0" err="1">
                          <a:effectLst/>
                          <a:latin typeface="Calibri Light" panose="020F0302020204030204" pitchFamily="34" charset="0"/>
                          <a:cs typeface="Calibri Light" panose="020F0302020204030204" pitchFamily="34" charset="0"/>
                        </a:rPr>
                        <a:t>FlexiFX</a:t>
                      </a:r>
                      <a:r>
                        <a:rPr lang="en-SG" sz="1100" dirty="0">
                          <a:effectLst/>
                          <a:latin typeface="Calibri Light" panose="020F0302020204030204" pitchFamily="34" charset="0"/>
                          <a:cs typeface="Calibri Light" panose="020F0302020204030204" pitchFamily="34" charset="0"/>
                        </a:rPr>
                        <a:t> book RFQ to TZ), however booking will be done through IPE/SOI to TZ/TRAX</a:t>
                      </a:r>
                    </a:p>
                    <a:p>
                      <a:pPr marL="342900" lvl="0" indent="-342900">
                        <a:spcAft>
                          <a:spcPts val="0"/>
                        </a:spcAft>
                        <a:buFont typeface="Wingdings" panose="05000000000000000000" pitchFamily="2" charset="2"/>
                        <a:buChar char=""/>
                        <a:tabLst>
                          <a:tab pos="457200" algn="l"/>
                        </a:tabLst>
                      </a:pPr>
                      <a:r>
                        <a:rPr lang="en-SG" sz="1100" b="1" dirty="0">
                          <a:effectLst/>
                          <a:latin typeface="Calibri Light" panose="020F0302020204030204" pitchFamily="34" charset="0"/>
                          <a:cs typeface="Calibri Light" panose="020F0302020204030204" pitchFamily="34" charset="0"/>
                        </a:rPr>
                        <a:t>Customer Tiering </a:t>
                      </a:r>
                      <a:r>
                        <a:rPr lang="en-SG" sz="1100" dirty="0">
                          <a:effectLst/>
                          <a:latin typeface="Calibri Light" panose="020F0302020204030204" pitchFamily="34" charset="0"/>
                          <a:cs typeface="Calibri Light" panose="020F0302020204030204" pitchFamily="34" charset="0"/>
                        </a:rPr>
                        <a:t>- Will be in Hi-P like what is happening in SG &amp; HK under Globesend</a:t>
                      </a:r>
                    </a:p>
                    <a:p>
                      <a:pPr marL="342900" lvl="0" indent="-342900">
                        <a:spcAft>
                          <a:spcPts val="0"/>
                        </a:spcAft>
                        <a:buFont typeface="Wingdings" panose="05000000000000000000" pitchFamily="2" charset="2"/>
                        <a:buChar char=""/>
                        <a:tabLst>
                          <a:tab pos="457200" algn="l"/>
                        </a:tabLst>
                      </a:pPr>
                      <a:r>
                        <a:rPr lang="en-SG" sz="1100" b="1" dirty="0">
                          <a:effectLst/>
                          <a:latin typeface="Calibri Light" panose="020F0302020204030204" pitchFamily="34" charset="0"/>
                          <a:cs typeface="Calibri Light" panose="020F0302020204030204" pitchFamily="34" charset="0"/>
                        </a:rPr>
                        <a:t>Board-rates publishing </a:t>
                      </a:r>
                      <a:r>
                        <a:rPr lang="en-SG" sz="1100" dirty="0">
                          <a:effectLst/>
                          <a:latin typeface="Calibri Light" panose="020F0302020204030204" pitchFamily="34" charset="0"/>
                          <a:cs typeface="Calibri Light" panose="020F0302020204030204" pitchFamily="34" charset="0"/>
                        </a:rPr>
                        <a:t>to IBG/CBG systems - Use BRS (like for SG under RUSP migration) to publish to IP/SOI</a:t>
                      </a:r>
                    </a:p>
                    <a:p>
                      <a:pPr marL="342900" lvl="0" indent="-342900">
                        <a:spcAft>
                          <a:spcPts val="0"/>
                        </a:spcAft>
                        <a:buFont typeface="Wingdings" panose="05000000000000000000" pitchFamily="2" charset="2"/>
                        <a:buChar char=""/>
                        <a:tabLst>
                          <a:tab pos="457200" algn="l"/>
                        </a:tabLst>
                      </a:pPr>
                      <a:r>
                        <a:rPr lang="en-SG" sz="1100" b="1" dirty="0">
                          <a:effectLst/>
                          <a:latin typeface="Calibri Light" panose="020F0302020204030204" pitchFamily="34" charset="0"/>
                          <a:cs typeface="Calibri Light" panose="020F0302020204030204" pitchFamily="34" charset="0"/>
                        </a:rPr>
                        <a:t>Manually quoted deals functi</a:t>
                      </a:r>
                      <a:r>
                        <a:rPr lang="en-SG" sz="1100" dirty="0">
                          <a:effectLst/>
                          <a:latin typeface="Calibri Light" panose="020F0302020204030204" pitchFamily="34" charset="0"/>
                          <a:cs typeface="Calibri Light" panose="020F0302020204030204" pitchFamily="34" charset="0"/>
                        </a:rPr>
                        <a:t>on to be supported - Sales can tweak the market rates coming from the RFQ and submit deal. Includes Back-dated deal booking. This will be developed on Digimarket.</a:t>
                      </a:r>
                    </a:p>
                    <a:p>
                      <a:pPr marL="342900" lvl="0" indent="-342900">
                        <a:spcAft>
                          <a:spcPts val="0"/>
                        </a:spcAft>
                        <a:buFont typeface="Wingdings" panose="05000000000000000000" pitchFamily="2" charset="2"/>
                        <a:buChar char=""/>
                        <a:tabLst>
                          <a:tab pos="457200" algn="l"/>
                        </a:tabLst>
                      </a:pPr>
                      <a:r>
                        <a:rPr lang="en-SG" sz="1100" dirty="0">
                          <a:effectLst/>
                          <a:latin typeface="Calibri Light" panose="020F0302020204030204" pitchFamily="34" charset="0"/>
                          <a:cs typeface="Calibri Light" panose="020F0302020204030204" pitchFamily="34" charset="0"/>
                        </a:rPr>
                        <a:t>If prices to </a:t>
                      </a:r>
                      <a:r>
                        <a:rPr lang="en-SG" sz="1100" dirty="0" err="1">
                          <a:effectLst/>
                          <a:latin typeface="Calibri Light" panose="020F0302020204030204" pitchFamily="34" charset="0"/>
                          <a:cs typeface="Calibri Light" panose="020F0302020204030204" pitchFamily="34" charset="0"/>
                        </a:rPr>
                        <a:t>FlexiFX</a:t>
                      </a:r>
                      <a:r>
                        <a:rPr lang="en-SG" sz="1100" dirty="0">
                          <a:effectLst/>
                          <a:latin typeface="Calibri Light" panose="020F0302020204030204" pitchFamily="34" charset="0"/>
                          <a:cs typeface="Calibri Light" panose="020F0302020204030204" pitchFamily="34" charset="0"/>
                        </a:rPr>
                        <a:t> through ET2 SG, Indo trader will be able to perform following functions on ET2 </a:t>
                      </a:r>
                    </a:p>
                    <a:p>
                      <a:pPr marL="742950" lvl="1" indent="-285750">
                        <a:spcAft>
                          <a:spcPts val="0"/>
                        </a:spcAft>
                        <a:buFont typeface="Wingdings" panose="05000000000000000000" pitchFamily="2" charset="2"/>
                        <a:buChar char=""/>
                        <a:tabLst>
                          <a:tab pos="914400" algn="l"/>
                        </a:tabLst>
                      </a:pPr>
                      <a:r>
                        <a:rPr lang="en-SG" sz="1100" dirty="0">
                          <a:effectLst/>
                          <a:latin typeface="Calibri Light" panose="020F0302020204030204" pitchFamily="34" charset="0"/>
                          <a:cs typeface="Calibri Light" panose="020F0302020204030204" pitchFamily="34" charset="0"/>
                        </a:rPr>
                        <a:t>Skewing/Widening of rates</a:t>
                      </a:r>
                    </a:p>
                    <a:p>
                      <a:pPr marL="342900" lvl="0" indent="-342900">
                        <a:spcAft>
                          <a:spcPts val="0"/>
                        </a:spcAft>
                        <a:buFont typeface="Wingdings" panose="05000000000000000000" pitchFamily="2" charset="2"/>
                        <a:buChar char=""/>
                        <a:tabLst>
                          <a:tab pos="457200" algn="l"/>
                        </a:tabLst>
                      </a:pPr>
                      <a:r>
                        <a:rPr lang="en-SG" sz="1100" dirty="0">
                          <a:effectLst/>
                          <a:latin typeface="Calibri Light" panose="020F0302020204030204" pitchFamily="34" charset="0"/>
                          <a:cs typeface="Calibri Light" panose="020F0302020204030204" pitchFamily="34" charset="0"/>
                        </a:rPr>
                        <a:t>Enhancement for </a:t>
                      </a:r>
                      <a:r>
                        <a:rPr lang="en-SG" sz="1100" b="1" dirty="0">
                          <a:effectLst/>
                          <a:latin typeface="Calibri Light" panose="020F0302020204030204" pitchFamily="34" charset="0"/>
                          <a:cs typeface="Calibri Light" panose="020F0302020204030204" pitchFamily="34" charset="0"/>
                        </a:rPr>
                        <a:t>reporting FCY/IDR deals to BI Sysmontavar </a:t>
                      </a:r>
                      <a:r>
                        <a:rPr lang="en-SG" sz="1100" dirty="0">
                          <a:effectLst/>
                          <a:latin typeface="Calibri Light" panose="020F0302020204030204" pitchFamily="34" charset="0"/>
                          <a:cs typeface="Calibri Light" panose="020F0302020204030204" pitchFamily="34" charset="0"/>
                        </a:rPr>
                        <a:t>- Reuters has connectivity to Sysmontavar - With no ET2, TAPI will provide a feed to Reuters </a:t>
                      </a:r>
                    </a:p>
                    <a:p>
                      <a:pPr marL="342900" lvl="0" indent="-342900">
                        <a:spcAft>
                          <a:spcPts val="0"/>
                        </a:spcAft>
                        <a:buFont typeface="Wingdings" panose="05000000000000000000" pitchFamily="2" charset="2"/>
                        <a:buChar char=""/>
                        <a:tabLst>
                          <a:tab pos="457200" algn="l"/>
                        </a:tabLst>
                      </a:pPr>
                      <a:r>
                        <a:rPr lang="en-SG" sz="1100" b="1" dirty="0">
                          <a:effectLst/>
                          <a:latin typeface="Calibri Light" panose="020F0302020204030204" pitchFamily="34" charset="0"/>
                          <a:cs typeface="Calibri Light" panose="020F0302020204030204" pitchFamily="34" charset="0"/>
                        </a:rPr>
                        <a:t>Trader quoting panel for Sales manual quoted deals</a:t>
                      </a:r>
                      <a:r>
                        <a:rPr lang="en-SG" sz="1100" dirty="0">
                          <a:effectLst/>
                          <a:latin typeface="Calibri Light" panose="020F0302020204030204" pitchFamily="34" charset="0"/>
                          <a:cs typeface="Calibri Light" panose="020F0302020204030204" pitchFamily="34" charset="0"/>
                        </a:rPr>
                        <a:t>. Understand when sales enter a manual ticket, it gets routed to trader on ET2 for pricing - to use Sales manual deal-booking on Digimarket (</a:t>
                      </a:r>
                      <a:r>
                        <a:rPr lang="en-SG" sz="1100" b="1" i="1" dirty="0">
                          <a:effectLst/>
                          <a:latin typeface="Calibri Light" panose="020F0302020204030204" pitchFamily="34" charset="0"/>
                          <a:cs typeface="Calibri Light" panose="020F0302020204030204" pitchFamily="34" charset="0"/>
                        </a:rPr>
                        <a:t>need to get concurrence from Indo traders/</a:t>
                      </a:r>
                      <a:r>
                        <a:rPr lang="en-SG" sz="1100" b="1" i="1" dirty="0" err="1">
                          <a:effectLst/>
                          <a:latin typeface="Calibri Light" panose="020F0302020204030204" pitchFamily="34" charset="0"/>
                          <a:cs typeface="Calibri Light" panose="020F0302020204030204" pitchFamily="34" charset="0"/>
                        </a:rPr>
                        <a:t>bms</a:t>
                      </a:r>
                      <a:r>
                        <a:rPr lang="en-SG" sz="1100" dirty="0">
                          <a:effectLst/>
                          <a:latin typeface="Calibri Light" panose="020F0302020204030204" pitchFamily="34" charset="0"/>
                          <a:cs typeface="Calibri Light" panose="020F0302020204030204" pitchFamily="34" charset="0"/>
                        </a:rPr>
                        <a:t>.)</a:t>
                      </a:r>
                    </a:p>
                    <a:p>
                      <a:pPr marL="342900" lvl="0" indent="-342900">
                        <a:spcAft>
                          <a:spcPts val="0"/>
                        </a:spcAft>
                        <a:buFont typeface="Wingdings" panose="05000000000000000000" pitchFamily="2" charset="2"/>
                        <a:buChar char=""/>
                        <a:tabLst>
                          <a:tab pos="457200" algn="l"/>
                        </a:tabLst>
                      </a:pPr>
                      <a:r>
                        <a:rPr lang="en-SG" sz="1100" b="1" dirty="0">
                          <a:effectLst/>
                          <a:latin typeface="Calibri Light" panose="020F0302020204030204" pitchFamily="34" charset="0"/>
                          <a:cs typeface="Calibri Light" panose="020F0302020204030204" pitchFamily="34" charset="0"/>
                        </a:rPr>
                        <a:t>Active deals blotter </a:t>
                      </a:r>
                      <a:r>
                        <a:rPr lang="en-SG" sz="1100" dirty="0">
                          <a:effectLst/>
                          <a:latin typeface="Calibri Light" panose="020F0302020204030204" pitchFamily="34" charset="0"/>
                          <a:cs typeface="Calibri Light" panose="020F0302020204030204" pitchFamily="34" charset="0"/>
                        </a:rPr>
                        <a:t>- Traders can pick-up even an auto-quoted deal in ‘Negotiating’ status and choose to reprice it . - The deals will still STP. Again, </a:t>
                      </a:r>
                      <a:r>
                        <a:rPr lang="en-SG" sz="1100" b="1" i="1" dirty="0">
                          <a:effectLst/>
                          <a:latin typeface="Calibri Light" panose="020F0302020204030204" pitchFamily="34" charset="0"/>
                          <a:cs typeface="Calibri Light" panose="020F0302020204030204" pitchFamily="34" charset="0"/>
                        </a:rPr>
                        <a:t>need Indo traders/</a:t>
                      </a:r>
                      <a:r>
                        <a:rPr lang="en-SG" sz="1100" b="1" i="1" dirty="0" err="1">
                          <a:effectLst/>
                          <a:latin typeface="Calibri Light" panose="020F0302020204030204" pitchFamily="34" charset="0"/>
                          <a:cs typeface="Calibri Light" panose="020F0302020204030204" pitchFamily="34" charset="0"/>
                        </a:rPr>
                        <a:t>ms</a:t>
                      </a:r>
                      <a:r>
                        <a:rPr lang="en-SG" sz="1100" b="1" i="1" dirty="0">
                          <a:effectLst/>
                          <a:latin typeface="Calibri Light" panose="020F0302020204030204" pitchFamily="34" charset="0"/>
                          <a:cs typeface="Calibri Light" panose="020F0302020204030204" pitchFamily="34" charset="0"/>
                        </a:rPr>
                        <a:t> to advice </a:t>
                      </a:r>
                      <a:r>
                        <a:rPr lang="en-SG" sz="1100" dirty="0">
                          <a:effectLst/>
                          <a:latin typeface="Calibri Light" panose="020F0302020204030204" pitchFamily="34" charset="0"/>
                          <a:cs typeface="Calibri Light" panose="020F0302020204030204" pitchFamily="34" charset="0"/>
                        </a:rPr>
                        <a:t>if this is really required/used or can be replaced.</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tab pos="457200" algn="l"/>
                        </a:tabLst>
                        <a:defRPr/>
                      </a:pPr>
                      <a:r>
                        <a:rPr lang="en-SG" sz="1100" b="1" dirty="0">
                          <a:effectLst/>
                          <a:latin typeface="Calibri Light" panose="020F0302020204030204" pitchFamily="34" charset="0"/>
                          <a:cs typeface="Calibri Light" panose="020F0302020204030204" pitchFamily="34" charset="0"/>
                        </a:rPr>
                        <a:t>Order Watch </a:t>
                      </a:r>
                      <a:r>
                        <a:rPr lang="en-SG" sz="1100" dirty="0">
                          <a:effectLst/>
                          <a:latin typeface="Calibri Light" panose="020F0302020204030204" pitchFamily="34" charset="0"/>
                          <a:cs typeface="Calibri Light" panose="020F0302020204030204" pitchFamily="34" charset="0"/>
                        </a:rPr>
                        <a:t>– understand currently orders are entered into Indo ET2 instant - Continue to leave orders in ET2 SG and upon fulfilment, deals booked manually by sales dealers in </a:t>
                      </a:r>
                      <a:r>
                        <a:rPr lang="en-SG" sz="1100" dirty="0" err="1">
                          <a:effectLst/>
                          <a:latin typeface="Calibri Light" panose="020F0302020204030204" pitchFamily="34" charset="0"/>
                          <a:cs typeface="Calibri Light" panose="020F0302020204030204" pitchFamily="34" charset="0"/>
                        </a:rPr>
                        <a:t>digimarket</a:t>
                      </a:r>
                      <a:r>
                        <a:rPr lang="en-SG" sz="1100" dirty="0">
                          <a:effectLst/>
                          <a:latin typeface="Calibri Light" panose="020F0302020204030204" pitchFamily="34" charset="0"/>
                          <a:cs typeface="Calibri Light" panose="020F0302020204030204" pitchFamily="34" charset="0"/>
                        </a:rPr>
                        <a:t>.  They may need to use </a:t>
                      </a:r>
                      <a:r>
                        <a:rPr lang="en-SG" sz="1100" b="1" dirty="0">
                          <a:effectLst/>
                          <a:latin typeface="Calibri Light" panose="020F0302020204030204" pitchFamily="34" charset="0"/>
                          <a:cs typeface="Calibri Light" panose="020F0302020204030204" pitchFamily="34" charset="0"/>
                        </a:rPr>
                        <a:t>fictitious rather than real customer details </a:t>
                      </a:r>
                      <a:r>
                        <a:rPr lang="en-SG" sz="1100" dirty="0">
                          <a:effectLst/>
                          <a:latin typeface="Calibri Light" panose="020F0302020204030204" pitchFamily="34" charset="0"/>
                          <a:cs typeface="Calibri Light" panose="020F0302020204030204" pitchFamily="34" charset="0"/>
                        </a:rPr>
                        <a:t>when putting the order on ET2 SG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tab pos="457200" algn="l"/>
                        </a:tabLst>
                        <a:defRPr/>
                      </a:pPr>
                      <a:r>
                        <a:rPr lang="en-SG" sz="1100" kern="1200" dirty="0">
                          <a:solidFill>
                            <a:schemeClr val="dk1"/>
                          </a:solidFill>
                          <a:effectLst/>
                          <a:latin typeface="Calibri Light" panose="020F0302020204030204" pitchFamily="34" charset="0"/>
                          <a:ea typeface="+mn-ea"/>
                          <a:cs typeface="Calibri Light" panose="020F0302020204030204" pitchFamily="34" charset="0"/>
                        </a:rPr>
                        <a:t>Flexi to send </a:t>
                      </a:r>
                      <a:r>
                        <a:rPr lang="en-SG" sz="1100" b="1" kern="1200" dirty="0">
                          <a:solidFill>
                            <a:schemeClr val="dk1"/>
                          </a:solidFill>
                          <a:effectLst/>
                          <a:latin typeface="Calibri Light" panose="020F0302020204030204" pitchFamily="34" charset="0"/>
                          <a:ea typeface="+mn-ea"/>
                          <a:cs typeface="Calibri Light" panose="020F0302020204030204" pitchFamily="34" charset="0"/>
                        </a:rPr>
                        <a:t>Finacle mid rate </a:t>
                      </a:r>
                      <a:r>
                        <a:rPr lang="en-SG" sz="1100" kern="1200" dirty="0">
                          <a:solidFill>
                            <a:schemeClr val="dk1"/>
                          </a:solidFill>
                          <a:effectLst/>
                          <a:latin typeface="Calibri Light" panose="020F0302020204030204" pitchFamily="34" charset="0"/>
                          <a:ea typeface="+mn-ea"/>
                          <a:cs typeface="Calibri Light" panose="020F0302020204030204" pitchFamily="34" charset="0"/>
                        </a:rPr>
                        <a:t>and maintain Indonesia rate page</a:t>
                      </a:r>
                      <a:endParaRPr lang="en-SG" sz="1100" dirty="0">
                        <a:effectLst/>
                        <a:latin typeface="Calibri Light" panose="020F0302020204030204" pitchFamily="34" charset="0"/>
                        <a:cs typeface="Calibri Light" panose="020F0302020204030204" pitchFamily="34" charset="0"/>
                      </a:endParaRPr>
                    </a:p>
                    <a:p>
                      <a:pPr marL="342900" lvl="0" indent="-342900">
                        <a:spcAft>
                          <a:spcPts val="0"/>
                        </a:spcAft>
                        <a:buFont typeface="Wingdings" panose="05000000000000000000" pitchFamily="2" charset="2"/>
                        <a:buChar char=""/>
                        <a:tabLst>
                          <a:tab pos="457200" algn="l"/>
                        </a:tabLst>
                      </a:pPr>
                      <a:r>
                        <a:rPr lang="en-SG" sz="1100" dirty="0">
                          <a:effectLst/>
                          <a:latin typeface="Calibri Light" panose="020F0302020204030204" pitchFamily="34" charset="0"/>
                          <a:cs typeface="Calibri Light" panose="020F0302020204030204" pitchFamily="34" charset="0"/>
                        </a:rPr>
                        <a:t>Assumptions : </a:t>
                      </a:r>
                      <a:r>
                        <a:rPr lang="en-SG" sz="1100" b="1" dirty="0">
                          <a:effectLst/>
                          <a:latin typeface="Calibri Light" panose="020F0302020204030204" pitchFamily="34" charset="0"/>
                          <a:cs typeface="Calibri Light" panose="020F0302020204030204" pitchFamily="34" charset="0"/>
                        </a:rPr>
                        <a:t>No Portals in Indo 2021</a:t>
                      </a:r>
                    </a:p>
                  </a:txBody>
                  <a:tcPr marL="2816" marR="2816" marT="2816" marB="0"/>
                </a:tc>
                <a:tc>
                  <a:txBody>
                    <a:bodyPr/>
                    <a:lstStyle/>
                    <a:p>
                      <a:pPr marL="342900" lvl="0" indent="-342900">
                        <a:spcAft>
                          <a:spcPts val="0"/>
                        </a:spcAft>
                        <a:buFont typeface="Wingdings" panose="05000000000000000000" pitchFamily="2" charset="2"/>
                        <a:buChar char=""/>
                        <a:tabLst>
                          <a:tab pos="457200" algn="l"/>
                        </a:tabLst>
                      </a:pPr>
                      <a:r>
                        <a:rPr lang="en-SG" sz="1100" dirty="0" err="1">
                          <a:effectLst/>
                          <a:latin typeface="Calibri Light" panose="020F0302020204030204" pitchFamily="34" charset="0"/>
                          <a:cs typeface="Calibri Light" panose="020F0302020204030204" pitchFamily="34" charset="0"/>
                        </a:rPr>
                        <a:t>DOLWeb</a:t>
                      </a:r>
                      <a:r>
                        <a:rPr lang="en-SG" sz="1100" dirty="0">
                          <a:effectLst/>
                          <a:latin typeface="Calibri Light" panose="020F0302020204030204" pitchFamily="34" charset="0"/>
                          <a:cs typeface="Calibri Light" panose="020F0302020204030204" pitchFamily="34" charset="0"/>
                        </a:rPr>
                        <a:t> </a:t>
                      </a:r>
                    </a:p>
                    <a:p>
                      <a:pPr marL="342900" lvl="0" indent="-342900">
                        <a:spcAft>
                          <a:spcPts val="0"/>
                        </a:spcAft>
                        <a:buFont typeface="Wingdings" panose="05000000000000000000" pitchFamily="2" charset="2"/>
                        <a:buChar char=""/>
                        <a:tabLst>
                          <a:tab pos="457200" algn="l"/>
                        </a:tabLst>
                      </a:pPr>
                      <a:r>
                        <a:rPr lang="en-SG" sz="1100" dirty="0">
                          <a:effectLst/>
                          <a:latin typeface="Calibri Light" panose="020F0302020204030204" pitchFamily="34" charset="0"/>
                          <a:cs typeface="Calibri Light" panose="020F0302020204030204" pitchFamily="34" charset="0"/>
                        </a:rPr>
                        <a:t>Tightly coupled with core ET2 today</a:t>
                      </a:r>
                    </a:p>
                    <a:p>
                      <a:pPr marL="342900" lvl="0" indent="-342900">
                        <a:spcAft>
                          <a:spcPts val="0"/>
                        </a:spcAft>
                        <a:buFont typeface="Wingdings" panose="05000000000000000000" pitchFamily="2" charset="2"/>
                        <a:buChar char=""/>
                        <a:tabLst>
                          <a:tab pos="457200" algn="l"/>
                        </a:tabLst>
                      </a:pPr>
                      <a:r>
                        <a:rPr lang="en-SG" sz="1100" dirty="0">
                          <a:effectLst/>
                          <a:latin typeface="Calibri Light" panose="020F0302020204030204" pitchFamily="34" charset="0"/>
                          <a:cs typeface="Calibri Light" panose="020F0302020204030204" pitchFamily="34" charset="0"/>
                        </a:rPr>
                        <a:t>Will need to be re-built and will be one of the major pieces</a:t>
                      </a:r>
                    </a:p>
                    <a:p>
                      <a:pPr marL="285750" lvl="0" indent="-285750">
                        <a:spcAft>
                          <a:spcPts val="0"/>
                        </a:spcAft>
                        <a:buFont typeface="Courier New" panose="02070309020205020404" pitchFamily="49" charset="0"/>
                        <a:buChar char="o"/>
                        <a:tabLst>
                          <a:tab pos="914400" algn="l"/>
                        </a:tabLst>
                      </a:pPr>
                      <a:r>
                        <a:rPr lang="en-SG" sz="1100" dirty="0">
                          <a:effectLst/>
                          <a:latin typeface="Calibri Light" panose="020F0302020204030204" pitchFamily="34" charset="0"/>
                          <a:cs typeface="Calibri Light" panose="020F0302020204030204" pitchFamily="34" charset="0"/>
                        </a:rPr>
                        <a:t>User management – check user id, status, CIF number…etc </a:t>
                      </a:r>
                    </a:p>
                    <a:p>
                      <a:pPr marL="285750" lvl="0" indent="-285750">
                        <a:spcAft>
                          <a:spcPts val="0"/>
                        </a:spcAft>
                        <a:buFont typeface="Courier New" panose="02070309020205020404" pitchFamily="49" charset="0"/>
                        <a:buChar char="o"/>
                        <a:tabLst>
                          <a:tab pos="914400" algn="l"/>
                        </a:tabLst>
                      </a:pPr>
                      <a:r>
                        <a:rPr lang="en-SG" sz="1100" dirty="0">
                          <a:effectLst/>
                          <a:latin typeface="Calibri Light" panose="020F0302020204030204" pitchFamily="34" charset="0"/>
                          <a:cs typeface="Calibri Light" panose="020F0302020204030204" pitchFamily="34" charset="0"/>
                        </a:rPr>
                        <a:t>User preference and permission – view rate/trade, selected </a:t>
                      </a:r>
                      <a:r>
                        <a:rPr lang="en-SG" sz="1100" dirty="0" err="1">
                          <a:effectLst/>
                          <a:latin typeface="Calibri Light" panose="020F0302020204030204" pitchFamily="34" charset="0"/>
                          <a:cs typeface="Calibri Light" panose="020F0302020204030204" pitchFamily="34" charset="0"/>
                        </a:rPr>
                        <a:t>ccy</a:t>
                      </a:r>
                      <a:r>
                        <a:rPr lang="en-SG" sz="1100" dirty="0">
                          <a:effectLst/>
                          <a:latin typeface="Calibri Light" panose="020F0302020204030204" pitchFamily="34" charset="0"/>
                          <a:cs typeface="Calibri Light" panose="020F0302020204030204" pitchFamily="34" charset="0"/>
                        </a:rPr>
                        <a:t> pairs, languages </a:t>
                      </a:r>
                    </a:p>
                    <a:p>
                      <a:pPr marL="285750" lvl="0" indent="-285750">
                        <a:spcAft>
                          <a:spcPts val="0"/>
                        </a:spcAft>
                        <a:buFont typeface="Courier New" panose="02070309020205020404" pitchFamily="49" charset="0"/>
                        <a:buChar char="o"/>
                        <a:tabLst>
                          <a:tab pos="914400" algn="l"/>
                        </a:tabLst>
                      </a:pPr>
                      <a:r>
                        <a:rPr lang="en-SG" sz="1100" dirty="0">
                          <a:effectLst/>
                          <a:latin typeface="Calibri Light" panose="020F0302020204030204" pitchFamily="34" charset="0"/>
                          <a:cs typeface="Calibri Light" panose="020F0302020204030204" pitchFamily="34" charset="0"/>
                        </a:rPr>
                        <a:t>Maintain available </a:t>
                      </a:r>
                      <a:r>
                        <a:rPr lang="en-SG" sz="1100" dirty="0" err="1">
                          <a:effectLst/>
                          <a:latin typeface="Calibri Light" panose="020F0302020204030204" pitchFamily="34" charset="0"/>
                          <a:cs typeface="Calibri Light" panose="020F0302020204030204" pitchFamily="34" charset="0"/>
                        </a:rPr>
                        <a:t>ccy</a:t>
                      </a:r>
                      <a:r>
                        <a:rPr lang="en-SG" sz="1100" dirty="0">
                          <a:effectLst/>
                          <a:latin typeface="Calibri Light" panose="020F0302020204030204" pitchFamily="34" charset="0"/>
                          <a:cs typeface="Calibri Light" panose="020F0302020204030204" pitchFamily="34" charset="0"/>
                        </a:rPr>
                        <a:t> pairs list and tenors, </a:t>
                      </a:r>
                    </a:p>
                    <a:p>
                      <a:pPr marL="285750" lvl="0" indent="-285750">
                        <a:spcAft>
                          <a:spcPts val="0"/>
                        </a:spcAft>
                        <a:buFont typeface="Courier New" panose="02070309020205020404" pitchFamily="49" charset="0"/>
                        <a:buChar char="o"/>
                        <a:tabLst>
                          <a:tab pos="914400" algn="l"/>
                        </a:tabLst>
                      </a:pPr>
                      <a:r>
                        <a:rPr lang="en-SG" sz="1100" dirty="0">
                          <a:effectLst/>
                          <a:latin typeface="Calibri Light" panose="020F0302020204030204" pitchFamily="34" charset="0"/>
                          <a:cs typeface="Calibri Light" panose="020F0302020204030204" pitchFamily="34" charset="0"/>
                        </a:rPr>
                        <a:t>Calculate and check daily notional limit for VSD deals </a:t>
                      </a:r>
                    </a:p>
                    <a:p>
                      <a:pPr marL="285750" lvl="0" indent="-285750">
                        <a:spcAft>
                          <a:spcPts val="0"/>
                        </a:spcAft>
                        <a:buFont typeface="Courier New" panose="02070309020205020404" pitchFamily="49" charset="0"/>
                        <a:buChar char="o"/>
                        <a:tabLst>
                          <a:tab pos="914400" algn="l"/>
                        </a:tabLst>
                      </a:pPr>
                      <a:r>
                        <a:rPr lang="en-SG" sz="1100" dirty="0">
                          <a:effectLst/>
                          <a:latin typeface="Calibri Light" panose="020F0302020204030204" pitchFamily="34" charset="0"/>
                          <a:cs typeface="Calibri Light" panose="020F0302020204030204" pitchFamily="34" charset="0"/>
                        </a:rPr>
                        <a:t>RFQ pricing from TAPI </a:t>
                      </a:r>
                    </a:p>
                    <a:p>
                      <a:pPr marL="285750" lvl="0" indent="-285750">
                        <a:spcAft>
                          <a:spcPts val="0"/>
                        </a:spcAft>
                        <a:buFont typeface="Courier New" panose="02070309020205020404" pitchFamily="49" charset="0"/>
                        <a:buChar char="o"/>
                        <a:tabLst>
                          <a:tab pos="914400" algn="l"/>
                        </a:tabLst>
                      </a:pPr>
                      <a:r>
                        <a:rPr lang="en-SG" sz="1100" dirty="0">
                          <a:effectLst/>
                          <a:latin typeface="Calibri Light" panose="020F0302020204030204" pitchFamily="34" charset="0"/>
                          <a:cs typeface="Calibri Light" panose="020F0302020204030204" pitchFamily="34" charset="0"/>
                        </a:rPr>
                        <a:t>Create a deal store for active deal blotters </a:t>
                      </a:r>
                    </a:p>
                    <a:p>
                      <a:pPr marL="285750" lvl="0" indent="-285750">
                        <a:spcAft>
                          <a:spcPts val="0"/>
                        </a:spcAft>
                        <a:buFont typeface="Courier New" panose="02070309020205020404" pitchFamily="49" charset="0"/>
                        <a:buChar char="o"/>
                        <a:tabLst>
                          <a:tab pos="914400" algn="l"/>
                        </a:tabLst>
                      </a:pPr>
                      <a:r>
                        <a:rPr lang="en-SG" sz="1100" dirty="0">
                          <a:effectLst/>
                          <a:latin typeface="Calibri Light" panose="020F0302020204030204" pitchFamily="34" charset="0"/>
                          <a:cs typeface="Calibri Light" panose="020F0302020204030204" pitchFamily="34" charset="0"/>
                        </a:rPr>
                        <a:t>Currency </a:t>
                      </a:r>
                      <a:r>
                        <a:rPr lang="en-SG" sz="1100" dirty="0" err="1">
                          <a:effectLst/>
                          <a:latin typeface="Calibri Light" panose="020F0302020204030204" pitchFamily="34" charset="0"/>
                          <a:cs typeface="Calibri Light" panose="020F0302020204030204" pitchFamily="34" charset="0"/>
                        </a:rPr>
                        <a:t>cutoff</a:t>
                      </a:r>
                      <a:r>
                        <a:rPr lang="en-SG" sz="1100" dirty="0">
                          <a:effectLst/>
                          <a:latin typeface="Calibri Light" panose="020F0302020204030204" pitchFamily="34" charset="0"/>
                          <a:cs typeface="Calibri Light" panose="020F0302020204030204" pitchFamily="34" charset="0"/>
                        </a:rPr>
                        <a:t> time</a:t>
                      </a:r>
                    </a:p>
                    <a:p>
                      <a:pPr marL="285750" lvl="0" indent="-285750">
                        <a:spcAft>
                          <a:spcPts val="0"/>
                        </a:spcAft>
                        <a:buFont typeface="Courier New" panose="02070309020205020404" pitchFamily="49" charset="0"/>
                        <a:buChar char="o"/>
                        <a:tabLst>
                          <a:tab pos="914400" algn="l"/>
                        </a:tabLst>
                      </a:pPr>
                      <a:r>
                        <a:rPr lang="en-SG" sz="1100" dirty="0">
                          <a:effectLst/>
                          <a:latin typeface="Calibri Light" panose="020F0302020204030204" pitchFamily="34" charset="0"/>
                          <a:cs typeface="Calibri Light" panose="020F0302020204030204" pitchFamily="34" charset="0"/>
                        </a:rPr>
                        <a:t>Rules of trading, e.g. no trading allowed in public holidays</a:t>
                      </a:r>
                    </a:p>
                    <a:p>
                      <a:pPr marL="285750" lvl="0" indent="-285750">
                        <a:spcAft>
                          <a:spcPts val="0"/>
                        </a:spcAft>
                        <a:buFont typeface="Courier New" panose="02070309020205020404" pitchFamily="49" charset="0"/>
                        <a:buChar char="o"/>
                        <a:tabLst>
                          <a:tab pos="914400" algn="l"/>
                        </a:tabLst>
                      </a:pPr>
                      <a:r>
                        <a:rPr lang="en-SG" sz="1100" dirty="0">
                          <a:effectLst/>
                          <a:latin typeface="Calibri Light" panose="020F0302020204030204" pitchFamily="34" charset="0"/>
                          <a:cs typeface="Calibri Light" panose="020F0302020204030204" pitchFamily="34" charset="0"/>
                        </a:rPr>
                        <a:t>Charting</a:t>
                      </a:r>
                    </a:p>
                    <a:p>
                      <a:pPr marL="285750" lvl="0" indent="-285750">
                        <a:spcAft>
                          <a:spcPts val="0"/>
                        </a:spcAft>
                        <a:buFont typeface="Courier New" panose="02070309020205020404" pitchFamily="49" charset="0"/>
                        <a:buChar char="o"/>
                        <a:tabLst>
                          <a:tab pos="914400" algn="l"/>
                        </a:tabLst>
                      </a:pPr>
                      <a:r>
                        <a:rPr lang="en-SG" sz="1100" dirty="0">
                          <a:effectLst/>
                          <a:latin typeface="Calibri Light" panose="020F0302020204030204" pitchFamily="34" charset="0"/>
                          <a:cs typeface="Calibri Light" panose="020F0302020204030204" pitchFamily="34" charset="0"/>
                        </a:rPr>
                        <a:t>DBS research</a:t>
                      </a:r>
                    </a:p>
                    <a:p>
                      <a:pPr marL="285750" lvl="0" indent="-285750">
                        <a:spcAft>
                          <a:spcPts val="0"/>
                        </a:spcAft>
                        <a:buFont typeface="Courier New" panose="02070309020205020404" pitchFamily="49" charset="0"/>
                        <a:buChar char="o"/>
                        <a:tabLst>
                          <a:tab pos="914400" algn="l"/>
                        </a:tabLst>
                      </a:pPr>
                      <a:endParaRPr lang="en-SG" sz="1100" dirty="0">
                        <a:effectLst/>
                        <a:latin typeface="Calibri Light" panose="020F0302020204030204" pitchFamily="34" charset="0"/>
                        <a:cs typeface="Calibri Light" panose="020F0302020204030204" pitchFamily="34" charset="0"/>
                      </a:endParaRPr>
                    </a:p>
                  </a:txBody>
                  <a:tcPr marL="2816" marR="2816" marT="2816" marB="0"/>
                </a:tc>
                <a:extLst>
                  <a:ext uri="{0D108BD9-81ED-4DB2-BD59-A6C34878D82A}">
                    <a16:rowId xmlns:a16="http://schemas.microsoft.com/office/drawing/2014/main" val="2341728106"/>
                  </a:ext>
                </a:extLst>
              </a:tr>
              <a:tr h="461628">
                <a:tc>
                  <a:txBody>
                    <a:bodyPr/>
                    <a:lstStyle/>
                    <a:p>
                      <a:pPr algn="ctr">
                        <a:spcAft>
                          <a:spcPts val="0"/>
                        </a:spcAft>
                      </a:pPr>
                      <a:r>
                        <a:rPr lang="en-SG" sz="1600" b="1" dirty="0">
                          <a:solidFill>
                            <a:schemeClr val="bg1"/>
                          </a:solidFill>
                          <a:effectLst/>
                          <a:latin typeface="Calibri Light" panose="020F0302020204030204" pitchFamily="34" charset="0"/>
                          <a:cs typeface="Calibri Light" panose="020F0302020204030204" pitchFamily="34" charset="0"/>
                        </a:rPr>
                        <a:t>Day 2 - MVP (Dec 2021)</a:t>
                      </a:r>
                      <a:endParaRPr lang="en-SG" sz="1600" b="1" dirty="0">
                        <a:solidFill>
                          <a:schemeClr val="bg1"/>
                        </a:solidFill>
                        <a:effectLst/>
                        <a:latin typeface="Calibri Light" panose="020F0302020204030204" pitchFamily="34" charset="0"/>
                        <a:ea typeface="DengXian" panose="02010600030101010101" pitchFamily="2" charset="-122"/>
                        <a:cs typeface="Calibri Light" panose="020F0302020204030204" pitchFamily="34" charset="0"/>
                      </a:endParaRPr>
                    </a:p>
                  </a:txBody>
                  <a:tcPr marL="2816" marR="2816" marT="2816" marB="0" anchor="ctr">
                    <a:solidFill>
                      <a:srgbClr val="C00000"/>
                    </a:solidFill>
                  </a:tcPr>
                </a:tc>
                <a:tc>
                  <a:txBody>
                    <a:bodyPr/>
                    <a:lstStyle/>
                    <a:p>
                      <a:pPr marL="342900" lvl="0" indent="-342900">
                        <a:spcAft>
                          <a:spcPts val="0"/>
                        </a:spcAft>
                        <a:buFont typeface="Wingdings" panose="05000000000000000000" pitchFamily="2" charset="2"/>
                        <a:buChar char=""/>
                      </a:pPr>
                      <a:r>
                        <a:rPr lang="en-SG" sz="1100" dirty="0">
                          <a:effectLst/>
                          <a:latin typeface="Calibri Light" panose="020F0302020204030204" pitchFamily="34" charset="0"/>
                          <a:cs typeface="Calibri Light" panose="020F0302020204030204" pitchFamily="34" charset="0"/>
                        </a:rPr>
                        <a:t>Discovery API to get list of available currencies (not currency pairs) &lt;= for </a:t>
                      </a:r>
                      <a:r>
                        <a:rPr lang="en-SG" sz="1100" dirty="0" err="1">
                          <a:effectLst/>
                          <a:latin typeface="Calibri Light" panose="020F0302020204030204" pitchFamily="34" charset="0"/>
                          <a:cs typeface="Calibri Light" panose="020F0302020204030204" pitchFamily="34" charset="0"/>
                        </a:rPr>
                        <a:t>DOLWeb</a:t>
                      </a:r>
                      <a:endParaRPr lang="en-SG" sz="1100" dirty="0">
                        <a:effectLst/>
                        <a:latin typeface="Calibri Light" panose="020F0302020204030204" pitchFamily="34" charset="0"/>
                        <a:cs typeface="Calibri Light" panose="020F0302020204030204" pitchFamily="34" charset="0"/>
                      </a:endParaRPr>
                    </a:p>
                    <a:p>
                      <a:pPr marL="342900" lvl="0" indent="-342900">
                        <a:spcAft>
                          <a:spcPts val="0"/>
                        </a:spcAft>
                        <a:buFont typeface="Wingdings" panose="05000000000000000000" pitchFamily="2" charset="2"/>
                        <a:buChar char=""/>
                      </a:pPr>
                      <a:r>
                        <a:rPr lang="en-SG" sz="1100" dirty="0">
                          <a:effectLst/>
                          <a:latin typeface="Calibri Light" panose="020F0302020204030204" pitchFamily="34" charset="0"/>
                          <a:cs typeface="Calibri Light" panose="020F0302020204030204" pitchFamily="34" charset="0"/>
                        </a:rPr>
                        <a:t>Discovery API to get available standard-tenors; </a:t>
                      </a:r>
                      <a:r>
                        <a:rPr lang="en-SG" sz="1100" dirty="0" err="1">
                          <a:effectLst/>
                          <a:latin typeface="Calibri Light" panose="020F0302020204030204" pitchFamily="34" charset="0"/>
                          <a:cs typeface="Calibri Light" panose="020F0302020204030204" pitchFamily="34" charset="0"/>
                        </a:rPr>
                        <a:t>e.g</a:t>
                      </a:r>
                      <a:r>
                        <a:rPr lang="en-SG" sz="1100" dirty="0">
                          <a:effectLst/>
                          <a:latin typeface="Calibri Light" panose="020F0302020204030204" pitchFamily="34" charset="0"/>
                          <a:cs typeface="Calibri Light" panose="020F0302020204030204" pitchFamily="34" charset="0"/>
                        </a:rPr>
                        <a:t>, TOM, SPOT, 1W, etc. &lt;= for </a:t>
                      </a:r>
                      <a:r>
                        <a:rPr lang="en-SG" sz="1100" dirty="0" err="1">
                          <a:effectLst/>
                          <a:latin typeface="Calibri Light" panose="020F0302020204030204" pitchFamily="34" charset="0"/>
                          <a:cs typeface="Calibri Light" panose="020F0302020204030204" pitchFamily="34" charset="0"/>
                        </a:rPr>
                        <a:t>DOLWeb</a:t>
                      </a:r>
                      <a:r>
                        <a:rPr lang="en-SG" sz="1100" dirty="0">
                          <a:effectLst/>
                          <a:latin typeface="Calibri Light" panose="020F0302020204030204" pitchFamily="34" charset="0"/>
                          <a:cs typeface="Calibri Light" panose="020F0302020204030204" pitchFamily="34" charset="0"/>
                        </a:rPr>
                        <a:t> </a:t>
                      </a:r>
                      <a:endParaRPr lang="en-SG" sz="1100" dirty="0">
                        <a:effectLst/>
                        <a:latin typeface="Calibri Light" panose="020F0302020204030204" pitchFamily="34" charset="0"/>
                        <a:ea typeface="DengXian" panose="02010600030101010101" pitchFamily="2" charset="-122"/>
                        <a:cs typeface="Calibri Light" panose="020F0302020204030204" pitchFamily="34" charset="0"/>
                      </a:endParaRPr>
                    </a:p>
                  </a:txBody>
                  <a:tcPr marL="2816" marR="2816" marT="2816" marB="0"/>
                </a:tc>
                <a:tc>
                  <a:txBody>
                    <a:bodyPr/>
                    <a:lstStyle/>
                    <a:p>
                      <a:endParaRPr lang="en-SG" sz="1100" dirty="0">
                        <a:effectLst/>
                        <a:latin typeface="Calibri Light" panose="020F0302020204030204" pitchFamily="34" charset="0"/>
                        <a:cs typeface="Calibri Light" panose="020F0302020204030204" pitchFamily="34" charset="0"/>
                      </a:endParaRPr>
                    </a:p>
                  </a:txBody>
                  <a:tcPr marL="2816" marR="2816" marT="2816" marB="0" anchor="b"/>
                </a:tc>
                <a:extLst>
                  <a:ext uri="{0D108BD9-81ED-4DB2-BD59-A6C34878D82A}">
                    <a16:rowId xmlns:a16="http://schemas.microsoft.com/office/drawing/2014/main" val="615858561"/>
                  </a:ext>
                </a:extLst>
              </a:tr>
            </a:tbl>
          </a:graphicData>
        </a:graphic>
      </p:graphicFrame>
    </p:spTree>
    <p:extLst>
      <p:ext uri="{BB962C8B-B14F-4D97-AF65-F5344CB8AC3E}">
        <p14:creationId xmlns:p14="http://schemas.microsoft.com/office/powerpoint/2010/main" val="2902537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8297782-A34E-469E-8315-E1E444B78267}"/>
              </a:ext>
            </a:extLst>
          </p:cNvPr>
          <p:cNvGraphicFramePr>
            <a:graphicFrameLocks noGrp="1"/>
          </p:cNvGraphicFramePr>
          <p:nvPr>
            <p:extLst>
              <p:ext uri="{D42A27DB-BD31-4B8C-83A1-F6EECF244321}">
                <p14:modId xmlns:p14="http://schemas.microsoft.com/office/powerpoint/2010/main" val="1242086344"/>
              </p:ext>
            </p:extLst>
          </p:nvPr>
        </p:nvGraphicFramePr>
        <p:xfrm>
          <a:off x="400050" y="390525"/>
          <a:ext cx="11163300" cy="5475882"/>
        </p:xfrm>
        <a:graphic>
          <a:graphicData uri="http://schemas.openxmlformats.org/drawingml/2006/table">
            <a:tbl>
              <a:tblPr firstRow="1" firstCol="1" bandRow="1">
                <a:tableStyleId>{5C22544A-7EE6-4342-B048-85BDC9FD1C3A}</a:tableStyleId>
              </a:tblPr>
              <a:tblGrid>
                <a:gridCol w="1068599">
                  <a:extLst>
                    <a:ext uri="{9D8B030D-6E8A-4147-A177-3AD203B41FA5}">
                      <a16:colId xmlns:a16="http://schemas.microsoft.com/office/drawing/2014/main" val="2145354578"/>
                    </a:ext>
                  </a:extLst>
                </a:gridCol>
                <a:gridCol w="4853611">
                  <a:extLst>
                    <a:ext uri="{9D8B030D-6E8A-4147-A177-3AD203B41FA5}">
                      <a16:colId xmlns:a16="http://schemas.microsoft.com/office/drawing/2014/main" val="3430615257"/>
                    </a:ext>
                  </a:extLst>
                </a:gridCol>
                <a:gridCol w="2671526">
                  <a:extLst>
                    <a:ext uri="{9D8B030D-6E8A-4147-A177-3AD203B41FA5}">
                      <a16:colId xmlns:a16="http://schemas.microsoft.com/office/drawing/2014/main" val="3867843538"/>
                    </a:ext>
                  </a:extLst>
                </a:gridCol>
                <a:gridCol w="2569564">
                  <a:extLst>
                    <a:ext uri="{9D8B030D-6E8A-4147-A177-3AD203B41FA5}">
                      <a16:colId xmlns:a16="http://schemas.microsoft.com/office/drawing/2014/main" val="3957194961"/>
                    </a:ext>
                  </a:extLst>
                </a:gridCol>
              </a:tblGrid>
              <a:tr h="342770">
                <a:tc>
                  <a:txBody>
                    <a:bodyPr/>
                    <a:lstStyle/>
                    <a:p>
                      <a:endParaRPr lang="en-SG" sz="1600" dirty="0"/>
                    </a:p>
                  </a:txBody>
                  <a:tcPr/>
                </a:tc>
                <a:tc gridSpan="2">
                  <a:txBody>
                    <a:bodyPr/>
                    <a:lstStyle/>
                    <a:p>
                      <a:pPr algn="ctr">
                        <a:spcAft>
                          <a:spcPts val="0"/>
                        </a:spcAft>
                      </a:pPr>
                      <a:r>
                        <a:rPr lang="en-SG" sz="1600" b="1">
                          <a:solidFill>
                            <a:schemeClr val="bg1"/>
                          </a:solidFill>
                          <a:effectLst/>
                          <a:latin typeface="Calibri Light" panose="020F0302020204030204" pitchFamily="34" charset="0"/>
                          <a:cs typeface="Calibri Light" panose="020F0302020204030204" pitchFamily="34" charset="0"/>
                        </a:rPr>
                        <a:t>Deal Booking</a:t>
                      </a:r>
                      <a:endParaRPr lang="en-SG" sz="1600" b="1">
                        <a:solidFill>
                          <a:schemeClr val="bg1"/>
                        </a:solidFill>
                        <a:effectLst/>
                        <a:latin typeface="Calibri Light" panose="020F0302020204030204" pitchFamily="34" charset="0"/>
                        <a:ea typeface="DengXian" panose="02010600030101010101" pitchFamily="2" charset="-122"/>
                        <a:cs typeface="Calibri Light" panose="020F0302020204030204" pitchFamily="34" charset="0"/>
                      </a:endParaRPr>
                    </a:p>
                  </a:txBody>
                  <a:tcPr marL="2816" marR="2816" marT="2816" marB="0" anchor="ctr">
                    <a:solidFill>
                      <a:srgbClr val="C00000"/>
                    </a:solidFill>
                  </a:tcPr>
                </a:tc>
                <a:tc hMerge="1">
                  <a:txBody>
                    <a:bodyPr/>
                    <a:lstStyle/>
                    <a:p>
                      <a:endParaRPr lang="en-SG"/>
                    </a:p>
                  </a:txBody>
                  <a:tcPr/>
                </a:tc>
                <a:tc rowSpan="2">
                  <a:txBody>
                    <a:bodyPr/>
                    <a:lstStyle/>
                    <a:p>
                      <a:pPr algn="ctr">
                        <a:spcAft>
                          <a:spcPts val="0"/>
                        </a:spcAft>
                      </a:pPr>
                      <a:r>
                        <a:rPr lang="en-SG" sz="1600" b="1" dirty="0">
                          <a:solidFill>
                            <a:schemeClr val="bg1"/>
                          </a:solidFill>
                          <a:effectLst/>
                          <a:latin typeface="Calibri Light" panose="020F0302020204030204" pitchFamily="34" charset="0"/>
                          <a:cs typeface="Calibri Light" panose="020F0302020204030204" pitchFamily="34" charset="0"/>
                        </a:rPr>
                        <a:t>Post Trade</a:t>
                      </a:r>
                      <a:endParaRPr lang="en-SG" sz="1600" b="1" dirty="0">
                        <a:solidFill>
                          <a:schemeClr val="bg1"/>
                        </a:solidFill>
                        <a:effectLst/>
                        <a:latin typeface="Calibri Light" panose="020F0302020204030204" pitchFamily="34" charset="0"/>
                        <a:ea typeface="DengXian" panose="02010600030101010101" pitchFamily="2" charset="-122"/>
                        <a:cs typeface="Calibri Light" panose="020F0302020204030204" pitchFamily="34" charset="0"/>
                      </a:endParaRPr>
                    </a:p>
                  </a:txBody>
                  <a:tcPr marL="2816" marR="2816" marT="2816" marB="0" anchor="ctr">
                    <a:solidFill>
                      <a:srgbClr val="C00000"/>
                    </a:solidFill>
                  </a:tcPr>
                </a:tc>
                <a:extLst>
                  <a:ext uri="{0D108BD9-81ED-4DB2-BD59-A6C34878D82A}">
                    <a16:rowId xmlns:a16="http://schemas.microsoft.com/office/drawing/2014/main" val="2864554019"/>
                  </a:ext>
                </a:extLst>
              </a:tr>
              <a:tr h="342770">
                <a:tc>
                  <a:txBody>
                    <a:bodyPr/>
                    <a:lstStyle/>
                    <a:p>
                      <a:endParaRPr lang="en-SG" sz="1600" dirty="0"/>
                    </a:p>
                  </a:txBody>
                  <a:tcPr/>
                </a:tc>
                <a:tc>
                  <a:txBody>
                    <a:bodyPr/>
                    <a:lstStyle/>
                    <a:p>
                      <a:pPr algn="ctr">
                        <a:spcAft>
                          <a:spcPts val="0"/>
                        </a:spcAft>
                      </a:pPr>
                      <a:r>
                        <a:rPr lang="en-SG" sz="1600" b="1">
                          <a:solidFill>
                            <a:schemeClr val="bg1"/>
                          </a:solidFill>
                          <a:effectLst/>
                          <a:latin typeface="Calibri Light" panose="020F0302020204030204" pitchFamily="34" charset="0"/>
                          <a:cs typeface="Calibri Light" panose="020F0302020204030204" pitchFamily="34" charset="0"/>
                        </a:rPr>
                        <a:t>TAPI/FLEXI/Hi-P</a:t>
                      </a:r>
                      <a:endParaRPr lang="en-SG" sz="1600" b="1">
                        <a:solidFill>
                          <a:schemeClr val="bg1"/>
                        </a:solidFill>
                        <a:effectLst/>
                        <a:latin typeface="Calibri Light" panose="020F0302020204030204" pitchFamily="34" charset="0"/>
                        <a:ea typeface="DengXian" panose="02010600030101010101" pitchFamily="2" charset="-122"/>
                        <a:cs typeface="Calibri Light" panose="020F0302020204030204" pitchFamily="34" charset="0"/>
                      </a:endParaRPr>
                    </a:p>
                  </a:txBody>
                  <a:tcPr marL="2816" marR="2816" marT="2816" marB="0" anchor="ctr">
                    <a:solidFill>
                      <a:srgbClr val="C00000"/>
                    </a:solidFill>
                  </a:tcPr>
                </a:tc>
                <a:tc>
                  <a:txBody>
                    <a:bodyPr/>
                    <a:lstStyle/>
                    <a:p>
                      <a:pPr algn="ctr">
                        <a:spcAft>
                          <a:spcPts val="0"/>
                        </a:spcAft>
                      </a:pPr>
                      <a:r>
                        <a:rPr lang="en-SG" sz="1600" b="1">
                          <a:solidFill>
                            <a:schemeClr val="bg1"/>
                          </a:solidFill>
                          <a:effectLst/>
                          <a:latin typeface="Calibri Light" panose="020F0302020204030204" pitchFamily="34" charset="0"/>
                          <a:cs typeface="Calibri Light" panose="020F0302020204030204" pitchFamily="34" charset="0"/>
                        </a:rPr>
                        <a:t>New DOLWEB</a:t>
                      </a:r>
                      <a:endParaRPr lang="en-SG" sz="1600" b="1">
                        <a:solidFill>
                          <a:schemeClr val="bg1"/>
                        </a:solidFill>
                        <a:effectLst/>
                        <a:latin typeface="Calibri Light" panose="020F0302020204030204" pitchFamily="34" charset="0"/>
                        <a:ea typeface="DengXian" panose="02010600030101010101" pitchFamily="2" charset="-122"/>
                        <a:cs typeface="Calibri Light" panose="020F0302020204030204" pitchFamily="34" charset="0"/>
                      </a:endParaRPr>
                    </a:p>
                  </a:txBody>
                  <a:tcPr marL="2816" marR="2816" marT="2816" marB="0" anchor="ctr">
                    <a:solidFill>
                      <a:srgbClr val="C00000"/>
                    </a:solidFill>
                  </a:tcPr>
                </a:tc>
                <a:tc vMerge="1">
                  <a:txBody>
                    <a:bodyPr/>
                    <a:lstStyle/>
                    <a:p>
                      <a:endParaRPr lang="en-SG" sz="1600" b="1" dirty="0">
                        <a:solidFill>
                          <a:schemeClr val="bg1"/>
                        </a:solidFill>
                        <a:effectLst/>
                        <a:latin typeface="Calibri Light" panose="020F0302020204030204" pitchFamily="34" charset="0"/>
                        <a:cs typeface="Calibri Light" panose="020F0302020204030204" pitchFamily="34" charset="0"/>
                      </a:endParaRPr>
                    </a:p>
                  </a:txBody>
                  <a:tcPr marL="2816" marR="2816" marT="2816" marB="0" anchor="ctr">
                    <a:solidFill>
                      <a:srgbClr val="C00000"/>
                    </a:solidFill>
                  </a:tcPr>
                </a:tc>
                <a:extLst>
                  <a:ext uri="{0D108BD9-81ED-4DB2-BD59-A6C34878D82A}">
                    <a16:rowId xmlns:a16="http://schemas.microsoft.com/office/drawing/2014/main" val="991673709"/>
                  </a:ext>
                </a:extLst>
              </a:tr>
              <a:tr h="4299846">
                <a:tc>
                  <a:txBody>
                    <a:bodyPr/>
                    <a:lstStyle/>
                    <a:p>
                      <a:pPr algn="ctr">
                        <a:spcAft>
                          <a:spcPts val="0"/>
                        </a:spcAft>
                      </a:pPr>
                      <a:r>
                        <a:rPr lang="en-SG" sz="1600" b="1" dirty="0">
                          <a:solidFill>
                            <a:schemeClr val="bg1"/>
                          </a:solidFill>
                          <a:effectLst/>
                          <a:latin typeface="Calibri Light" panose="020F0302020204030204" pitchFamily="34" charset="0"/>
                          <a:cs typeface="Calibri Light" panose="020F0302020204030204" pitchFamily="34" charset="0"/>
                        </a:rPr>
                        <a:t>Day 1 - MVP (Sept 2021)</a:t>
                      </a:r>
                      <a:endParaRPr lang="en-SG" sz="1600" b="1" dirty="0">
                        <a:solidFill>
                          <a:schemeClr val="bg1"/>
                        </a:solidFill>
                        <a:effectLst/>
                        <a:latin typeface="Calibri Light" panose="020F0302020204030204" pitchFamily="34" charset="0"/>
                        <a:ea typeface="DengXian" panose="02010600030101010101" pitchFamily="2" charset="-122"/>
                        <a:cs typeface="Calibri Light" panose="020F0302020204030204" pitchFamily="34" charset="0"/>
                      </a:endParaRPr>
                    </a:p>
                  </a:txBody>
                  <a:tcPr marL="2816" marR="2816" marT="2816" marB="0" anchor="ctr">
                    <a:solidFill>
                      <a:srgbClr val="C00000"/>
                    </a:solidFill>
                  </a:tcPr>
                </a:tc>
                <a:tc>
                  <a:txBody>
                    <a:bodyPr/>
                    <a:lstStyle/>
                    <a:p>
                      <a:pPr marL="342900" lvl="0" indent="-342900">
                        <a:spcAft>
                          <a:spcPts val="0"/>
                        </a:spcAft>
                        <a:buFont typeface="Wingdings" panose="05000000000000000000" pitchFamily="2" charset="2"/>
                        <a:buChar char=""/>
                      </a:pPr>
                      <a:r>
                        <a:rPr lang="en-SG" sz="1100" dirty="0">
                          <a:effectLst/>
                          <a:latin typeface="Calibri Light" panose="020F0302020204030204" pitchFamily="34" charset="0"/>
                          <a:cs typeface="Calibri Light" panose="020F0302020204030204" pitchFamily="34" charset="0"/>
                        </a:rPr>
                        <a:t>IBG/CBG systems- Board-rate deals &amp; Auto-quote deals get merged (every request will get pricing ). Channels book to TAPI and TAPI books to TRAX</a:t>
                      </a:r>
                    </a:p>
                    <a:p>
                      <a:pPr marL="342900" lvl="0" indent="-342900">
                        <a:spcAft>
                          <a:spcPts val="0"/>
                        </a:spcAft>
                        <a:buFont typeface="Wingdings" panose="05000000000000000000" pitchFamily="2" charset="2"/>
                        <a:buChar char=""/>
                      </a:pPr>
                      <a:r>
                        <a:rPr lang="en-SG" sz="1100" dirty="0">
                          <a:effectLst/>
                          <a:latin typeface="Calibri Light" panose="020F0302020204030204" pitchFamily="34" charset="0"/>
                          <a:cs typeface="Calibri Light" panose="020F0302020204030204" pitchFamily="34" charset="0"/>
                        </a:rPr>
                        <a:t>T&amp;M sales - Only Digimarkets as ET2 won’t be there. Market Ops to be built as digimarkets/TRAX widgets</a:t>
                      </a:r>
                    </a:p>
                    <a:p>
                      <a:pPr marL="342900" lvl="0" indent="-342900">
                        <a:spcAft>
                          <a:spcPts val="0"/>
                        </a:spcAft>
                        <a:buFont typeface="Wingdings" panose="05000000000000000000" pitchFamily="2" charset="2"/>
                        <a:buChar char=""/>
                      </a:pPr>
                      <a:r>
                        <a:rPr lang="en-SG" sz="1100" dirty="0">
                          <a:effectLst/>
                          <a:latin typeface="Calibri Light" panose="020F0302020204030204" pitchFamily="34" charset="0"/>
                          <a:cs typeface="Calibri Light" panose="020F0302020204030204" pitchFamily="34" charset="0"/>
                        </a:rPr>
                        <a:t>Limits check - DCC for all applicable channels (ET2, digimarkets and TAPI)</a:t>
                      </a:r>
                    </a:p>
                    <a:p>
                      <a:pPr marL="342900" lvl="0" indent="-342900">
                        <a:spcAft>
                          <a:spcPts val="0"/>
                        </a:spcAft>
                        <a:buFont typeface="Wingdings" panose="05000000000000000000" pitchFamily="2" charset="2"/>
                        <a:buChar char=""/>
                      </a:pPr>
                      <a:r>
                        <a:rPr lang="en-SG" sz="1100" dirty="0">
                          <a:effectLst/>
                          <a:latin typeface="Calibri Light" panose="020F0302020204030204" pitchFamily="34" charset="0"/>
                          <a:cs typeface="Calibri Light" panose="020F0302020204030204" pitchFamily="34" charset="0"/>
                        </a:rPr>
                        <a:t>Deal Booking flow - </a:t>
                      </a:r>
                      <a:r>
                        <a:rPr lang="en-SG" sz="1100" dirty="0" err="1">
                          <a:effectLst/>
                          <a:latin typeface="Calibri Light" panose="020F0302020204030204" pitchFamily="34" charset="0"/>
                          <a:cs typeface="Calibri Light" panose="020F0302020204030204" pitchFamily="34" charset="0"/>
                        </a:rPr>
                        <a:t>Upstreams</a:t>
                      </a:r>
                      <a:r>
                        <a:rPr lang="en-SG" sz="1100" dirty="0">
                          <a:effectLst/>
                          <a:latin typeface="Calibri Light" panose="020F0302020204030204" pitchFamily="34" charset="0"/>
                          <a:cs typeface="Calibri Light" panose="020F0302020204030204" pitchFamily="34" charset="0"/>
                        </a:rPr>
                        <a:t> -&gt; TAPI -&gt; TRAX -&gt; MUREX (compass flow or TRAX/MX flow)</a:t>
                      </a:r>
                    </a:p>
                    <a:p>
                      <a:pPr marL="342900" lvl="0" indent="-342900">
                        <a:spcAft>
                          <a:spcPts val="0"/>
                        </a:spcAft>
                        <a:buFont typeface="Wingdings" panose="05000000000000000000" pitchFamily="2" charset="2"/>
                        <a:buChar char=""/>
                      </a:pPr>
                      <a:r>
                        <a:rPr lang="en-SG" sz="1100" dirty="0">
                          <a:effectLst/>
                          <a:latin typeface="Calibri Light" panose="020F0302020204030204" pitchFamily="34" charset="0"/>
                          <a:cs typeface="Calibri Light" panose="020F0302020204030204" pitchFamily="34" charset="0"/>
                        </a:rPr>
                        <a:t>Limits chalking - In MLC upon MX deal booking (same as today) . MX booking will be in package way but for market ops, will need to assess as certain native events may not be possible due to the inter-entity BRB bookings</a:t>
                      </a:r>
                    </a:p>
                    <a:p>
                      <a:pPr marL="342900" lvl="0" indent="-342900">
                        <a:spcAft>
                          <a:spcPts val="0"/>
                        </a:spcAft>
                        <a:buFont typeface="Wingdings" panose="05000000000000000000" pitchFamily="2" charset="2"/>
                        <a:buChar char=""/>
                      </a:pPr>
                      <a:r>
                        <a:rPr lang="en-SG" sz="1100" dirty="0">
                          <a:effectLst/>
                          <a:latin typeface="Calibri Light" panose="020F0302020204030204" pitchFamily="34" charset="0"/>
                          <a:cs typeface="Calibri Light" panose="020F0302020204030204" pitchFamily="34" charset="0"/>
                        </a:rPr>
                        <a:t>Currently TAPI does not do limits chalking during pricing, only during booking. This may need to change aligning to ET2 flow</a:t>
                      </a:r>
                    </a:p>
                    <a:p>
                      <a:pPr marL="342900" lvl="0" indent="-342900">
                        <a:spcAft>
                          <a:spcPts val="0"/>
                        </a:spcAft>
                        <a:buFont typeface="Wingdings" panose="05000000000000000000" pitchFamily="2" charset="2"/>
                        <a:buChar char=""/>
                      </a:pPr>
                      <a:r>
                        <a:rPr lang="en-SG" sz="1100" dirty="0">
                          <a:effectLst/>
                          <a:latin typeface="Calibri Light" panose="020F0302020204030204" pitchFamily="34" charset="0"/>
                          <a:cs typeface="Calibri Light" panose="020F0302020204030204" pitchFamily="34" charset="0"/>
                        </a:rPr>
                        <a:t>Deal blotter for traders  - Deploy </a:t>
                      </a:r>
                      <a:r>
                        <a:rPr lang="en-SG" sz="1100" dirty="0" err="1">
                          <a:effectLst/>
                          <a:latin typeface="Calibri Light" panose="020F0302020204030204" pitchFamily="34" charset="0"/>
                          <a:cs typeface="Calibri Light" panose="020F0302020204030204" pitchFamily="34" charset="0"/>
                        </a:rPr>
                        <a:t>UB_Lite</a:t>
                      </a:r>
                      <a:r>
                        <a:rPr lang="en-SG" sz="1100" dirty="0">
                          <a:effectLst/>
                          <a:latin typeface="Calibri Light" panose="020F0302020204030204" pitchFamily="34" charset="0"/>
                          <a:cs typeface="Calibri Light" panose="020F0302020204030204" pitchFamily="34" charset="0"/>
                        </a:rPr>
                        <a:t> with deal blotter</a:t>
                      </a:r>
                    </a:p>
                    <a:p>
                      <a:pPr>
                        <a:spcAft>
                          <a:spcPts val="0"/>
                        </a:spcAft>
                      </a:pPr>
                      <a:r>
                        <a:rPr lang="en-SG" sz="1100" dirty="0">
                          <a:effectLst/>
                          <a:latin typeface="Calibri Light" panose="020F0302020204030204" pitchFamily="34" charset="0"/>
                          <a:cs typeface="Calibri Light" panose="020F0302020204030204" pitchFamily="34" charset="0"/>
                        </a:rPr>
                        <a:t> </a:t>
                      </a:r>
                    </a:p>
                    <a:p>
                      <a:pPr>
                        <a:spcAft>
                          <a:spcPts val="0"/>
                        </a:spcAft>
                      </a:pPr>
                      <a:r>
                        <a:rPr lang="en-SG" sz="1100" dirty="0">
                          <a:effectLst/>
                          <a:latin typeface="Calibri Light" panose="020F0302020204030204" pitchFamily="34" charset="0"/>
                          <a:cs typeface="Calibri Light" panose="020F0302020204030204" pitchFamily="34" charset="0"/>
                        </a:rPr>
                        <a:t> </a:t>
                      </a:r>
                      <a:endParaRPr lang="en-SG" sz="1100" dirty="0">
                        <a:effectLst/>
                        <a:latin typeface="Calibri Light" panose="020F0302020204030204" pitchFamily="34" charset="0"/>
                        <a:ea typeface="DengXian" panose="02010600030101010101" pitchFamily="2" charset="-122"/>
                        <a:cs typeface="Calibri Light" panose="020F0302020204030204" pitchFamily="34" charset="0"/>
                      </a:endParaRPr>
                    </a:p>
                  </a:txBody>
                  <a:tcPr marL="2816" marR="2816" marT="2816" marB="0"/>
                </a:tc>
                <a:tc>
                  <a:txBody>
                    <a:bodyPr/>
                    <a:lstStyle/>
                    <a:p>
                      <a:pPr marL="342900" lvl="0" indent="-342900">
                        <a:spcAft>
                          <a:spcPts val="0"/>
                        </a:spcAft>
                        <a:buFont typeface="Wingdings" panose="05000000000000000000" pitchFamily="2" charset="2"/>
                        <a:buChar char=""/>
                        <a:tabLst>
                          <a:tab pos="457200" algn="l"/>
                        </a:tabLst>
                      </a:pPr>
                      <a:r>
                        <a:rPr lang="en-SG" sz="1100" dirty="0" err="1">
                          <a:effectLst/>
                          <a:latin typeface="Calibri Light" panose="020F0302020204030204" pitchFamily="34" charset="0"/>
                          <a:cs typeface="Calibri Light" panose="020F0302020204030204" pitchFamily="34" charset="0"/>
                        </a:rPr>
                        <a:t>DOLWeb</a:t>
                      </a:r>
                      <a:r>
                        <a:rPr lang="en-SG" sz="1100" dirty="0">
                          <a:effectLst/>
                          <a:latin typeface="Calibri Light" panose="020F0302020204030204" pitchFamily="34" charset="0"/>
                          <a:cs typeface="Calibri Light" panose="020F0302020204030204" pitchFamily="34" charset="0"/>
                        </a:rPr>
                        <a:t> &amp; IDEAL-&gt;</a:t>
                      </a:r>
                      <a:r>
                        <a:rPr lang="en-SG" sz="1100" dirty="0" err="1">
                          <a:effectLst/>
                          <a:latin typeface="Calibri Light" panose="020F0302020204030204" pitchFamily="34" charset="0"/>
                          <a:cs typeface="Calibri Light" panose="020F0302020204030204" pitchFamily="34" charset="0"/>
                        </a:rPr>
                        <a:t>DOLWeb</a:t>
                      </a:r>
                      <a:r>
                        <a:rPr lang="en-SG" sz="1100" dirty="0">
                          <a:effectLst/>
                          <a:latin typeface="Calibri Light" panose="020F0302020204030204" pitchFamily="34" charset="0"/>
                          <a:cs typeface="Calibri Light" panose="020F0302020204030204" pitchFamily="34" charset="0"/>
                        </a:rPr>
                        <a:t>  - Book to TAPI and TAPI books to TRAX (all upstream systems should be following this flow)</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tab pos="457200" algn="l"/>
                        </a:tabLst>
                        <a:defRPr/>
                      </a:pPr>
                      <a:r>
                        <a:rPr lang="en-SG" sz="1100" dirty="0">
                          <a:effectLst/>
                          <a:latin typeface="Calibri Light" panose="020F0302020204030204" pitchFamily="34" charset="0"/>
                          <a:ea typeface="DengXian" panose="02010600030101010101" pitchFamily="2" charset="-122"/>
                          <a:cs typeface="Calibri Light" panose="020F0302020204030204" pitchFamily="34" charset="0"/>
                        </a:rPr>
                        <a:t>Possible Risk </a:t>
                      </a:r>
                      <a:r>
                        <a:rPr lang="en-SG" sz="1100" kern="1200" dirty="0">
                          <a:solidFill>
                            <a:schemeClr val="dk1"/>
                          </a:solidFill>
                          <a:effectLst/>
                          <a:latin typeface="Calibri Light" panose="020F0302020204030204" pitchFamily="34" charset="0"/>
                          <a:ea typeface="+mn-ea"/>
                          <a:cs typeface="Calibri Light" panose="020F0302020204030204" pitchFamily="34" charset="0"/>
                        </a:rPr>
                        <a:t>: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tab pos="457200" algn="l"/>
                        </a:tabLst>
                        <a:defRPr/>
                      </a:pPr>
                      <a:r>
                        <a:rPr lang="en-SG" sz="1100" kern="1200" dirty="0">
                          <a:solidFill>
                            <a:schemeClr val="dk1"/>
                          </a:solidFill>
                          <a:effectLst/>
                          <a:latin typeface="Calibri Light" panose="020F0302020204030204" pitchFamily="34" charset="0"/>
                          <a:ea typeface="+mn-ea"/>
                          <a:cs typeface="Calibri Light" panose="020F0302020204030204" pitchFamily="34" charset="0"/>
                        </a:rPr>
                        <a:t>The new UI design is not yet finalized, may need another 1 month plus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tab pos="457200" algn="l"/>
                        </a:tabLst>
                        <a:defRPr/>
                      </a:pPr>
                      <a:r>
                        <a:rPr lang="en-SG" sz="1100" kern="1200" dirty="0">
                          <a:solidFill>
                            <a:schemeClr val="dk1"/>
                          </a:solidFill>
                          <a:effectLst/>
                          <a:latin typeface="Calibri Light" panose="020F0302020204030204" pitchFamily="34" charset="0"/>
                          <a:ea typeface="+mn-ea"/>
                          <a:cs typeface="Calibri Light" panose="020F0302020204030204" pitchFamily="34" charset="0"/>
                        </a:rPr>
                        <a:t>based on the draft version, there are dependencies for IDEAL to build API for example, customer's MCA account info (to derive </a:t>
                      </a:r>
                      <a:r>
                        <a:rPr lang="en-SG" sz="1100" kern="1200" dirty="0" err="1">
                          <a:solidFill>
                            <a:schemeClr val="dk1"/>
                          </a:solidFill>
                          <a:effectLst/>
                          <a:latin typeface="Calibri Light" panose="020F0302020204030204" pitchFamily="34" charset="0"/>
                          <a:ea typeface="+mn-ea"/>
                          <a:cs typeface="Calibri Light" panose="020F0302020204030204" pitchFamily="34" charset="0"/>
                        </a:rPr>
                        <a:t>ccy</a:t>
                      </a:r>
                      <a:r>
                        <a:rPr lang="en-SG" sz="1100" kern="1200" dirty="0">
                          <a:solidFill>
                            <a:schemeClr val="dk1"/>
                          </a:solidFill>
                          <a:effectLst/>
                          <a:latin typeface="Calibri Light" panose="020F0302020204030204" pitchFamily="34" charset="0"/>
                          <a:ea typeface="+mn-ea"/>
                          <a:cs typeface="Calibri Light" panose="020F0302020204030204" pitchFamily="34" charset="0"/>
                        </a:rPr>
                        <a:t> pairs customer may deal), if customer has FX line (to determine if customer can do a FX forward)...etc, which will impact timeline based on IDEAL team availability </a:t>
                      </a:r>
                    </a:p>
                    <a:p>
                      <a:pPr marL="342900" lvl="0" indent="-342900">
                        <a:spcAft>
                          <a:spcPts val="0"/>
                        </a:spcAft>
                        <a:buFont typeface="Wingdings" panose="05000000000000000000" pitchFamily="2" charset="2"/>
                        <a:buChar char=""/>
                        <a:tabLst>
                          <a:tab pos="457200" algn="l"/>
                        </a:tabLst>
                      </a:pPr>
                      <a:endParaRPr lang="en-SG" sz="1100" dirty="0">
                        <a:effectLst/>
                        <a:latin typeface="Calibri Light" panose="020F0302020204030204" pitchFamily="34" charset="0"/>
                        <a:ea typeface="DengXian" panose="02010600030101010101" pitchFamily="2" charset="-122"/>
                        <a:cs typeface="Calibri Light" panose="020F0302020204030204" pitchFamily="34" charset="0"/>
                      </a:endParaRPr>
                    </a:p>
                  </a:txBody>
                  <a:tcPr marL="2816" marR="2816" marT="2816" marB="0"/>
                </a:tc>
                <a:tc rowSpan="2">
                  <a:txBody>
                    <a:bodyPr/>
                    <a:lstStyle/>
                    <a:p>
                      <a:pPr marL="342900" lvl="0" indent="-342900">
                        <a:spcAft>
                          <a:spcPts val="0"/>
                        </a:spcAft>
                        <a:buFont typeface="Wingdings" panose="05000000000000000000" pitchFamily="2" charset="2"/>
                        <a:buChar char=""/>
                        <a:tabLst>
                          <a:tab pos="457200" algn="l"/>
                        </a:tabLst>
                      </a:pPr>
                      <a:r>
                        <a:rPr lang="en-SG" sz="1100" dirty="0">
                          <a:effectLst/>
                          <a:latin typeface="Calibri Light" panose="020F0302020204030204" pitchFamily="34" charset="0"/>
                          <a:cs typeface="Calibri Light" panose="020F0302020204030204" pitchFamily="34" charset="0"/>
                        </a:rPr>
                        <a:t>Market Ops - Initiated from digimarkets using digimarkets/TRAX widgets - Flow to TRAX and then to MUREX</a:t>
                      </a:r>
                    </a:p>
                    <a:p>
                      <a:pPr marL="342900" lvl="0" indent="-342900">
                        <a:spcAft>
                          <a:spcPts val="0"/>
                        </a:spcAft>
                        <a:buFont typeface="Wingdings" panose="05000000000000000000" pitchFamily="2" charset="2"/>
                        <a:buChar char=""/>
                        <a:tabLst>
                          <a:tab pos="457200" algn="l"/>
                        </a:tabLst>
                      </a:pPr>
                      <a:r>
                        <a:rPr lang="en-SG" sz="1100" dirty="0">
                          <a:effectLst/>
                          <a:latin typeface="Calibri Light" panose="020F0302020204030204" pitchFamily="34" charset="0"/>
                          <a:cs typeface="Calibri Light" panose="020F0302020204030204" pitchFamily="34" charset="0"/>
                        </a:rPr>
                        <a:t>Detailed flow and behaviour (in TRAX and in MUREX) will need to be mapped</a:t>
                      </a:r>
                    </a:p>
                    <a:p>
                      <a:pPr marL="742950" lvl="1" indent="-285750">
                        <a:spcAft>
                          <a:spcPts val="0"/>
                        </a:spcAft>
                        <a:buFont typeface="Courier New" panose="02070309020205020404" pitchFamily="49" charset="0"/>
                        <a:buChar char="o"/>
                        <a:tabLst>
                          <a:tab pos="914400" algn="l"/>
                        </a:tabLst>
                      </a:pPr>
                      <a:r>
                        <a:rPr lang="en-SG" sz="1100" dirty="0">
                          <a:effectLst/>
                          <a:latin typeface="Calibri Light" panose="020F0302020204030204" pitchFamily="34" charset="0"/>
                          <a:cs typeface="Calibri Light" panose="020F0302020204030204" pitchFamily="34" charset="0"/>
                        </a:rPr>
                        <a:t>Cancel and/or XIT (Early Termination)</a:t>
                      </a:r>
                    </a:p>
                    <a:p>
                      <a:pPr marL="742950" lvl="1" indent="-285750">
                        <a:spcAft>
                          <a:spcPts val="0"/>
                        </a:spcAft>
                        <a:buFont typeface="Courier New" panose="02070309020205020404" pitchFamily="49" charset="0"/>
                        <a:buChar char="o"/>
                        <a:tabLst>
                          <a:tab pos="914400" algn="l"/>
                        </a:tabLst>
                      </a:pPr>
                      <a:r>
                        <a:rPr lang="en-SG" sz="1100" dirty="0">
                          <a:effectLst/>
                          <a:latin typeface="Calibri Light" panose="020F0302020204030204" pitchFamily="34" charset="0"/>
                          <a:cs typeface="Calibri Light" panose="020F0302020204030204" pitchFamily="34" charset="0"/>
                        </a:rPr>
                        <a:t>C&amp;R (Cancel &amp; Reissue)</a:t>
                      </a:r>
                    </a:p>
                    <a:p>
                      <a:pPr marL="742950" lvl="1" indent="-285750">
                        <a:spcAft>
                          <a:spcPts val="0"/>
                        </a:spcAft>
                        <a:buFont typeface="Courier New" panose="02070309020205020404" pitchFamily="49" charset="0"/>
                        <a:buChar char="o"/>
                        <a:tabLst>
                          <a:tab pos="914400" algn="l"/>
                        </a:tabLst>
                      </a:pPr>
                      <a:r>
                        <a:rPr lang="en-SG" sz="1100" dirty="0">
                          <a:effectLst/>
                          <a:latin typeface="Calibri Light" panose="020F0302020204030204" pitchFamily="34" charset="0"/>
                          <a:cs typeface="Calibri Light" panose="020F0302020204030204" pitchFamily="34" charset="0"/>
                        </a:rPr>
                        <a:t>Early take-up (Pre-maturity)</a:t>
                      </a:r>
                    </a:p>
                    <a:p>
                      <a:pPr marL="342900" lvl="0" indent="-342900">
                        <a:spcAft>
                          <a:spcPts val="0"/>
                        </a:spcAft>
                        <a:buFont typeface="Wingdings" panose="05000000000000000000" pitchFamily="2" charset="2"/>
                        <a:buChar char=""/>
                        <a:tabLst>
                          <a:tab pos="457200" algn="l"/>
                        </a:tabLst>
                      </a:pPr>
                      <a:r>
                        <a:rPr lang="en-SG" sz="1100" dirty="0">
                          <a:effectLst/>
                          <a:latin typeface="Calibri Light" panose="020F0302020204030204" pitchFamily="34" charset="0"/>
                          <a:cs typeface="Calibri Light" panose="020F0302020204030204" pitchFamily="34" charset="0"/>
                        </a:rPr>
                        <a:t>FX </a:t>
                      </a:r>
                      <a:r>
                        <a:rPr lang="en-SG" sz="1100" dirty="0" err="1">
                          <a:effectLst/>
                          <a:latin typeface="Calibri Light" panose="020F0302020204030204" pitchFamily="34" charset="0"/>
                          <a:cs typeface="Calibri Light" panose="020F0302020204030204" pitchFamily="34" charset="0"/>
                        </a:rPr>
                        <a:t>Confos</a:t>
                      </a:r>
                      <a:r>
                        <a:rPr lang="en-SG" sz="1100" dirty="0">
                          <a:effectLst/>
                          <a:latin typeface="Calibri Light" panose="020F0302020204030204" pitchFamily="34" charset="0"/>
                          <a:cs typeface="Calibri Light" panose="020F0302020204030204" pitchFamily="34" charset="0"/>
                        </a:rPr>
                        <a:t> &amp; Settlement</a:t>
                      </a:r>
                    </a:p>
                    <a:p>
                      <a:pPr marL="342900" lvl="0" indent="-342900">
                        <a:spcAft>
                          <a:spcPts val="0"/>
                        </a:spcAft>
                        <a:buFont typeface="Wingdings" panose="05000000000000000000" pitchFamily="2" charset="2"/>
                        <a:buChar char=""/>
                        <a:tabLst>
                          <a:tab pos="457200" algn="l"/>
                        </a:tabLst>
                      </a:pPr>
                      <a:r>
                        <a:rPr lang="en-SG" sz="1100" dirty="0">
                          <a:effectLst/>
                          <a:latin typeface="Calibri Light" panose="020F0302020204030204" pitchFamily="34" charset="0"/>
                          <a:cs typeface="Calibri Light" panose="020F0302020204030204" pitchFamily="34" charset="0"/>
                        </a:rPr>
                        <a:t>TRAX to feed transaction details to OPAL</a:t>
                      </a:r>
                    </a:p>
                    <a:p>
                      <a:pPr marL="342900" lvl="0" indent="-342900">
                        <a:spcAft>
                          <a:spcPts val="0"/>
                        </a:spcAft>
                        <a:buFont typeface="Wingdings" panose="05000000000000000000" pitchFamily="2" charset="2"/>
                        <a:buChar char=""/>
                        <a:tabLst>
                          <a:tab pos="457200" algn="l"/>
                        </a:tabLst>
                      </a:pPr>
                      <a:r>
                        <a:rPr lang="en-SG" sz="1100" dirty="0">
                          <a:effectLst/>
                          <a:latin typeface="Calibri Light" panose="020F0302020204030204" pitchFamily="34" charset="0"/>
                          <a:cs typeface="Calibri Light" panose="020F0302020204030204" pitchFamily="34" charset="0"/>
                        </a:rPr>
                        <a:t>MX deal booking will be in actual customer name for quoted deals requiring limits so OPAL’s SSI set-up will need to handle this </a:t>
                      </a:r>
                      <a:endParaRPr lang="en-SG" sz="1100" dirty="0">
                        <a:effectLst/>
                        <a:latin typeface="Calibri Light" panose="020F0302020204030204" pitchFamily="34" charset="0"/>
                        <a:ea typeface="DengXian" panose="02010600030101010101" pitchFamily="2" charset="-122"/>
                        <a:cs typeface="Calibri Light" panose="020F0302020204030204" pitchFamily="34" charset="0"/>
                      </a:endParaRPr>
                    </a:p>
                  </a:txBody>
                  <a:tcPr marL="2816" marR="2816" marT="2816" marB="0"/>
                </a:tc>
                <a:extLst>
                  <a:ext uri="{0D108BD9-81ED-4DB2-BD59-A6C34878D82A}">
                    <a16:rowId xmlns:a16="http://schemas.microsoft.com/office/drawing/2014/main" val="2341728106"/>
                  </a:ext>
                </a:extLst>
              </a:tr>
              <a:tr h="411220">
                <a:tc>
                  <a:txBody>
                    <a:bodyPr/>
                    <a:lstStyle/>
                    <a:p>
                      <a:pPr algn="ctr">
                        <a:spcAft>
                          <a:spcPts val="0"/>
                        </a:spcAft>
                      </a:pPr>
                      <a:r>
                        <a:rPr lang="en-SG" sz="1600" b="1" dirty="0">
                          <a:solidFill>
                            <a:schemeClr val="bg1"/>
                          </a:solidFill>
                          <a:effectLst/>
                          <a:latin typeface="Calibri Light" panose="020F0302020204030204" pitchFamily="34" charset="0"/>
                          <a:cs typeface="Calibri Light" panose="020F0302020204030204" pitchFamily="34" charset="0"/>
                        </a:rPr>
                        <a:t>Day 2 - MVP (Dec 2021)</a:t>
                      </a:r>
                      <a:endParaRPr lang="en-SG" sz="1600" b="1" dirty="0">
                        <a:solidFill>
                          <a:schemeClr val="bg1"/>
                        </a:solidFill>
                        <a:effectLst/>
                        <a:latin typeface="Calibri Light" panose="020F0302020204030204" pitchFamily="34" charset="0"/>
                        <a:ea typeface="DengXian" panose="02010600030101010101" pitchFamily="2" charset="-122"/>
                        <a:cs typeface="Calibri Light" panose="020F0302020204030204" pitchFamily="34" charset="0"/>
                      </a:endParaRPr>
                    </a:p>
                  </a:txBody>
                  <a:tcPr marL="2816" marR="2816" marT="2816" marB="0" anchor="ctr">
                    <a:solidFill>
                      <a:srgbClr val="C00000"/>
                    </a:solidFill>
                  </a:tcPr>
                </a:tc>
                <a:tc>
                  <a:txBody>
                    <a:bodyPr/>
                    <a:lstStyle/>
                    <a:p>
                      <a:endParaRPr lang="en-SG" sz="1000" dirty="0">
                        <a:effectLst/>
                        <a:latin typeface="Calibri Light" panose="020F0302020204030204" pitchFamily="34" charset="0"/>
                        <a:cs typeface="Calibri Light" panose="020F0302020204030204" pitchFamily="34" charset="0"/>
                      </a:endParaRPr>
                    </a:p>
                  </a:txBody>
                  <a:tcPr marL="2816" marR="2816" marT="2816" marB="0" anchor="b"/>
                </a:tc>
                <a:tc>
                  <a:txBody>
                    <a:bodyPr/>
                    <a:lstStyle/>
                    <a:p>
                      <a:endParaRPr lang="en-SG" sz="1000" dirty="0">
                        <a:effectLst/>
                        <a:latin typeface="Calibri Light" panose="020F0302020204030204" pitchFamily="34" charset="0"/>
                        <a:cs typeface="Calibri Light" panose="020F0302020204030204" pitchFamily="34" charset="0"/>
                      </a:endParaRPr>
                    </a:p>
                  </a:txBody>
                  <a:tcPr marL="2816" marR="2816" marT="2816" marB="0" anchor="b"/>
                </a:tc>
                <a:tc vMerge="1">
                  <a:txBody>
                    <a:bodyPr/>
                    <a:lstStyle/>
                    <a:p>
                      <a:endParaRPr lang="en-SG"/>
                    </a:p>
                  </a:txBody>
                  <a:tcPr/>
                </a:tc>
                <a:extLst>
                  <a:ext uri="{0D108BD9-81ED-4DB2-BD59-A6C34878D82A}">
                    <a16:rowId xmlns:a16="http://schemas.microsoft.com/office/drawing/2014/main" val="615858561"/>
                  </a:ext>
                </a:extLst>
              </a:tr>
            </a:tbl>
          </a:graphicData>
        </a:graphic>
      </p:graphicFrame>
    </p:spTree>
    <p:extLst>
      <p:ext uri="{BB962C8B-B14F-4D97-AF65-F5344CB8AC3E}">
        <p14:creationId xmlns:p14="http://schemas.microsoft.com/office/powerpoint/2010/main" val="184337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B783B22-DB38-455A-8A94-6DDF284F63AA}"/>
              </a:ext>
            </a:extLst>
          </p:cNvPr>
          <p:cNvSpPr/>
          <p:nvPr/>
        </p:nvSpPr>
        <p:spPr bwMode="auto">
          <a:xfrm>
            <a:off x="781396" y="648394"/>
            <a:ext cx="2327564" cy="1911926"/>
          </a:xfrm>
          <a:prstGeom prst="roundRect">
            <a:avLst/>
          </a:prstGeom>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Scope</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SG" sz="12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Systems like ET2, MUREX, TRAX, </a:t>
            </a:r>
            <a:r>
              <a:rPr kumimoji="0" lang="en-SG" sz="120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digimarkets</a:t>
            </a:r>
            <a:r>
              <a:rPr kumimoji="0" lang="en-SG" sz="12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SG" sz="120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OrderWatch</a:t>
            </a:r>
            <a:endParaRPr kumimoji="0" lang="en-SG" sz="120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SG" sz="1200" b="1" dirty="0">
              <a:solidFill>
                <a:schemeClr val="tx1"/>
              </a:solidFill>
              <a:latin typeface="Calibri" panose="020F0502020204030204" pitchFamily="34" charset="0"/>
              <a:cs typeface="Calibri" panose="020F050202020403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F6D864F6-07F0-4D3F-BE6C-D4A655575EF6}"/>
              </a:ext>
            </a:extLst>
          </p:cNvPr>
          <p:cNvSpPr/>
          <p:nvPr/>
        </p:nvSpPr>
        <p:spPr bwMode="auto">
          <a:xfrm>
            <a:off x="3194858" y="648394"/>
            <a:ext cx="2327564" cy="1911926"/>
          </a:xfrm>
          <a:prstGeom prst="roundRect">
            <a:avLst/>
          </a:prstGeom>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Out of Scope</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SG" sz="1200" dirty="0">
                <a:solidFill>
                  <a:schemeClr val="tx1"/>
                </a:solidFill>
                <a:latin typeface="Calibri" panose="020F0502020204030204" pitchFamily="34" charset="0"/>
                <a:cs typeface="Calibri" panose="020F0502020204030204" pitchFamily="34" charset="0"/>
              </a:rPr>
              <a:t>New systems like Flexi FX, Hi-P, New </a:t>
            </a:r>
            <a:r>
              <a:rPr lang="en-SG" sz="1200" dirty="0" err="1">
                <a:solidFill>
                  <a:schemeClr val="tx1"/>
                </a:solidFill>
                <a:latin typeface="Calibri" panose="020F0502020204030204" pitchFamily="34" charset="0"/>
                <a:cs typeface="Calibri" panose="020F0502020204030204" pitchFamily="34" charset="0"/>
              </a:rPr>
              <a:t>DOLWeb</a:t>
            </a:r>
            <a:r>
              <a:rPr lang="en-SG" sz="1200" dirty="0">
                <a:solidFill>
                  <a:schemeClr val="tx1"/>
                </a:solidFill>
                <a:latin typeface="Calibri" panose="020F0502020204030204" pitchFamily="34" charset="0"/>
                <a:cs typeface="Calibri" panose="020F0502020204030204" pitchFamily="34" charset="0"/>
              </a:rPr>
              <a:t>, UB Lite</a:t>
            </a:r>
            <a:endParaRPr kumimoji="0" lang="en-SG" sz="120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SG" sz="1200" b="1" dirty="0">
              <a:solidFill>
                <a:schemeClr val="tx1"/>
              </a:solidFill>
              <a:latin typeface="Calibri" panose="020F0502020204030204" pitchFamily="34" charset="0"/>
              <a:cs typeface="Calibri" panose="020F050202020403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SG" sz="1200" b="1" dirty="0">
              <a:solidFill>
                <a:schemeClr val="tx1"/>
              </a:solidFill>
              <a:latin typeface="Calibri" panose="020F0502020204030204" pitchFamily="34" charset="0"/>
              <a:cs typeface="Calibri" panose="020F050202020403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9579689C-913E-4DF2-95F7-729EAF5514DF}"/>
              </a:ext>
            </a:extLst>
          </p:cNvPr>
          <p:cNvSpPr/>
          <p:nvPr/>
        </p:nvSpPr>
        <p:spPr bwMode="auto">
          <a:xfrm>
            <a:off x="6869083" y="673333"/>
            <a:ext cx="2327564" cy="1886987"/>
          </a:xfrm>
          <a:prstGeom prst="roundRect">
            <a:avLst/>
          </a:prstGeom>
          <a:solidFill>
            <a:schemeClr val="accent2">
              <a:lumMod val="75000"/>
            </a:schemeClr>
          </a:solidFill>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Scope</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SG" sz="1200" dirty="0">
                <a:solidFill>
                  <a:schemeClr val="tx1"/>
                </a:solidFill>
                <a:latin typeface="Calibri" panose="020F0502020204030204" pitchFamily="34" charset="0"/>
                <a:cs typeface="Calibri" panose="020F0502020204030204" pitchFamily="34" charset="0"/>
              </a:rPr>
              <a:t>New systems like Flexi FX, Hi-P, UB Lite, new </a:t>
            </a:r>
            <a:r>
              <a:rPr lang="en-SG" sz="1200" dirty="0" err="1">
                <a:solidFill>
                  <a:schemeClr val="tx1"/>
                </a:solidFill>
                <a:latin typeface="Calibri" panose="020F0502020204030204" pitchFamily="34" charset="0"/>
                <a:cs typeface="Calibri" panose="020F0502020204030204" pitchFamily="34" charset="0"/>
              </a:rPr>
              <a:t>DOLWeb</a:t>
            </a:r>
            <a:r>
              <a:rPr lang="en-SG" sz="1200" dirty="0">
                <a:solidFill>
                  <a:schemeClr val="tx1"/>
                </a:solidFill>
                <a:latin typeface="Calibri" panose="020F0502020204030204" pitchFamily="34" charset="0"/>
                <a:cs typeface="Calibri" panose="020F0502020204030204" pitchFamily="34" charset="0"/>
              </a:rPr>
              <a:t> in addition to</a:t>
            </a:r>
          </a:p>
          <a:p>
            <a:pPr marL="171450" indent="-171450">
              <a:buFont typeface="Arial" panose="020B0604020202020204" pitchFamily="34" charset="0"/>
              <a:buChar char="•"/>
            </a:pPr>
            <a:r>
              <a:rPr lang="en-SG" sz="1200" dirty="0">
                <a:solidFill>
                  <a:schemeClr val="tx1"/>
                </a:solidFill>
                <a:latin typeface="Calibri" panose="020F0502020204030204" pitchFamily="34" charset="0"/>
                <a:cs typeface="Calibri" panose="020F0502020204030204" pitchFamily="34" charset="0"/>
              </a:rPr>
              <a:t>Systems like MUREX, TRAX, </a:t>
            </a:r>
            <a:r>
              <a:rPr lang="en-SG" sz="1200" dirty="0" err="1">
                <a:solidFill>
                  <a:schemeClr val="tx1"/>
                </a:solidFill>
                <a:latin typeface="Calibri" panose="020F0502020204030204" pitchFamily="34" charset="0"/>
                <a:cs typeface="Calibri" panose="020F0502020204030204" pitchFamily="34" charset="0"/>
              </a:rPr>
              <a:t>digimarkets</a:t>
            </a:r>
            <a:r>
              <a:rPr lang="en-SG" sz="1200" dirty="0">
                <a:solidFill>
                  <a:schemeClr val="tx1"/>
                </a:solidFill>
                <a:latin typeface="Calibri" panose="020F0502020204030204" pitchFamily="34" charset="0"/>
                <a:cs typeface="Calibri" panose="020F0502020204030204" pitchFamily="34" charset="0"/>
              </a:rPr>
              <a:t>, </a:t>
            </a:r>
            <a:r>
              <a:rPr lang="en-SG" sz="1200" dirty="0" err="1">
                <a:solidFill>
                  <a:schemeClr val="tx1"/>
                </a:solidFill>
                <a:latin typeface="Calibri" panose="020F0502020204030204" pitchFamily="34" charset="0"/>
                <a:cs typeface="Calibri" panose="020F0502020204030204" pitchFamily="34" charset="0"/>
              </a:rPr>
              <a:t>Orderwatch</a:t>
            </a:r>
            <a:r>
              <a:rPr lang="en-SG" sz="1200" dirty="0">
                <a:solidFill>
                  <a:schemeClr val="tx1"/>
                </a:solidFill>
                <a:latin typeface="Calibri" panose="020F0502020204030204" pitchFamily="34" charset="0"/>
                <a:cs typeface="Calibri" panose="020F0502020204030204" pitchFamily="34" charset="0"/>
              </a:rPr>
              <a:t> SG</a:t>
            </a:r>
            <a:endParaRPr kumimoji="0" lang="en-SG" sz="120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a16="http://schemas.microsoft.com/office/drawing/2014/main" id="{F3F04765-7315-4AB0-BDC2-56B66E1CF168}"/>
              </a:ext>
            </a:extLst>
          </p:cNvPr>
          <p:cNvSpPr/>
          <p:nvPr/>
        </p:nvSpPr>
        <p:spPr bwMode="auto">
          <a:xfrm>
            <a:off x="9282545" y="673334"/>
            <a:ext cx="2327564" cy="1911926"/>
          </a:xfrm>
          <a:prstGeom prst="roundRect">
            <a:avLst/>
          </a:prstGeom>
          <a:solidFill>
            <a:schemeClr val="accent2">
              <a:lumMod val="75000"/>
            </a:schemeClr>
          </a:solidFill>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Out of Scope</a:t>
            </a:r>
            <a:endParaRPr lang="en-SG" sz="1200" dirty="0">
              <a:solidFill>
                <a:schemeClr val="tx1"/>
              </a:solidFill>
              <a:latin typeface="Calibri" panose="020F0502020204030204" pitchFamily="34" charset="0"/>
              <a:cs typeface="Calibri" panose="020F0502020204030204" pitchFamily="34" charset="0"/>
            </a:endParaRPr>
          </a:p>
          <a:p>
            <a:pPr marL="355600" lvl="1" indent="-173038">
              <a:buFont typeface="Arial" panose="020B0604020202020204" pitchFamily="34" charset="0"/>
              <a:buChar char="•"/>
            </a:pPr>
            <a:r>
              <a:rPr kumimoji="0" lang="en-SG" sz="12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Trader features like active deals blotter, trader manual pick-up </a:t>
            </a:r>
          </a:p>
          <a:p>
            <a:pPr marL="355600" lvl="1" indent="-173038">
              <a:buFont typeface="Arial" panose="020B0604020202020204" pitchFamily="34" charset="0"/>
              <a:buChar char="•"/>
            </a:pPr>
            <a:r>
              <a:rPr lang="en-SG" sz="1200" dirty="0">
                <a:solidFill>
                  <a:schemeClr val="tx1"/>
                </a:solidFill>
                <a:latin typeface="Calibri" panose="020F0502020204030204" pitchFamily="34" charset="0"/>
                <a:cs typeface="Calibri" panose="020F0502020204030204" pitchFamily="34" charset="0"/>
              </a:rPr>
              <a:t>DOL Manager</a:t>
            </a:r>
            <a:endParaRPr kumimoji="0" lang="en-SG" sz="120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SG" sz="1200" b="1" dirty="0">
              <a:solidFill>
                <a:schemeClr val="tx1"/>
              </a:solidFill>
              <a:latin typeface="Calibri" panose="020F0502020204030204" pitchFamily="34" charset="0"/>
              <a:cs typeface="Calibri" panose="020F050202020403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B53A0856-C14D-4D84-8AC7-D2CA7524DF43}"/>
              </a:ext>
            </a:extLst>
          </p:cNvPr>
          <p:cNvSpPr/>
          <p:nvPr/>
        </p:nvSpPr>
        <p:spPr bwMode="auto">
          <a:xfrm>
            <a:off x="764770" y="2764567"/>
            <a:ext cx="2327564" cy="2489078"/>
          </a:xfrm>
          <a:prstGeom prst="roundRect">
            <a:avLst/>
          </a:prstGeom>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Pros</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SG" sz="1200" dirty="0">
                <a:solidFill>
                  <a:schemeClr val="tx1"/>
                </a:solidFill>
                <a:latin typeface="Calibri" panose="020F0502020204030204" pitchFamily="34" charset="0"/>
                <a:cs typeface="Calibri" panose="020F0502020204030204" pitchFamily="34" charset="0"/>
              </a:rPr>
              <a:t>Can rely on in-built features in ET2 especially for trader functions </a:t>
            </a:r>
            <a:r>
              <a:rPr kumimoji="0" lang="en-SG" sz="12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like Active deals blotter, Trader manual pick-up</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SG" sz="1200" dirty="0">
                <a:solidFill>
                  <a:schemeClr val="tx1"/>
                </a:solidFill>
                <a:latin typeface="Calibri" panose="020F0502020204030204" pitchFamily="34" charset="0"/>
                <a:cs typeface="Calibri" panose="020F0502020204030204" pitchFamily="34" charset="0"/>
              </a:rPr>
              <a:t>Lot of functionalities remain as-is (Sales continue to do mkt ops in MX like today)</a:t>
            </a:r>
            <a:endParaRPr kumimoji="0" lang="en-SG" sz="120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a16="http://schemas.microsoft.com/office/drawing/2014/main" id="{BC6DAB69-D9A5-4BB5-A665-D55AD1E2440B}"/>
              </a:ext>
            </a:extLst>
          </p:cNvPr>
          <p:cNvSpPr/>
          <p:nvPr/>
        </p:nvSpPr>
        <p:spPr bwMode="auto">
          <a:xfrm>
            <a:off x="3178232" y="2764567"/>
            <a:ext cx="2327564" cy="2489078"/>
          </a:xfrm>
          <a:prstGeom prst="roundRect">
            <a:avLst/>
          </a:prstGeom>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Cons</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SG" sz="1200" dirty="0">
                <a:solidFill>
                  <a:schemeClr val="tx1"/>
                </a:solidFill>
                <a:latin typeface="Calibri" panose="020F0502020204030204" pitchFamily="34" charset="0"/>
                <a:cs typeface="Calibri" panose="020F0502020204030204" pitchFamily="34" charset="0"/>
              </a:rPr>
              <a:t>Once ET2 is put initially and later on needs to be replaced to align with other regions , it’ll be double effort</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SG" sz="1200" dirty="0">
                <a:solidFill>
                  <a:schemeClr val="tx1"/>
                </a:solidFill>
                <a:latin typeface="Calibri" panose="020F0502020204030204" pitchFamily="34" charset="0"/>
                <a:cs typeface="Calibri" panose="020F0502020204030204" pitchFamily="34" charset="0"/>
              </a:rPr>
              <a:t>Overall long-term cost will be higher</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SG" sz="12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Not scalable – more dependency on ET2 and MUREX</a:t>
            </a:r>
          </a:p>
        </p:txBody>
      </p:sp>
      <p:sp>
        <p:nvSpPr>
          <p:cNvPr id="12" name="Rectangle: Rounded Corners 11">
            <a:extLst>
              <a:ext uri="{FF2B5EF4-FFF2-40B4-BE49-F238E27FC236}">
                <a16:creationId xmlns:a16="http://schemas.microsoft.com/office/drawing/2014/main" id="{56D3F333-C17B-46DF-A8F4-E78B7958B2E4}"/>
              </a:ext>
            </a:extLst>
          </p:cNvPr>
          <p:cNvSpPr/>
          <p:nvPr/>
        </p:nvSpPr>
        <p:spPr bwMode="auto">
          <a:xfrm>
            <a:off x="6869083" y="2789507"/>
            <a:ext cx="2327564" cy="2464138"/>
          </a:xfrm>
          <a:prstGeom prst="roundRect">
            <a:avLst/>
          </a:prstGeom>
          <a:solidFill>
            <a:schemeClr val="accent2">
              <a:lumMod val="75000"/>
            </a:schemeClr>
          </a:solidFill>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Pros</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SG" sz="1200" dirty="0">
                <a:solidFill>
                  <a:schemeClr val="tx1"/>
                </a:solidFill>
                <a:latin typeface="Calibri" panose="020F0502020204030204" pitchFamily="34" charset="0"/>
                <a:cs typeface="Calibri" panose="020F0502020204030204" pitchFamily="34" charset="0"/>
              </a:rPr>
              <a:t>In-line with long-term business goal of moving away from ET2</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SG" sz="12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Less dependency on MUREX (deal flow will be to TRAX first and mkt ops will be initiated from digimarkets)</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SG" sz="1200" dirty="0">
                <a:solidFill>
                  <a:schemeClr val="tx1"/>
                </a:solidFill>
                <a:latin typeface="Calibri" panose="020F0502020204030204" pitchFamily="34" charset="0"/>
                <a:cs typeface="Calibri" panose="020F0502020204030204" pitchFamily="34" charset="0"/>
              </a:rPr>
              <a:t>More scalable, future-ready, APIs based design</a:t>
            </a:r>
            <a:endParaRPr kumimoji="0" lang="en-SG" sz="120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3" name="Rectangle: Rounded Corners 12">
            <a:extLst>
              <a:ext uri="{FF2B5EF4-FFF2-40B4-BE49-F238E27FC236}">
                <a16:creationId xmlns:a16="http://schemas.microsoft.com/office/drawing/2014/main" id="{8EAEAC81-2AD7-4D82-8668-72CBB7DC3E81}"/>
              </a:ext>
            </a:extLst>
          </p:cNvPr>
          <p:cNvSpPr/>
          <p:nvPr/>
        </p:nvSpPr>
        <p:spPr bwMode="auto">
          <a:xfrm>
            <a:off x="9282545" y="2789507"/>
            <a:ext cx="2327564" cy="2464138"/>
          </a:xfrm>
          <a:prstGeom prst="roundRect">
            <a:avLst/>
          </a:prstGeom>
          <a:solidFill>
            <a:schemeClr val="accent2">
              <a:lumMod val="75000"/>
            </a:schemeClr>
          </a:solidFill>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Cons</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SG" sz="1200" dirty="0">
                <a:solidFill>
                  <a:schemeClr val="tx1"/>
                </a:solidFill>
                <a:latin typeface="Calibri" panose="020F0502020204030204" pitchFamily="34" charset="0"/>
                <a:cs typeface="Calibri" panose="020F0502020204030204" pitchFamily="34" charset="0"/>
              </a:rPr>
              <a:t>More new development will be needed </a:t>
            </a:r>
            <a:r>
              <a:rPr lang="en-SG" sz="1200" dirty="0" err="1">
                <a:solidFill>
                  <a:schemeClr val="tx1"/>
                </a:solidFill>
                <a:latin typeface="Calibri" panose="020F0502020204030204" pitchFamily="34" charset="0"/>
                <a:cs typeface="Calibri" panose="020F0502020204030204" pitchFamily="34" charset="0"/>
              </a:rPr>
              <a:t>eg.</a:t>
            </a:r>
            <a:r>
              <a:rPr lang="en-SG" sz="1200" dirty="0">
                <a:solidFill>
                  <a:schemeClr val="tx1"/>
                </a:solidFill>
                <a:latin typeface="Calibri" panose="020F0502020204030204" pitchFamily="34" charset="0"/>
                <a:cs typeface="Calibri" panose="020F0502020204030204" pitchFamily="34" charset="0"/>
              </a:rPr>
              <a:t> New </a:t>
            </a:r>
            <a:r>
              <a:rPr lang="en-SG" sz="1200" dirty="0" err="1">
                <a:solidFill>
                  <a:schemeClr val="tx1"/>
                </a:solidFill>
                <a:latin typeface="Calibri" panose="020F0502020204030204" pitchFamily="34" charset="0"/>
                <a:cs typeface="Calibri" panose="020F0502020204030204" pitchFamily="34" charset="0"/>
              </a:rPr>
              <a:t>DOLWeb</a:t>
            </a:r>
            <a:r>
              <a:rPr lang="en-SG" sz="1200" dirty="0">
                <a:solidFill>
                  <a:schemeClr val="tx1"/>
                </a:solidFill>
                <a:latin typeface="Calibri" panose="020F0502020204030204" pitchFamily="34" charset="0"/>
                <a:cs typeface="Calibri" panose="020F0502020204030204" pitchFamily="34" charset="0"/>
              </a:rPr>
              <a:t>, Mkt ops flow</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SG" sz="12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Testing effort required will be higher</a:t>
            </a:r>
          </a:p>
          <a:p>
            <a:pPr marL="171450" indent="-171450">
              <a:buFont typeface="Arial" panose="020B0604020202020204" pitchFamily="34" charset="0"/>
              <a:buChar char="•"/>
            </a:pPr>
            <a:r>
              <a:rPr lang="en-SG" sz="1200" dirty="0">
                <a:solidFill>
                  <a:schemeClr val="tx1"/>
                </a:solidFill>
                <a:latin typeface="Calibri" panose="020F0502020204030204" pitchFamily="34" charset="0"/>
                <a:cs typeface="Calibri" panose="020F0502020204030204" pitchFamily="34" charset="0"/>
              </a:rPr>
              <a:t>new UI design is not yet finalized &amp; possible dependencies for IDEAL</a:t>
            </a:r>
          </a:p>
          <a:p>
            <a:pPr marL="0" marR="0" indent="0" algn="l" defTabSz="914400" rtl="0" eaLnBrk="0" fontAlgn="base" latinLnBrk="0" hangingPunct="0">
              <a:lnSpc>
                <a:spcPct val="100000"/>
              </a:lnSpc>
              <a:spcBef>
                <a:spcPct val="0"/>
              </a:spcBef>
              <a:spcAft>
                <a:spcPct val="0"/>
              </a:spcAft>
              <a:buClrTx/>
              <a:buSzTx/>
              <a:buFontTx/>
              <a:buNone/>
              <a:tabLst/>
            </a:pPr>
            <a:endPar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4" name="Rectangle: Rounded Corners 13">
            <a:extLst>
              <a:ext uri="{FF2B5EF4-FFF2-40B4-BE49-F238E27FC236}">
                <a16:creationId xmlns:a16="http://schemas.microsoft.com/office/drawing/2014/main" id="{A563CA49-43EC-4BE3-9326-CAE1924107A8}"/>
              </a:ext>
            </a:extLst>
          </p:cNvPr>
          <p:cNvSpPr/>
          <p:nvPr/>
        </p:nvSpPr>
        <p:spPr bwMode="auto">
          <a:xfrm>
            <a:off x="764770" y="5372793"/>
            <a:ext cx="4630189" cy="969818"/>
          </a:xfrm>
          <a:prstGeom prst="roundRect">
            <a:avLst/>
          </a:prstGeom>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Assumptions</a:t>
            </a:r>
          </a:p>
          <a:p>
            <a:pPr marL="171450" indent="-171450">
              <a:buFont typeface="Arial" panose="020B0604020202020204" pitchFamily="34" charset="0"/>
              <a:buChar char="•"/>
            </a:pPr>
            <a:r>
              <a:rPr lang="en-SG" sz="1200" dirty="0">
                <a:solidFill>
                  <a:schemeClr val="tx1"/>
                </a:solidFill>
                <a:latin typeface="Calibri" panose="020F0502020204030204" pitchFamily="34" charset="0"/>
                <a:cs typeface="Calibri" panose="020F0502020204030204" pitchFamily="34" charset="0"/>
              </a:rPr>
              <a:t>Onshore the RET functions "AS-IS" today's production</a:t>
            </a:r>
          </a:p>
          <a:p>
            <a:pPr marL="171450" indent="-171450">
              <a:buFont typeface="Arial" panose="020B0604020202020204" pitchFamily="34" charset="0"/>
              <a:buChar char="•"/>
            </a:pPr>
            <a:r>
              <a:rPr lang="en-SG" sz="1200" dirty="0">
                <a:solidFill>
                  <a:schemeClr val="tx1"/>
                </a:solidFill>
                <a:latin typeface="Calibri" panose="020F0502020204030204" pitchFamily="34" charset="0"/>
                <a:cs typeface="Calibri" panose="020F0502020204030204" pitchFamily="34" charset="0"/>
              </a:rPr>
              <a:t>no change in DOL2 workflow</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5" name="Rectangle: Rounded Corners 14">
            <a:extLst>
              <a:ext uri="{FF2B5EF4-FFF2-40B4-BE49-F238E27FC236}">
                <a16:creationId xmlns:a16="http://schemas.microsoft.com/office/drawing/2014/main" id="{FBA60E95-AE16-4803-A123-E91F5409B395}"/>
              </a:ext>
            </a:extLst>
          </p:cNvPr>
          <p:cNvSpPr/>
          <p:nvPr/>
        </p:nvSpPr>
        <p:spPr bwMode="auto">
          <a:xfrm>
            <a:off x="6967450" y="5372793"/>
            <a:ext cx="4630189" cy="969818"/>
          </a:xfrm>
          <a:prstGeom prst="roundRect">
            <a:avLst/>
          </a:prstGeom>
          <a:solidFill>
            <a:schemeClr val="accent2">
              <a:lumMod val="75000"/>
            </a:schemeClr>
          </a:solidFill>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SG"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Assumptions	</a:t>
            </a:r>
            <a:endParaRPr lang="en-SG" sz="1200" b="1" dirty="0">
              <a:solidFill>
                <a:schemeClr val="tx1"/>
              </a:solidFill>
              <a:latin typeface="Calibri" panose="020F0502020204030204" pitchFamily="34" charset="0"/>
              <a:cs typeface="Calibri" panose="020F0502020204030204" pitchFamily="34" charset="0"/>
            </a:endParaRP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SG" sz="12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ECNs/Portals for </a:t>
            </a:r>
            <a:r>
              <a:rPr lang="en-SG" sz="1200" dirty="0">
                <a:solidFill>
                  <a:schemeClr val="tx1"/>
                </a:solidFill>
                <a:latin typeface="Calibri" panose="020F0502020204030204" pitchFamily="34" charset="0"/>
                <a:cs typeface="Calibri" panose="020F0502020204030204" pitchFamily="34" charset="0"/>
              </a:rPr>
              <a:t>Indo will not be needed in 2021 but one possible long term solution is with Flex trade (under appendix)</a:t>
            </a:r>
          </a:p>
          <a:p>
            <a:pPr marL="171450" indent="-171450">
              <a:buFont typeface="Arial" panose="020B0604020202020204" pitchFamily="34" charset="0"/>
              <a:buChar char="•"/>
            </a:pPr>
            <a:r>
              <a:rPr lang="en-SG" sz="1200" dirty="0">
                <a:solidFill>
                  <a:schemeClr val="tx1"/>
                </a:solidFill>
                <a:latin typeface="Calibri" panose="020F0502020204030204" pitchFamily="34" charset="0"/>
                <a:cs typeface="Calibri" panose="020F0502020204030204" pitchFamily="34" charset="0"/>
              </a:rPr>
              <a:t>no change in DOL2 workflow</a:t>
            </a:r>
          </a:p>
        </p:txBody>
      </p:sp>
      <p:sp>
        <p:nvSpPr>
          <p:cNvPr id="16" name="TextBox 15">
            <a:extLst>
              <a:ext uri="{FF2B5EF4-FFF2-40B4-BE49-F238E27FC236}">
                <a16:creationId xmlns:a16="http://schemas.microsoft.com/office/drawing/2014/main" id="{2AA33491-56C4-4DB5-AEAA-AEA172FB89EE}"/>
              </a:ext>
            </a:extLst>
          </p:cNvPr>
          <p:cNvSpPr txBox="1"/>
          <p:nvPr/>
        </p:nvSpPr>
        <p:spPr>
          <a:xfrm>
            <a:off x="1803862" y="74815"/>
            <a:ext cx="2601883" cy="369332"/>
          </a:xfrm>
          <a:prstGeom prst="rect">
            <a:avLst/>
          </a:prstGeom>
          <a:solidFill>
            <a:schemeClr val="tx1"/>
          </a:solidFill>
        </p:spPr>
        <p:txBody>
          <a:bodyPr wrap="square" rtlCol="0">
            <a:spAutoFit/>
          </a:bodyPr>
          <a:lstStyle/>
          <a:p>
            <a:pPr algn="ctr"/>
            <a:r>
              <a:rPr lang="en-SG" dirty="0">
                <a:solidFill>
                  <a:schemeClr val="bg1"/>
                </a:solidFill>
              </a:rPr>
              <a:t>RET-DOL model</a:t>
            </a:r>
          </a:p>
        </p:txBody>
      </p:sp>
      <p:sp>
        <p:nvSpPr>
          <p:cNvPr id="17" name="TextBox 16">
            <a:extLst>
              <a:ext uri="{FF2B5EF4-FFF2-40B4-BE49-F238E27FC236}">
                <a16:creationId xmlns:a16="http://schemas.microsoft.com/office/drawing/2014/main" id="{B23CA67C-E691-4435-A9C3-42F6B26855B9}"/>
              </a:ext>
            </a:extLst>
          </p:cNvPr>
          <p:cNvSpPr txBox="1"/>
          <p:nvPr/>
        </p:nvSpPr>
        <p:spPr>
          <a:xfrm>
            <a:off x="7786255" y="74815"/>
            <a:ext cx="2601883" cy="369332"/>
          </a:xfrm>
          <a:prstGeom prst="rect">
            <a:avLst/>
          </a:prstGeom>
          <a:solidFill>
            <a:schemeClr val="tx1"/>
          </a:solidFill>
        </p:spPr>
        <p:txBody>
          <a:bodyPr wrap="square" rtlCol="0">
            <a:spAutoFit/>
          </a:bodyPr>
          <a:lstStyle>
            <a:defPPr>
              <a:defRPr lang="en-US"/>
            </a:defPPr>
            <a:lvl1pPr algn="ctr">
              <a:defRPr>
                <a:solidFill>
                  <a:schemeClr val="bg1"/>
                </a:solidFill>
              </a:defRPr>
            </a:lvl1pPr>
          </a:lstStyle>
          <a:p>
            <a:r>
              <a:rPr lang="en-SG" dirty="0"/>
              <a:t>FX Regional model</a:t>
            </a:r>
          </a:p>
        </p:txBody>
      </p:sp>
    </p:spTree>
    <p:extLst>
      <p:ext uri="{BB962C8B-B14F-4D97-AF65-F5344CB8AC3E}">
        <p14:creationId xmlns:p14="http://schemas.microsoft.com/office/powerpoint/2010/main" val="4011128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34949F-3A51-4F74-8F0D-7056312365A9}"/>
              </a:ext>
            </a:extLst>
          </p:cNvPr>
          <p:cNvSpPr txBox="1">
            <a:spLocks/>
          </p:cNvSpPr>
          <p:nvPr/>
        </p:nvSpPr>
        <p:spPr bwMode="auto">
          <a:xfrm>
            <a:off x="0" y="0"/>
            <a:ext cx="12192000" cy="362780"/>
          </a:xfrm>
          <a:prstGeom prst="rect">
            <a:avLst/>
          </a:prstGeom>
          <a:solidFill>
            <a:srgbClr val="C00000"/>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733" b="1">
                <a:solidFill>
                  <a:schemeClr val="tx1"/>
                </a:solidFill>
                <a:latin typeface="+mj-lt"/>
                <a:ea typeface="+mj-ea"/>
                <a:cs typeface="+mj-cs"/>
              </a:defRPr>
            </a:lvl1pPr>
            <a:lvl2pPr algn="l" rtl="0" eaLnBrk="0" fontAlgn="base" hangingPunct="0">
              <a:spcBef>
                <a:spcPct val="0"/>
              </a:spcBef>
              <a:spcAft>
                <a:spcPct val="0"/>
              </a:spcAft>
              <a:defRPr sz="3733" b="1">
                <a:solidFill>
                  <a:schemeClr val="tx1"/>
                </a:solidFill>
                <a:latin typeface="Arial" charset="0"/>
              </a:defRPr>
            </a:lvl2pPr>
            <a:lvl3pPr algn="l" rtl="0" eaLnBrk="0" fontAlgn="base" hangingPunct="0">
              <a:spcBef>
                <a:spcPct val="0"/>
              </a:spcBef>
              <a:spcAft>
                <a:spcPct val="0"/>
              </a:spcAft>
              <a:defRPr sz="3733" b="1">
                <a:solidFill>
                  <a:schemeClr val="tx1"/>
                </a:solidFill>
                <a:latin typeface="Arial" charset="0"/>
              </a:defRPr>
            </a:lvl3pPr>
            <a:lvl4pPr algn="l" rtl="0" eaLnBrk="0" fontAlgn="base" hangingPunct="0">
              <a:spcBef>
                <a:spcPct val="0"/>
              </a:spcBef>
              <a:spcAft>
                <a:spcPct val="0"/>
              </a:spcAft>
              <a:defRPr sz="3733" b="1">
                <a:solidFill>
                  <a:schemeClr val="tx1"/>
                </a:solidFill>
                <a:latin typeface="Arial" charset="0"/>
              </a:defRPr>
            </a:lvl4pPr>
            <a:lvl5pPr algn="l" rtl="0" eaLnBrk="0" fontAlgn="base" hangingPunct="0">
              <a:spcBef>
                <a:spcPct val="0"/>
              </a:spcBef>
              <a:spcAft>
                <a:spcPct val="0"/>
              </a:spcAft>
              <a:defRPr sz="3733" b="1">
                <a:solidFill>
                  <a:schemeClr val="tx1"/>
                </a:solidFill>
                <a:latin typeface="Arial" charset="0"/>
              </a:defRPr>
            </a:lvl5pPr>
            <a:lvl6pPr marL="609585" algn="l" rtl="0" eaLnBrk="0" fontAlgn="base" hangingPunct="0">
              <a:spcBef>
                <a:spcPct val="0"/>
              </a:spcBef>
              <a:spcAft>
                <a:spcPct val="0"/>
              </a:spcAft>
              <a:defRPr sz="3733" b="1">
                <a:solidFill>
                  <a:schemeClr val="tx1"/>
                </a:solidFill>
                <a:latin typeface="Arial" charset="0"/>
              </a:defRPr>
            </a:lvl6pPr>
            <a:lvl7pPr marL="1219170" algn="l" rtl="0" eaLnBrk="0" fontAlgn="base" hangingPunct="0">
              <a:spcBef>
                <a:spcPct val="0"/>
              </a:spcBef>
              <a:spcAft>
                <a:spcPct val="0"/>
              </a:spcAft>
              <a:defRPr sz="3733" b="1">
                <a:solidFill>
                  <a:schemeClr val="tx1"/>
                </a:solidFill>
                <a:latin typeface="Arial" charset="0"/>
              </a:defRPr>
            </a:lvl7pPr>
            <a:lvl8pPr marL="1828754" algn="l" rtl="0" eaLnBrk="0" fontAlgn="base" hangingPunct="0">
              <a:spcBef>
                <a:spcPct val="0"/>
              </a:spcBef>
              <a:spcAft>
                <a:spcPct val="0"/>
              </a:spcAft>
              <a:defRPr sz="3733" b="1">
                <a:solidFill>
                  <a:schemeClr val="tx1"/>
                </a:solidFill>
                <a:latin typeface="Arial" charset="0"/>
              </a:defRPr>
            </a:lvl8pPr>
            <a:lvl9pPr marL="2438339" algn="l" rtl="0" eaLnBrk="0" fontAlgn="base" hangingPunct="0">
              <a:spcBef>
                <a:spcPct val="0"/>
              </a:spcBef>
              <a:spcAft>
                <a:spcPct val="0"/>
              </a:spcAft>
              <a:defRPr sz="3733" b="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2400" b="1" i="0" u="none" strike="noStrike" kern="0" cap="none" spc="0" normalizeH="0" baseline="0" noProof="0" dirty="0">
                <a:ln>
                  <a:noFill/>
                </a:ln>
                <a:solidFill>
                  <a:schemeClr val="bg1"/>
                </a:solidFill>
                <a:effectLst/>
                <a:uLnTx/>
                <a:uFillTx/>
                <a:latin typeface="Frutiger" panose="020B0500000000000000" pitchFamily="34" charset="0"/>
                <a:ea typeface="Frutiger LT Std 75 Black" charset="0"/>
                <a:cs typeface="Frutiger LT Std 75 Black" charset="0"/>
              </a:rPr>
              <a:t>Cost Comparison (RET-DOL Track vs New FX regional Track)</a:t>
            </a:r>
          </a:p>
        </p:txBody>
      </p:sp>
      <p:pic>
        <p:nvPicPr>
          <p:cNvPr id="3" name="Picture 2">
            <a:extLst>
              <a:ext uri="{FF2B5EF4-FFF2-40B4-BE49-F238E27FC236}">
                <a16:creationId xmlns:a16="http://schemas.microsoft.com/office/drawing/2014/main" id="{F371D536-9099-4C2E-A152-CFA245AEEF5F}"/>
              </a:ext>
            </a:extLst>
          </p:cNvPr>
          <p:cNvPicPr>
            <a:picLocks noChangeAspect="1"/>
          </p:cNvPicPr>
          <p:nvPr/>
        </p:nvPicPr>
        <p:blipFill>
          <a:blip r:embed="rId2"/>
          <a:stretch>
            <a:fillRect/>
          </a:stretch>
        </p:blipFill>
        <p:spPr>
          <a:xfrm>
            <a:off x="0" y="546366"/>
            <a:ext cx="12192000" cy="5765267"/>
          </a:xfrm>
          <a:prstGeom prst="rect">
            <a:avLst/>
          </a:prstGeom>
        </p:spPr>
      </p:pic>
    </p:spTree>
    <p:extLst>
      <p:ext uri="{BB962C8B-B14F-4D97-AF65-F5344CB8AC3E}">
        <p14:creationId xmlns:p14="http://schemas.microsoft.com/office/powerpoint/2010/main" val="3496725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F19C1-BCF2-4AAD-ACDD-A7AD2DE2CCEC}"/>
              </a:ext>
            </a:extLst>
          </p:cNvPr>
          <p:cNvSpPr txBox="1">
            <a:spLocks/>
          </p:cNvSpPr>
          <p:nvPr/>
        </p:nvSpPr>
        <p:spPr bwMode="auto">
          <a:xfrm>
            <a:off x="0" y="0"/>
            <a:ext cx="12192000" cy="362780"/>
          </a:xfrm>
          <a:prstGeom prst="rect">
            <a:avLst/>
          </a:prstGeom>
          <a:solidFill>
            <a:srgbClr val="C00000"/>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733" b="1">
                <a:solidFill>
                  <a:schemeClr val="tx1"/>
                </a:solidFill>
                <a:latin typeface="+mj-lt"/>
                <a:ea typeface="+mj-ea"/>
                <a:cs typeface="+mj-cs"/>
              </a:defRPr>
            </a:lvl1pPr>
            <a:lvl2pPr algn="l" rtl="0" eaLnBrk="0" fontAlgn="base" hangingPunct="0">
              <a:spcBef>
                <a:spcPct val="0"/>
              </a:spcBef>
              <a:spcAft>
                <a:spcPct val="0"/>
              </a:spcAft>
              <a:defRPr sz="3733" b="1">
                <a:solidFill>
                  <a:schemeClr val="tx1"/>
                </a:solidFill>
                <a:latin typeface="Arial" charset="0"/>
              </a:defRPr>
            </a:lvl2pPr>
            <a:lvl3pPr algn="l" rtl="0" eaLnBrk="0" fontAlgn="base" hangingPunct="0">
              <a:spcBef>
                <a:spcPct val="0"/>
              </a:spcBef>
              <a:spcAft>
                <a:spcPct val="0"/>
              </a:spcAft>
              <a:defRPr sz="3733" b="1">
                <a:solidFill>
                  <a:schemeClr val="tx1"/>
                </a:solidFill>
                <a:latin typeface="Arial" charset="0"/>
              </a:defRPr>
            </a:lvl3pPr>
            <a:lvl4pPr algn="l" rtl="0" eaLnBrk="0" fontAlgn="base" hangingPunct="0">
              <a:spcBef>
                <a:spcPct val="0"/>
              </a:spcBef>
              <a:spcAft>
                <a:spcPct val="0"/>
              </a:spcAft>
              <a:defRPr sz="3733" b="1">
                <a:solidFill>
                  <a:schemeClr val="tx1"/>
                </a:solidFill>
                <a:latin typeface="Arial" charset="0"/>
              </a:defRPr>
            </a:lvl4pPr>
            <a:lvl5pPr algn="l" rtl="0" eaLnBrk="0" fontAlgn="base" hangingPunct="0">
              <a:spcBef>
                <a:spcPct val="0"/>
              </a:spcBef>
              <a:spcAft>
                <a:spcPct val="0"/>
              </a:spcAft>
              <a:defRPr sz="3733" b="1">
                <a:solidFill>
                  <a:schemeClr val="tx1"/>
                </a:solidFill>
                <a:latin typeface="Arial" charset="0"/>
              </a:defRPr>
            </a:lvl5pPr>
            <a:lvl6pPr marL="609585" algn="l" rtl="0" eaLnBrk="0" fontAlgn="base" hangingPunct="0">
              <a:spcBef>
                <a:spcPct val="0"/>
              </a:spcBef>
              <a:spcAft>
                <a:spcPct val="0"/>
              </a:spcAft>
              <a:defRPr sz="3733" b="1">
                <a:solidFill>
                  <a:schemeClr val="tx1"/>
                </a:solidFill>
                <a:latin typeface="Arial" charset="0"/>
              </a:defRPr>
            </a:lvl6pPr>
            <a:lvl7pPr marL="1219170" algn="l" rtl="0" eaLnBrk="0" fontAlgn="base" hangingPunct="0">
              <a:spcBef>
                <a:spcPct val="0"/>
              </a:spcBef>
              <a:spcAft>
                <a:spcPct val="0"/>
              </a:spcAft>
              <a:defRPr sz="3733" b="1">
                <a:solidFill>
                  <a:schemeClr val="tx1"/>
                </a:solidFill>
                <a:latin typeface="Arial" charset="0"/>
              </a:defRPr>
            </a:lvl7pPr>
            <a:lvl8pPr marL="1828754" algn="l" rtl="0" eaLnBrk="0" fontAlgn="base" hangingPunct="0">
              <a:spcBef>
                <a:spcPct val="0"/>
              </a:spcBef>
              <a:spcAft>
                <a:spcPct val="0"/>
              </a:spcAft>
              <a:defRPr sz="3733" b="1">
                <a:solidFill>
                  <a:schemeClr val="tx1"/>
                </a:solidFill>
                <a:latin typeface="Arial" charset="0"/>
              </a:defRPr>
            </a:lvl8pPr>
            <a:lvl9pPr marL="2438339" algn="l" rtl="0" eaLnBrk="0" fontAlgn="base" hangingPunct="0">
              <a:spcBef>
                <a:spcPct val="0"/>
              </a:spcBef>
              <a:spcAft>
                <a:spcPct val="0"/>
              </a:spcAft>
              <a:defRPr sz="3733" b="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2400" b="1" i="0" u="none" strike="noStrike" kern="0" cap="none" spc="0" normalizeH="0" baseline="0" noProof="0" dirty="0">
                <a:ln>
                  <a:noFill/>
                </a:ln>
                <a:solidFill>
                  <a:schemeClr val="bg1"/>
                </a:solidFill>
                <a:effectLst/>
                <a:uLnTx/>
                <a:uFillTx/>
                <a:latin typeface="Frutiger" panose="020B0500000000000000" pitchFamily="34" charset="0"/>
                <a:ea typeface="Frutiger LT Std 75 Black" charset="0"/>
                <a:cs typeface="Frutiger LT Std 75 Black" charset="0"/>
              </a:rPr>
              <a:t>Risk and Considerations (OJK perspective)</a:t>
            </a:r>
          </a:p>
        </p:txBody>
      </p:sp>
      <p:sp>
        <p:nvSpPr>
          <p:cNvPr id="3" name="TextBox 2">
            <a:extLst>
              <a:ext uri="{FF2B5EF4-FFF2-40B4-BE49-F238E27FC236}">
                <a16:creationId xmlns:a16="http://schemas.microsoft.com/office/drawing/2014/main" id="{EF7A24E8-254F-4E36-802F-0F6B641FBB26}"/>
              </a:ext>
            </a:extLst>
          </p:cNvPr>
          <p:cNvSpPr txBox="1"/>
          <p:nvPr/>
        </p:nvSpPr>
        <p:spPr>
          <a:xfrm>
            <a:off x="773084" y="590204"/>
            <a:ext cx="10615352" cy="6463308"/>
          </a:xfrm>
          <a:prstGeom prst="rect">
            <a:avLst/>
          </a:prstGeom>
          <a:noFill/>
        </p:spPr>
        <p:txBody>
          <a:bodyPr wrap="square" rtlCol="0">
            <a:spAutoFit/>
          </a:bodyPr>
          <a:lstStyle/>
          <a:p>
            <a:pPr marL="285750" indent="-285750">
              <a:buFont typeface="Wingdings" panose="05000000000000000000" pitchFamily="2" charset="2"/>
              <a:buChar char="q"/>
            </a:pPr>
            <a:r>
              <a:rPr lang="en-SG" dirty="0"/>
              <a:t>Overall change in FX model, </a:t>
            </a:r>
            <a:r>
              <a:rPr lang="en-SG" b="1" dirty="0"/>
              <a:t>thereby sizeable testing efforts needed (both from upstream and downstream)</a:t>
            </a:r>
            <a:r>
              <a:rPr lang="en-SG" dirty="0"/>
              <a:t>. SIT to begin mostly by late March 2021 and possibility of UAT testing extending towards late July 2021/early August 2021 . </a:t>
            </a:r>
          </a:p>
          <a:p>
            <a:endParaRPr lang="en-SG" dirty="0"/>
          </a:p>
          <a:p>
            <a:pPr marL="285750" indent="-285750">
              <a:buFont typeface="Wingdings" panose="05000000000000000000" pitchFamily="2" charset="2"/>
              <a:buChar char="q"/>
            </a:pPr>
            <a:r>
              <a:rPr lang="en-SG" b="1" dirty="0"/>
              <a:t>Upstream and Downstream </a:t>
            </a:r>
            <a:r>
              <a:rPr lang="en-SG" dirty="0"/>
              <a:t>are presently being informed on regression efforts  (keeping ET2 model in mind), but with change in model, </a:t>
            </a:r>
            <a:r>
              <a:rPr lang="en-SG" b="1" dirty="0"/>
              <a:t>possible risk of development and additional testing</a:t>
            </a:r>
            <a:r>
              <a:rPr lang="en-SG" dirty="0"/>
              <a:t> from their end, especially non-ITT systems. </a:t>
            </a:r>
          </a:p>
          <a:p>
            <a:pPr marL="285750" indent="-285750">
              <a:buFont typeface="Wingdings" panose="05000000000000000000" pitchFamily="2" charset="2"/>
              <a:buChar char="q"/>
            </a:pPr>
            <a:endParaRPr lang="en-SG" dirty="0"/>
          </a:p>
          <a:p>
            <a:pPr marL="285750" indent="-285750">
              <a:buFont typeface="Wingdings" panose="05000000000000000000" pitchFamily="2" charset="2"/>
              <a:buChar char="q"/>
            </a:pPr>
            <a:r>
              <a:rPr lang="en-SG" b="1" dirty="0"/>
              <a:t>Core project group (SME resources) </a:t>
            </a:r>
            <a:r>
              <a:rPr lang="en-SG" dirty="0"/>
              <a:t>to run this track (ID &amp; SG) to be further identified and put together quickly (by early Q4,2020)</a:t>
            </a:r>
            <a:endParaRPr lang="en-SG" b="1" dirty="0"/>
          </a:p>
          <a:p>
            <a:pPr marL="285750" indent="-285750">
              <a:buFont typeface="Wingdings" panose="05000000000000000000" pitchFamily="2" charset="2"/>
              <a:buChar char="q"/>
            </a:pPr>
            <a:endParaRPr lang="en-SG" dirty="0"/>
          </a:p>
          <a:p>
            <a:pPr marL="285750" indent="-285750">
              <a:buFont typeface="Wingdings" panose="05000000000000000000" pitchFamily="2" charset="2"/>
              <a:buChar char="q"/>
            </a:pPr>
            <a:r>
              <a:rPr lang="en-SG" dirty="0"/>
              <a:t>New </a:t>
            </a:r>
            <a:r>
              <a:rPr lang="en-SG" b="1" dirty="0"/>
              <a:t>project dependencies </a:t>
            </a:r>
            <a:r>
              <a:rPr lang="en-SG" dirty="0"/>
              <a:t>– TRAX, Digimarkets (delay in any may impact testing timelines)</a:t>
            </a:r>
          </a:p>
          <a:p>
            <a:endParaRPr lang="en-SG" dirty="0"/>
          </a:p>
          <a:p>
            <a:pPr marL="285750" indent="-285750">
              <a:buFont typeface="Wingdings" panose="05000000000000000000" pitchFamily="2" charset="2"/>
              <a:buChar char="q"/>
            </a:pPr>
            <a:r>
              <a:rPr lang="en-SG" b="1" dirty="0"/>
              <a:t>Clearance needed from Indo IT gov, Compliance</a:t>
            </a:r>
            <a:r>
              <a:rPr lang="en-SG" dirty="0"/>
              <a:t> on keeping assumed systems in Singapore and Indo. (to be run by them later)</a:t>
            </a:r>
          </a:p>
          <a:p>
            <a:pPr marL="285750" indent="-285750">
              <a:buFont typeface="Wingdings" panose="05000000000000000000" pitchFamily="2" charset="2"/>
              <a:buChar char="q"/>
            </a:pPr>
            <a:endParaRPr lang="en-SG" dirty="0"/>
          </a:p>
          <a:p>
            <a:pPr marL="285750" indent="-285750">
              <a:buFont typeface="Wingdings" panose="05000000000000000000" pitchFamily="2" charset="2"/>
              <a:buChar char="q"/>
            </a:pPr>
            <a:r>
              <a:rPr lang="en-SG" dirty="0"/>
              <a:t>Indo team to </a:t>
            </a:r>
            <a:r>
              <a:rPr lang="en-SG" b="1" dirty="0"/>
              <a:t>get concurrence possibly from OJK </a:t>
            </a:r>
            <a:r>
              <a:rPr lang="en-SG" dirty="0"/>
              <a:t>on the system to replace ET2 and whether they are agreeable to it. </a:t>
            </a:r>
          </a:p>
          <a:p>
            <a:pPr marL="285750" indent="-285750">
              <a:buFont typeface="Wingdings" panose="05000000000000000000" pitchFamily="2" charset="2"/>
              <a:buChar char="q"/>
            </a:pPr>
            <a:endParaRPr lang="en-SG" dirty="0"/>
          </a:p>
          <a:p>
            <a:pPr marL="285750" indent="-285750">
              <a:buFont typeface="Wingdings" panose="05000000000000000000" pitchFamily="2" charset="2"/>
              <a:buChar char="q"/>
            </a:pPr>
            <a:endParaRPr lang="en-SG" dirty="0"/>
          </a:p>
          <a:p>
            <a:pPr marL="285750" indent="-285750">
              <a:buFont typeface="Wingdings" panose="05000000000000000000" pitchFamily="2" charset="2"/>
              <a:buChar char="q"/>
            </a:pPr>
            <a:endParaRPr lang="en-SG" dirty="0"/>
          </a:p>
          <a:p>
            <a:pPr marL="285750" indent="-285750">
              <a:buFont typeface="Wingdings" panose="05000000000000000000" pitchFamily="2" charset="2"/>
              <a:buChar char="q"/>
            </a:pPr>
            <a:endParaRPr lang="en-SG" dirty="0"/>
          </a:p>
          <a:p>
            <a:pPr marL="285750" indent="-285750">
              <a:buFont typeface="Wingdings" panose="05000000000000000000" pitchFamily="2" charset="2"/>
              <a:buChar char="q"/>
            </a:pPr>
            <a:endParaRPr lang="en-SG" dirty="0"/>
          </a:p>
        </p:txBody>
      </p:sp>
    </p:spTree>
    <p:extLst>
      <p:ext uri="{BB962C8B-B14F-4D97-AF65-F5344CB8AC3E}">
        <p14:creationId xmlns:p14="http://schemas.microsoft.com/office/powerpoint/2010/main" val="233349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B3FD48-7116-440D-A1F6-439F737F6A83}"/>
              </a:ext>
            </a:extLst>
          </p:cNvPr>
          <p:cNvSpPr>
            <a:spLocks noGrp="1"/>
          </p:cNvSpPr>
          <p:nvPr>
            <p:ph type="title"/>
          </p:nvPr>
        </p:nvSpPr>
        <p:spPr>
          <a:xfrm>
            <a:off x="4343400" y="2876204"/>
            <a:ext cx="7010399" cy="490065"/>
          </a:xfrm>
        </p:spPr>
        <p:txBody>
          <a:bodyPr/>
          <a:lstStyle/>
          <a:p>
            <a:r>
              <a:rPr lang="en-SG" dirty="0"/>
              <a:t>APPENDIX</a:t>
            </a:r>
          </a:p>
        </p:txBody>
      </p:sp>
    </p:spTree>
    <p:extLst>
      <p:ext uri="{BB962C8B-B14F-4D97-AF65-F5344CB8AC3E}">
        <p14:creationId xmlns:p14="http://schemas.microsoft.com/office/powerpoint/2010/main" val="388651129"/>
      </p:ext>
    </p:extLst>
  </p:cSld>
  <p:clrMapOvr>
    <a:masterClrMapping/>
  </p:clrMapOvr>
</p:sld>
</file>

<file path=ppt/theme/theme1.xml><?xml version="1.0" encoding="utf-8"?>
<a:theme xmlns:a="http://schemas.openxmlformats.org/drawingml/2006/main" name="DBS Colour Theme">
  <a:themeElements>
    <a:clrScheme name="Custom 1">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S ppt 18 Jan.ppt [Read-Only] [Compatibility Mode]" id="{9678D7A2-D245-4817-9784-B8D0CFA7FACD}" vid="{E0D09B04-E3BA-43F4-A6D2-08D4CED41DD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BS ppt 18 Jan.ppt [Read-Only] [Compatibility Mode]" id="{9678D7A2-D245-4817-9784-B8D0CFA7FACD}" vid="{E834B0B7-92B8-4A14-82A2-82BE8A653C9F}"/>
    </a:ext>
  </a:extLst>
</a:theme>
</file>

<file path=ppt/theme/theme3.xml><?xml version="1.0" encoding="utf-8"?>
<a:theme xmlns:a="http://schemas.openxmlformats.org/drawingml/2006/main" name="5_DBS PPT template 0207">
  <a:themeElements>
    <a:clrScheme name="">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1_DBS PPT template 020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41F8A44BF6804797C48333FA191851" ma:contentTypeVersion="8" ma:contentTypeDescription="Create a new document." ma:contentTypeScope="" ma:versionID="fe6040354e0fe565f338991cae5f70df">
  <xsd:schema xmlns:xsd="http://www.w3.org/2001/XMLSchema" xmlns:xs="http://www.w3.org/2001/XMLSchema" xmlns:p="http://schemas.microsoft.com/office/2006/metadata/properties" xmlns:ns3="a22d9a52-b08c-484e-9a06-0eec35fde948" xmlns:ns4="f489a311-ffd9-402e-bf29-3056d5a378af" targetNamespace="http://schemas.microsoft.com/office/2006/metadata/properties" ma:root="true" ma:fieldsID="a17503a7cc47b0c4fabbe744cb3141cd" ns3:_="" ns4:_="">
    <xsd:import namespace="a22d9a52-b08c-484e-9a06-0eec35fde948"/>
    <xsd:import namespace="f489a311-ffd9-402e-bf29-3056d5a378a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2d9a52-b08c-484e-9a06-0eec35fde9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89a311-ffd9-402e-bf29-3056d5a378a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5F5664-4020-4C8D-B02C-A68C15920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2d9a52-b08c-484e-9a06-0eec35fde948"/>
    <ds:schemaRef ds:uri="f489a311-ffd9-402e-bf29-3056d5a378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862674-7E85-4908-92A2-00BFE83E9D90}">
  <ds:schemaRefs>
    <ds:schemaRef ds:uri="http://www.w3.org/XML/1998/namespace"/>
    <ds:schemaRef ds:uri="a22d9a52-b08c-484e-9a06-0eec35fde948"/>
    <ds:schemaRef ds:uri="http://purl.org/dc/elements/1.1/"/>
    <ds:schemaRef ds:uri="http://schemas.microsoft.com/office/2006/metadata/properties"/>
    <ds:schemaRef ds:uri="http://purl.org/dc/dcmityp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f489a311-ffd9-402e-bf29-3056d5a378af"/>
  </ds:schemaRefs>
</ds:datastoreItem>
</file>

<file path=customXml/itemProps3.xml><?xml version="1.0" encoding="utf-8"?>
<ds:datastoreItem xmlns:ds="http://schemas.openxmlformats.org/officeDocument/2006/customXml" ds:itemID="{D2904564-C4DA-4EDA-B027-FF8A71EB29F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976</TotalTime>
  <Words>2131</Words>
  <Application>Microsoft Office PowerPoint</Application>
  <PresentationFormat>Widescreen</PresentationFormat>
  <Paragraphs>364</Paragraphs>
  <Slides>15</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Frutiger</vt:lpstr>
      <vt:lpstr>Arial</vt:lpstr>
      <vt:lpstr>Calibri</vt:lpstr>
      <vt:lpstr>Calibri Light</vt:lpstr>
      <vt:lpstr>Courier New</vt:lpstr>
      <vt:lpstr>Tahoma</vt:lpstr>
      <vt:lpstr>Wingdings</vt:lpstr>
      <vt:lpstr>DBS Colour Theme</vt:lpstr>
      <vt:lpstr>Custom Design</vt:lpstr>
      <vt:lpstr>5_DBS PPT template 0207</vt:lpstr>
      <vt:lpstr>FX Regional Model for OJK</vt:lpstr>
      <vt:lpstr>Brief on OJK </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Proposed ECN solution</vt:lpstr>
      <vt:lpstr>Proposed ECN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FX Regional Model for OJK</dc:title>
  <dc:creator>Ravisankar DENDAPANI</dc:creator>
  <cp:lastModifiedBy>Ravisankar DENDAPANI</cp:lastModifiedBy>
  <cp:revision>63</cp:revision>
  <dcterms:created xsi:type="dcterms:W3CDTF">2020-09-07T10:08:11Z</dcterms:created>
  <dcterms:modified xsi:type="dcterms:W3CDTF">2020-09-14T10:41:03Z</dcterms:modified>
</cp:coreProperties>
</file>