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505" r:id="rId3"/>
    <p:sldId id="480" r:id="rId4"/>
    <p:sldId id="523" r:id="rId5"/>
    <p:sldId id="524" r:id="rId6"/>
    <p:sldId id="525" r:id="rId7"/>
    <p:sldId id="549" r:id="rId8"/>
    <p:sldId id="555" r:id="rId9"/>
    <p:sldId id="551" r:id="rId10"/>
    <p:sldId id="552" r:id="rId11"/>
    <p:sldId id="528" r:id="rId12"/>
    <p:sldId id="529" r:id="rId13"/>
    <p:sldId id="533" r:id="rId14"/>
    <p:sldId id="534" r:id="rId15"/>
    <p:sldId id="536" r:id="rId16"/>
    <p:sldId id="535" r:id="rId17"/>
    <p:sldId id="554" r:id="rId18"/>
    <p:sldId id="537" r:id="rId19"/>
    <p:sldId id="538" r:id="rId20"/>
    <p:sldId id="539" r:id="rId21"/>
    <p:sldId id="540" r:id="rId22"/>
    <p:sldId id="543" r:id="rId23"/>
    <p:sldId id="541" r:id="rId24"/>
    <p:sldId id="542" r:id="rId25"/>
    <p:sldId id="544" r:id="rId26"/>
    <p:sldId id="546" r:id="rId27"/>
    <p:sldId id="545" r:id="rId28"/>
  </p:sldIdLst>
  <p:sldSz cx="9144000" cy="6858000" type="screen4x3"/>
  <p:notesSz cx="9144000" cy="6858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81462" autoAdjust="0"/>
  </p:normalViewPr>
  <p:slideViewPr>
    <p:cSldViewPr>
      <p:cViewPr varScale="1">
        <p:scale>
          <a:sx n="105" d="100"/>
          <a:sy n="105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942" y="-10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8D371-AB36-448C-A9B3-0FE2A5CD332F}" type="datetimeFigureOut">
              <a:rPr lang="ko-KR" altLang="en-US" smtClean="0"/>
              <a:pPr/>
              <a:t>2025-09-02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BFB53-EAA6-4F99-808C-591C218867F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68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8C417F-F973-452D-AA14-33E34B2B6958}" type="datetimeFigureOut">
              <a:rPr lang="ko-KR" altLang="en-US"/>
              <a:pPr>
                <a:defRPr/>
              </a:pPr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0B0025B-6956-463F-B696-8ED2A7BD3F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9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5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2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6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Glen Beck (background) and Betty Snyder (foreground) program ENIAC in BRL building 328. (U.S. Army photo, ca. 1947-1955)</a:t>
            </a:r>
          </a:p>
          <a:p>
            <a:r>
              <a:rPr lang="en-US" altLang="ko-KR" dirty="0"/>
              <a:t> 1937</a:t>
            </a:r>
            <a:r>
              <a:rPr lang="ko-KR" altLang="en-US" dirty="0"/>
              <a:t>년부터 </a:t>
            </a:r>
            <a:r>
              <a:rPr lang="en-US" altLang="ko-KR" dirty="0"/>
              <a:t>1942</a:t>
            </a:r>
            <a:r>
              <a:rPr lang="ko-KR" altLang="en-US" dirty="0"/>
              <a:t>년까지 아이오와 주립 대학에서 존 </a:t>
            </a:r>
            <a:r>
              <a:rPr lang="ko-KR" altLang="en-US" dirty="0" err="1"/>
              <a:t>빈센트</a:t>
            </a:r>
            <a:r>
              <a:rPr lang="ko-KR" altLang="en-US" dirty="0"/>
              <a:t> </a:t>
            </a:r>
            <a:r>
              <a:rPr lang="ko-KR" altLang="en-US" dirty="0" err="1"/>
              <a:t>아타나소프와</a:t>
            </a:r>
            <a:r>
              <a:rPr lang="ko-KR" altLang="en-US" dirty="0"/>
              <a:t> </a:t>
            </a:r>
            <a:r>
              <a:rPr lang="ko-KR" altLang="en-US" dirty="0" err="1"/>
              <a:t>클리포드</a:t>
            </a:r>
            <a:r>
              <a:rPr lang="ko-KR" altLang="en-US" dirty="0"/>
              <a:t> 베리가 개발하였다</a:t>
            </a:r>
            <a:r>
              <a:rPr lang="en-US" altLang="ko-KR" dirty="0"/>
              <a:t>. </a:t>
            </a:r>
            <a:r>
              <a:rPr lang="ko-KR" altLang="en-US" dirty="0"/>
              <a:t>이진수의 연산</a:t>
            </a:r>
            <a:r>
              <a:rPr lang="en-US" altLang="ko-KR" dirty="0"/>
              <a:t>, </a:t>
            </a:r>
            <a:r>
              <a:rPr lang="ko-KR" altLang="en-US" dirty="0"/>
              <a:t>병렬 컴퓨팅</a:t>
            </a:r>
            <a:r>
              <a:rPr lang="en-US" altLang="ko-KR" dirty="0"/>
              <a:t>, </a:t>
            </a:r>
            <a:r>
              <a:rPr lang="ko-KR" altLang="en-US" dirty="0" err="1"/>
              <a:t>재생식</a:t>
            </a:r>
            <a:r>
              <a:rPr lang="ko-KR" altLang="en-US" dirty="0"/>
              <a:t> 메모리</a:t>
            </a:r>
            <a:r>
              <a:rPr lang="en-US" altLang="ko-KR" dirty="0"/>
              <a:t>, </a:t>
            </a:r>
            <a:r>
              <a:rPr lang="ko-KR" altLang="en-US" dirty="0"/>
              <a:t>메모리와 연산 기능의 분리 등의 컴퓨터 발명에 기여하였다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0025B-6956-463F-B696-8ED2A7BD3F8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89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286500"/>
            <a:ext cx="9144000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가는안상수체" pitchFamily="2" charset="-127"/>
                <a:ea typeface="가는안상수체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가는안상수체" pitchFamily="2" charset="-127"/>
                <a:ea typeface="가는안상수체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0" y="6286500"/>
            <a:ext cx="9144000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857248"/>
          </a:xfr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1"/>
          </p:nvPr>
        </p:nvSpPr>
        <p:spPr>
          <a:xfrm>
            <a:off x="0" y="0"/>
            <a:ext cx="9144000" cy="428625"/>
          </a:xfrm>
          <a:noFill/>
          <a:ln>
            <a:noFill/>
          </a:ln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  <a:lvl2pPr algn="l">
              <a:buNone/>
              <a:defRPr sz="16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2"/>
          </p:nvPr>
        </p:nvSpPr>
        <p:spPr>
          <a:xfrm>
            <a:off x="0" y="6286500"/>
            <a:ext cx="9144000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 txBox="1">
            <a:spLocks/>
          </p:cNvSpPr>
          <p:nvPr userDrawn="1"/>
        </p:nvSpPr>
        <p:spPr>
          <a:xfrm>
            <a:off x="0" y="6286500"/>
            <a:ext cx="9144000" cy="5715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Dongduk</a:t>
            </a:r>
            <a:r>
              <a:rPr kumimoji="0" lang="en-US" altLang="ko-KR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 Women's University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Graduate School of Fashion</a:t>
            </a:r>
            <a:endParaRPr kumimoji="0" lang="ko-KR" altLang="en-US" sz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안상수2006가는" pitchFamily="18" charset="-127"/>
                <a:ea typeface="안상수2006가는" pitchFamily="18" charset="-127"/>
              </a:defRPr>
            </a:lvl1pPr>
            <a:lvl2pPr>
              <a:defRPr sz="2400">
                <a:latin typeface="안상수2006가는" pitchFamily="18" charset="-127"/>
                <a:ea typeface="안상수2006가는" pitchFamily="18" charset="-127"/>
              </a:defRPr>
            </a:lvl2pPr>
            <a:lvl3pPr>
              <a:defRPr sz="2000">
                <a:latin typeface="안상수2006가는" pitchFamily="18" charset="-127"/>
                <a:ea typeface="안상수2006가는" pitchFamily="18" charset="-127"/>
              </a:defRPr>
            </a:lvl3pPr>
            <a:lvl4pPr>
              <a:defRPr sz="1800">
                <a:latin typeface="안상수2006가는" pitchFamily="18" charset="-127"/>
                <a:ea typeface="안상수2006가는" pitchFamily="18" charset="-127"/>
              </a:defRPr>
            </a:lvl4pPr>
            <a:lvl5pPr>
              <a:defRPr sz="1800">
                <a:latin typeface="안상수2006가는" pitchFamily="18" charset="-127"/>
                <a:ea typeface="안상수2006가는" pitchFamily="18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가는안상수체" pitchFamily="2" charset="-127"/>
                <a:ea typeface="가는안상수체" pitchFamily="2" charset="-127"/>
              </a:defRPr>
            </a:lvl1pPr>
            <a:lvl2pPr>
              <a:defRPr sz="2400">
                <a:latin typeface="가는안상수체" pitchFamily="2" charset="-127"/>
                <a:ea typeface="가는안상수체" pitchFamily="2" charset="-127"/>
              </a:defRPr>
            </a:lvl2pPr>
            <a:lvl3pPr>
              <a:defRPr sz="2000">
                <a:latin typeface="가는안상수체" pitchFamily="2" charset="-127"/>
                <a:ea typeface="가는안상수체" pitchFamily="2" charset="-127"/>
              </a:defRPr>
            </a:lvl3pPr>
            <a:lvl4pPr>
              <a:defRPr sz="1800">
                <a:latin typeface="가는안상수체" pitchFamily="2" charset="-127"/>
                <a:ea typeface="가는안상수체" pitchFamily="2" charset="-127"/>
              </a:defRPr>
            </a:lvl4pPr>
            <a:lvl5pPr>
              <a:defRPr sz="1800">
                <a:latin typeface="가는안상수체" pitchFamily="2" charset="-127"/>
                <a:ea typeface="가는안상수체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7045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500063"/>
            <a:ext cx="8229600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0" y="6215063"/>
            <a:ext cx="9144000" cy="6429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ko-KR" altLang="en-US"/>
              <a:t>미디어와 공동체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0" y="6286500"/>
            <a:ext cx="9144000" cy="1588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3" r:id="rId3"/>
    <p:sldLayoutId id="2147483814" r:id="rId4"/>
    <p:sldLayoutId id="2147483816" r:id="rId5"/>
  </p:sldLayoutIdLst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안상수2006가는" pitchFamily="18" charset="-127"/>
          <a:ea typeface="안상수2006가는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가는안상수체" pitchFamily="2" charset="-127"/>
          <a:ea typeface="가는안상수체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8001000" cy="1571625"/>
          </a:xfrm>
        </p:spPr>
        <p:txBody>
          <a:bodyPr/>
          <a:lstStyle/>
          <a:p>
            <a:pPr>
              <a:defRPr/>
            </a:pPr>
            <a:br>
              <a:rPr lang="en-US" altLang="ko-KR" sz="3200" dirty="0">
                <a:latin typeface="안상수2006가는" pitchFamily="18" charset="-127"/>
                <a:ea typeface="안상수2006가는" pitchFamily="18" charset="-127"/>
              </a:rPr>
            </a:br>
            <a:br>
              <a:rPr lang="en-US" altLang="ko-KR" sz="3200" dirty="0">
                <a:latin typeface="안상수2006가는" pitchFamily="18" charset="-127"/>
                <a:ea typeface="안상수2006가는" pitchFamily="18" charset="-127"/>
              </a:rPr>
            </a:br>
            <a:r>
              <a:rPr lang="ko-KR" alt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  <a:t>미디어와 공동체</a:t>
            </a:r>
            <a:r>
              <a:rPr lang="en-US" altLang="ko-KR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  <a:t>: </a:t>
            </a:r>
            <a:r>
              <a:rPr lang="ko-KR" altLang="en-US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  <a:t>강의 소개</a:t>
            </a:r>
            <a:br>
              <a:rPr lang="en-US" altLang="ko-KR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+mj-ea"/>
                <a:ea typeface="+mj-ea"/>
              </a:rPr>
            </a:b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안상수2006가는" pitchFamily="18" charset="-127"/>
                <a:ea typeface="안상수2006가는" pitchFamily="18" charset="-127"/>
              </a:rPr>
            </a:br>
            <a:endParaRPr lang="ko-KR" altLang="en-US" dirty="0">
              <a:solidFill>
                <a:schemeClr val="bg1">
                  <a:lumMod val="65000"/>
                </a:schemeClr>
              </a:solidFill>
              <a:latin typeface="안상수2006가는" pitchFamily="18" charset="-127"/>
              <a:ea typeface="안상수2006가는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미디어와 공동체</a:t>
            </a:r>
            <a:endParaRPr lang="ko-KR" altLang="en-US" dirty="0"/>
          </a:p>
        </p:txBody>
      </p:sp>
    </p:spTree>
  </p:cSld>
  <p:clrMapOvr>
    <a:masterClrMapping/>
  </p:clrMapOvr>
  <p:transition advTm="12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052736"/>
            <a:ext cx="8229600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200" b="1" dirty="0"/>
              <a:t>과제 주제 예시</a:t>
            </a:r>
            <a:endParaRPr lang="en-US" altLang="ko-KR" sz="2200" b="1" dirty="0"/>
          </a:p>
          <a:p>
            <a:pPr>
              <a:buFont typeface="Wingdings" panose="05000000000000000000" pitchFamily="2" charset="2"/>
              <a:buChar char="v"/>
            </a:pPr>
            <a:endParaRPr lang="en-US" altLang="ko-KR" sz="2200" b="1" dirty="0"/>
          </a:p>
          <a:p>
            <a:r>
              <a:rPr lang="ko-KR" altLang="en-US" sz="2200" dirty="0"/>
              <a:t>시흥시 공식 유튜브 분석 평가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 </a:t>
            </a:r>
            <a:r>
              <a:rPr lang="ko-KR" altLang="en-US" sz="2200" dirty="0"/>
              <a:t>타 도시의 유사한 콘텐츠와 비교 평가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 </a:t>
            </a:r>
            <a:r>
              <a:rPr lang="ko-KR" altLang="en-US" sz="2200" dirty="0"/>
              <a:t>특정 관광지에 대한 유튜브 내용과 실제 방문 경험의 비교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- </a:t>
            </a:r>
            <a:r>
              <a:rPr lang="ko-KR" altLang="en-US" sz="2200" dirty="0"/>
              <a:t>전체 콘텐츠 조사 뒤 추가할 콘텐츠 제안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200" dirty="0"/>
              <a:t>시흥시 소식지와 타 도시 소식지의 비교</a:t>
            </a:r>
            <a:endParaRPr lang="en-US" altLang="ko-KR" sz="22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**</a:t>
            </a:r>
            <a:r>
              <a:rPr lang="ko-KR" altLang="en-US" sz="2200" dirty="0"/>
              <a:t>동 배드민턴 클럽의 소집단 커뮤니케이션의 특징</a:t>
            </a:r>
            <a:endParaRPr lang="en-US" altLang="ko-KR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**</a:t>
            </a:r>
            <a:r>
              <a:rPr lang="ko-KR" altLang="en-US" sz="2200" dirty="0"/>
              <a:t>고 </a:t>
            </a:r>
            <a:r>
              <a:rPr lang="en-US" altLang="ko-KR" sz="2200" dirty="0"/>
              <a:t>2</a:t>
            </a:r>
            <a:r>
              <a:rPr lang="ko-KR" altLang="en-US" sz="2200" dirty="0"/>
              <a:t>학년 </a:t>
            </a:r>
            <a:r>
              <a:rPr lang="en-US" altLang="ko-KR" sz="2200" dirty="0"/>
              <a:t>3</a:t>
            </a:r>
            <a:r>
              <a:rPr lang="ko-KR" altLang="en-US" sz="2200" dirty="0"/>
              <a:t>반 </a:t>
            </a:r>
            <a:r>
              <a:rPr lang="ko-KR" altLang="en-US" sz="2200" dirty="0" err="1"/>
              <a:t>카톡방의</a:t>
            </a:r>
            <a:r>
              <a:rPr lang="ko-KR" altLang="en-US" sz="2200" dirty="0"/>
              <a:t> 지역 관련 대화 분석</a:t>
            </a:r>
            <a:endParaRPr lang="en-US" altLang="ko-KR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/>
              <a:t>시흥시 </a:t>
            </a:r>
            <a:r>
              <a:rPr lang="ko-KR" altLang="en-US" sz="2200" dirty="0" err="1"/>
              <a:t>맘카페의</a:t>
            </a:r>
            <a:r>
              <a:rPr lang="ko-KR" altLang="en-US" sz="2200" dirty="0"/>
              <a:t> 육아 정보 공유 방식의 특징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49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미디어란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kumimoji="0" lang="en-US" altLang="ko-KR" sz="2000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b="1" dirty="0"/>
              <a:t>1) “medium”</a:t>
            </a:r>
            <a:r>
              <a:rPr kumimoji="0" lang="ko-KR" altLang="en-US" sz="2200" b="1" dirty="0"/>
              <a:t>의 일반적 의미</a:t>
            </a:r>
            <a:endParaRPr kumimoji="0" lang="en-US" altLang="ko-KR" sz="2200" b="1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무언가를 전하거나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무언가에 영향을 미치는 수단</a:t>
            </a:r>
            <a:r>
              <a:rPr kumimoji="0" lang="en-US" altLang="ko-KR" sz="2200" dirty="0"/>
              <a:t>(means)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 (Merriam-Webster </a:t>
            </a:r>
            <a:r>
              <a:rPr kumimoji="0" lang="ko-KR" altLang="en-US" sz="2200" dirty="0"/>
              <a:t>사전</a:t>
            </a:r>
            <a:r>
              <a:rPr kumimoji="0" lang="en-US" altLang="ko-KR" sz="2200" dirty="0"/>
              <a:t>)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어떤 작용을 한쪽에서 다른 쪽으로 전달하는 역할을 하는 것</a:t>
            </a:r>
            <a:endParaRPr kumimoji="0" lang="en-US" altLang="ko-KR" sz="2200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 (&lt;</a:t>
            </a:r>
            <a:r>
              <a:rPr kumimoji="0" lang="ko-KR" altLang="en-US" sz="2200" dirty="0"/>
              <a:t>표준국어대사전</a:t>
            </a:r>
            <a:r>
              <a:rPr kumimoji="0" lang="en-US" altLang="ko-KR" sz="2200" dirty="0"/>
              <a:t>&gt;)</a:t>
            </a:r>
          </a:p>
          <a:p>
            <a:pPr marL="0" indent="0">
              <a:buFont typeface="Arial" charset="0"/>
              <a:buNone/>
            </a:pPr>
            <a:endParaRPr kumimoji="0" lang="en-US" altLang="ko-KR" sz="2200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</a:t>
            </a:r>
            <a:r>
              <a:rPr kumimoji="0" lang="ko-KR" altLang="en-US" sz="2200" dirty="0"/>
              <a:t>예</a:t>
            </a:r>
            <a:r>
              <a:rPr kumimoji="0" lang="en-US" altLang="ko-KR" sz="2200" dirty="0"/>
              <a:t>)  “</a:t>
            </a:r>
            <a:r>
              <a:rPr kumimoji="0" lang="ko-KR" altLang="en-US" sz="2200" dirty="0"/>
              <a:t>공기는 소리를 전하는 미디어</a:t>
            </a:r>
            <a:r>
              <a:rPr kumimoji="0" lang="en-US" altLang="ko-KR" sz="2200" dirty="0"/>
              <a:t>(medium)</a:t>
            </a:r>
            <a:r>
              <a:rPr kumimoji="0" lang="ko-KR" altLang="en-US" sz="2200" dirty="0"/>
              <a:t>이다</a:t>
            </a:r>
            <a:r>
              <a:rPr kumimoji="0" lang="en-US" altLang="ko-KR" sz="2200" dirty="0"/>
              <a:t>”</a:t>
            </a:r>
          </a:p>
          <a:p>
            <a:pPr marL="0" indent="0">
              <a:buFont typeface="Arial" charset="0"/>
              <a:buNone/>
            </a:pPr>
            <a:endParaRPr kumimoji="0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8294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미디어란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kumimoji="0" lang="en-US" altLang="ko-KR" sz="2200">
                <a:sym typeface="Wingdings" panose="05000000000000000000" pitchFamily="2" charset="2"/>
              </a:rPr>
              <a:t>1) </a:t>
            </a:r>
            <a:r>
              <a:rPr kumimoji="0" lang="ko-KR" altLang="en-US" sz="2200">
                <a:sym typeface="Wingdings" panose="05000000000000000000" pitchFamily="2" charset="2"/>
              </a:rPr>
              <a:t>커뮤니케이션</a:t>
            </a:r>
            <a:r>
              <a:rPr kumimoji="0" lang="en-US" altLang="ko-KR" sz="2200" dirty="0">
                <a:sym typeface="Wingdings" panose="05000000000000000000" pitchFamily="2" charset="2"/>
              </a:rPr>
              <a:t>, </a:t>
            </a:r>
            <a:r>
              <a:rPr kumimoji="0" lang="ko-KR" altLang="en-US" sz="2200" dirty="0">
                <a:sym typeface="Wingdings" panose="05000000000000000000" pitchFamily="2" charset="2"/>
              </a:rPr>
              <a:t>정보전달</a:t>
            </a:r>
            <a:r>
              <a:rPr kumimoji="0" lang="en-US" altLang="ko-KR" sz="2200" dirty="0">
                <a:sym typeface="Wingdings" panose="05000000000000000000" pitchFamily="2" charset="2"/>
              </a:rPr>
              <a:t>, </a:t>
            </a:r>
            <a:r>
              <a:rPr kumimoji="0" lang="ko-KR" altLang="en-US" sz="2200" dirty="0">
                <a:sym typeface="Wingdings" panose="05000000000000000000" pitchFamily="2" charset="2"/>
              </a:rPr>
              <a:t>오락의 채널 또는</a:t>
            </a:r>
            <a:r>
              <a:rPr kumimoji="0" lang="en-US" altLang="ko-KR" sz="2200" dirty="0">
                <a:sym typeface="Wingdings" panose="05000000000000000000" pitchFamily="2" charset="2"/>
              </a:rPr>
              <a:t> </a:t>
            </a:r>
            <a:r>
              <a:rPr kumimoji="0" lang="ko-KR" altLang="en-US" sz="2200" dirty="0">
                <a:sym typeface="Wingdings" panose="05000000000000000000" pitchFamily="2" charset="2"/>
              </a:rPr>
              <a:t>시스템</a:t>
            </a:r>
            <a:r>
              <a:rPr kumimoji="0" lang="ko-KR" altLang="en-US" sz="2200" dirty="0"/>
              <a:t> 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(1920</a:t>
            </a:r>
            <a:r>
              <a:rPr kumimoji="0" lang="ko-KR" altLang="en-US" sz="2200" dirty="0"/>
              <a:t>년 이후</a:t>
            </a:r>
            <a:r>
              <a:rPr kumimoji="0" lang="en-US" altLang="ko-KR" sz="2200" dirty="0"/>
              <a:t>)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2) </a:t>
            </a:r>
            <a:r>
              <a:rPr kumimoji="0" lang="ko-KR" altLang="en-US" sz="2200" dirty="0"/>
              <a:t>사회제도</a:t>
            </a:r>
            <a:r>
              <a:rPr kumimoji="0" lang="en-US" altLang="ko-KR" sz="2200" dirty="0"/>
              <a:t>(</a:t>
            </a:r>
            <a:r>
              <a:rPr kumimoji="0" lang="ko-KR" altLang="en-US" sz="2200" dirty="0"/>
              <a:t>또는 시스템</a:t>
            </a:r>
            <a:r>
              <a:rPr kumimoji="0" lang="en-US" altLang="ko-KR" sz="2200" dirty="0"/>
              <a:t>)</a:t>
            </a:r>
            <a:r>
              <a:rPr kumimoji="0" lang="ko-KR" altLang="en-US" sz="2200" dirty="0"/>
              <a:t>로서의 미디어 </a:t>
            </a:r>
            <a:endParaRPr kumimoji="0" lang="en-US" altLang="ko-KR" sz="2200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- </a:t>
            </a:r>
            <a:r>
              <a:rPr kumimoji="0" lang="ko-KR" altLang="en-US" sz="2200" dirty="0"/>
              <a:t>신문사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방송사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잡지사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인터넷 </a:t>
            </a:r>
            <a:r>
              <a:rPr kumimoji="0" lang="ko-KR" altLang="en-US" sz="2200" dirty="0" err="1"/>
              <a:t>서비스사</a:t>
            </a:r>
            <a:r>
              <a:rPr kumimoji="0" lang="en-US" altLang="ko-KR" sz="2200" dirty="0"/>
              <a:t>(</a:t>
            </a:r>
            <a:r>
              <a:rPr kumimoji="0" lang="ko-KR" altLang="en-US" sz="2200" dirty="0"/>
              <a:t>예</a:t>
            </a:r>
            <a:r>
              <a:rPr kumimoji="0" lang="en-US" altLang="ko-KR" sz="2200" dirty="0"/>
              <a:t>: </a:t>
            </a:r>
            <a:r>
              <a:rPr kumimoji="0" lang="ko-KR" altLang="en-US" sz="2200" dirty="0"/>
              <a:t>네이버</a:t>
            </a:r>
            <a:r>
              <a:rPr kumimoji="0" lang="en-US" altLang="ko-KR" sz="2200" dirty="0"/>
              <a:t>)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- </a:t>
            </a:r>
            <a:r>
              <a:rPr kumimoji="0" lang="ko-KR" altLang="en-US" sz="2200" dirty="0"/>
              <a:t>방송 시스템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신문 생산</a:t>
            </a:r>
            <a:r>
              <a:rPr kumimoji="0" lang="en-US" altLang="ko-KR" sz="2200" dirty="0"/>
              <a:t>-</a:t>
            </a:r>
            <a:r>
              <a:rPr kumimoji="0" lang="ko-KR" altLang="en-US" sz="2200" dirty="0"/>
              <a:t>유통 시스템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인터넷 네트워크</a:t>
            </a:r>
            <a:r>
              <a:rPr kumimoji="0" lang="en-US" altLang="ko-KR" sz="2200" dirty="0"/>
              <a:t>… </a:t>
            </a:r>
          </a:p>
          <a:p>
            <a:pPr marL="0" indent="0">
              <a:buFont typeface="Arial" charset="0"/>
              <a:buNone/>
            </a:pPr>
            <a:endParaRPr kumimoji="0" lang="en-US" altLang="ko-KR" sz="2200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3) </a:t>
            </a:r>
            <a:r>
              <a:rPr kumimoji="0" lang="ko-KR" altLang="en-US" sz="2200" dirty="0"/>
              <a:t>소통의 수단</a:t>
            </a:r>
            <a:endParaRPr kumimoji="0" lang="en-US" altLang="ko-KR" sz="2200" dirty="0"/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 (1) </a:t>
            </a:r>
            <a:r>
              <a:rPr kumimoji="0" lang="ko-KR" altLang="en-US" sz="2200" dirty="0"/>
              <a:t>신문</a:t>
            </a:r>
            <a:r>
              <a:rPr kumimoji="0" lang="en-US" altLang="ko-KR" sz="2200" dirty="0"/>
              <a:t>, TV, </a:t>
            </a:r>
            <a:r>
              <a:rPr kumimoji="0" lang="ko-KR" altLang="en-US" sz="2200" dirty="0"/>
              <a:t>라디오</a:t>
            </a:r>
            <a:r>
              <a:rPr kumimoji="0" lang="en-US" altLang="ko-KR" sz="2200" dirty="0"/>
              <a:t>, PC, </a:t>
            </a:r>
            <a:r>
              <a:rPr kumimoji="0" lang="ko-KR" altLang="en-US" sz="2200" dirty="0"/>
              <a:t>휴대폰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태블릿 </a:t>
            </a:r>
            <a:r>
              <a:rPr kumimoji="0" lang="en-US" altLang="ko-KR" sz="2200" dirty="0"/>
              <a:t>PC, </a:t>
            </a:r>
            <a:r>
              <a:rPr kumimoji="0" lang="ko-KR" altLang="en-US" sz="2200" dirty="0"/>
              <a:t>책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편지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인터넷</a:t>
            </a:r>
            <a:r>
              <a:rPr kumimoji="0" lang="en-US" altLang="ko-KR" sz="2200" dirty="0"/>
              <a:t>…</a:t>
            </a:r>
          </a:p>
          <a:p>
            <a:pPr marL="0" indent="0">
              <a:buFont typeface="Arial" charset="0"/>
              <a:buNone/>
            </a:pPr>
            <a:r>
              <a:rPr kumimoji="0" lang="en-US" altLang="ko-KR" sz="2200" dirty="0"/>
              <a:t>    (2) </a:t>
            </a:r>
            <a:r>
              <a:rPr kumimoji="0" lang="ko-KR" altLang="en-US" sz="2200" dirty="0"/>
              <a:t>말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문자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그림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비언어적</a:t>
            </a:r>
            <a:r>
              <a:rPr kumimoji="0" lang="en-US" altLang="ko-KR" sz="2200" dirty="0"/>
              <a:t>(non-verbal)</a:t>
            </a:r>
            <a:r>
              <a:rPr kumimoji="0" lang="ko-KR" altLang="en-US" sz="2200" dirty="0"/>
              <a:t> 언어</a:t>
            </a:r>
            <a:r>
              <a:rPr kumimoji="0" lang="en-US" altLang="ko-KR" sz="2200" dirty="0"/>
              <a:t>…</a:t>
            </a:r>
          </a:p>
          <a:p>
            <a:pPr marL="0" indent="0">
              <a:buFont typeface="Arial" charset="0"/>
              <a:buNone/>
            </a:pPr>
            <a:endParaRPr kumimoji="0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3902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미디어의 진화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1) </a:t>
            </a:r>
            <a:r>
              <a:rPr kumimoji="0" lang="ko-KR" altLang="en-US" sz="2200" b="1" dirty="0"/>
              <a:t>비언어적 언어</a:t>
            </a:r>
            <a:r>
              <a:rPr kumimoji="0" lang="en-US" altLang="ko-KR" sz="2200" b="1" dirty="0"/>
              <a:t>(non-verbal language): </a:t>
            </a:r>
          </a:p>
          <a:p>
            <a:pPr marL="0" indent="0">
              <a:buNone/>
            </a:pPr>
            <a:r>
              <a:rPr kumimoji="0" lang="en-US" altLang="ko-KR" sz="2200" dirty="0"/>
              <a:t>   - </a:t>
            </a:r>
            <a:r>
              <a:rPr kumimoji="0" lang="ko-KR" altLang="en-US" sz="2200" dirty="0"/>
              <a:t>표정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제스처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자세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거리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소리</a:t>
            </a:r>
            <a:r>
              <a:rPr kumimoji="0" lang="en-US" altLang="ko-KR" sz="2200" dirty="0"/>
              <a:t>(</a:t>
            </a:r>
            <a:r>
              <a:rPr kumimoji="0" lang="ko-KR" altLang="en-US" sz="2200" dirty="0"/>
              <a:t>울부짖음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신음</a:t>
            </a:r>
            <a:r>
              <a:rPr kumimoji="0" lang="en-US" altLang="ko-KR" sz="2200" dirty="0"/>
              <a:t>, </a:t>
            </a:r>
            <a:r>
              <a:rPr kumimoji="0" lang="ko-KR" altLang="en-US" sz="2200" dirty="0" err="1"/>
              <a:t>큭큭</a:t>
            </a:r>
            <a:r>
              <a:rPr kumimoji="0" lang="en-US" altLang="ko-KR" sz="2200" dirty="0"/>
              <a:t>)</a:t>
            </a:r>
          </a:p>
          <a:p>
            <a:pPr marL="0" indent="0">
              <a:buNone/>
            </a:pPr>
            <a:r>
              <a:rPr kumimoji="0" lang="en-US" altLang="ko-KR" sz="2200" dirty="0"/>
              <a:t>   </a:t>
            </a:r>
            <a:endParaRPr kumimoji="0" lang="ko-KR" altLang="en-US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68" y="3284984"/>
            <a:ext cx="4244721" cy="28411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13645"/>
            <a:ext cx="3616399" cy="352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2) </a:t>
            </a:r>
            <a:r>
              <a:rPr kumimoji="0" lang="ko-KR" altLang="en-US" sz="2200" b="1" dirty="0"/>
              <a:t>말</a:t>
            </a:r>
            <a:r>
              <a:rPr kumimoji="0" lang="en-US" altLang="ko-KR" sz="2200" b="1" dirty="0"/>
              <a:t>(verbal language)</a:t>
            </a:r>
          </a:p>
        </p:txBody>
      </p:sp>
      <p:pic>
        <p:nvPicPr>
          <p:cNvPr id="2050" name="Picture 2" descr="spokenl language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5759276" cy="42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34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692696"/>
            <a:ext cx="1954560" cy="543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3) </a:t>
            </a:r>
            <a:r>
              <a:rPr kumimoji="0" lang="ko-KR" altLang="en-US" sz="2200" b="1" dirty="0"/>
              <a:t>동굴벽화</a:t>
            </a:r>
            <a:endParaRPr kumimoji="0" lang="en-US" altLang="ko-KR" sz="2200" b="1" dirty="0"/>
          </a:p>
          <a:p>
            <a:pPr marL="0" indent="0">
              <a:buNone/>
            </a:pPr>
            <a:endParaRPr kumimoji="0" lang="en-US" altLang="ko-KR" sz="22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- </a:t>
            </a:r>
            <a:r>
              <a:rPr lang="ko-KR" altLang="en-US" sz="2000" dirty="0"/>
              <a:t>프랑스 남부 </a:t>
            </a:r>
            <a:r>
              <a:rPr lang="ko-KR" altLang="en-US" sz="2000" dirty="0" err="1"/>
              <a:t>쇼베</a:t>
            </a:r>
            <a:r>
              <a:rPr lang="ko-KR" altLang="en-US" sz="2000" dirty="0"/>
              <a:t> 동굴의 사자 그림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약 </a:t>
            </a:r>
            <a:r>
              <a:rPr lang="en-US" altLang="ko-KR" sz="2000" dirty="0"/>
              <a:t>3</a:t>
            </a:r>
            <a:r>
              <a:rPr lang="ko-KR" altLang="en-US" sz="2000" dirty="0" err="1"/>
              <a:t>만년전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  <a:endParaRPr kumimoji="0" lang="en-US" altLang="ko-KR" sz="2200" dirty="0"/>
          </a:p>
        </p:txBody>
      </p:sp>
      <p:pic>
        <p:nvPicPr>
          <p:cNvPr id="6" name="내용 개체 틀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43803"/>
            <a:ext cx="5599931" cy="4782360"/>
          </a:xfrm>
        </p:spPr>
      </p:pic>
    </p:spTree>
    <p:extLst>
      <p:ext uri="{BB962C8B-B14F-4D97-AF65-F5344CB8AC3E}">
        <p14:creationId xmlns:p14="http://schemas.microsoft.com/office/powerpoint/2010/main" val="601558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ko-KR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992188"/>
            <a:ext cx="76200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1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582257" y="674476"/>
            <a:ext cx="7816924" cy="561662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/>
              <a:t>      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94" y="260648"/>
            <a:ext cx="3972806" cy="5661248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4997102" y="684603"/>
            <a:ext cx="3547533" cy="4896544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ko-KR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dirty="0" err="1"/>
              <a:t>아슐리안</a:t>
            </a:r>
            <a:r>
              <a:rPr lang="en-US" altLang="ko-KR" dirty="0"/>
              <a:t>(Acheulean)</a:t>
            </a:r>
            <a:r>
              <a:rPr lang="ko-KR" altLang="en-US" dirty="0"/>
              <a:t> 석기</a:t>
            </a: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dirty="0"/>
              <a:t>  (</a:t>
            </a:r>
            <a:r>
              <a:rPr lang="ko-KR" altLang="en-US" dirty="0" err="1"/>
              <a:t>백만년</a:t>
            </a:r>
            <a:r>
              <a:rPr lang="ko-KR" altLang="en-US" dirty="0"/>
              <a:t> 전 </a:t>
            </a:r>
            <a:r>
              <a:rPr lang="en-US" altLang="ko-KR" dirty="0"/>
              <a:t>~ 10</a:t>
            </a:r>
            <a:r>
              <a:rPr lang="ko-KR" altLang="en-US" dirty="0"/>
              <a:t>만년</a:t>
            </a:r>
            <a:r>
              <a:rPr lang="en-US" altLang="ko-KR" dirty="0"/>
              <a:t>)</a:t>
            </a:r>
          </a:p>
          <a:p>
            <a:pPr marL="0" indent="0" eaLnBrk="1" hangingPunct="1">
              <a:buNone/>
            </a:pPr>
            <a:endParaRPr lang="en-US" altLang="ko-KR" dirty="0"/>
          </a:p>
          <a:p>
            <a:pPr marL="0" indent="0" eaLnBrk="1" hangingPunct="1">
              <a:buNone/>
            </a:pPr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208210"/>
      </p:ext>
    </p:extLst>
  </p:cSld>
  <p:clrMapOvr>
    <a:masterClrMapping/>
  </p:clrMapOvr>
  <p:transition advTm="2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4) </a:t>
            </a:r>
            <a:r>
              <a:rPr kumimoji="0" lang="ko-KR" altLang="en-US" sz="2200" b="1" dirty="0" err="1"/>
              <a:t>점토판의</a:t>
            </a:r>
            <a:r>
              <a:rPr kumimoji="0" lang="ko-KR" altLang="en-US" sz="2200" b="1" dirty="0"/>
              <a:t> 문자</a:t>
            </a:r>
            <a:endParaRPr kumimoji="0" lang="en-US" altLang="ko-KR" sz="2200" b="1" dirty="0"/>
          </a:p>
          <a:p>
            <a:pPr marL="0" indent="0">
              <a:buNone/>
            </a:pPr>
            <a:endParaRPr kumimoji="0" lang="en-US" altLang="ko-KR" sz="2200" b="1" dirty="0"/>
          </a:p>
          <a:p>
            <a:pPr marL="0" indent="0">
              <a:buNone/>
            </a:pPr>
            <a:r>
              <a:rPr kumimoji="0" lang="en-US" altLang="ko-KR" sz="2200" b="1" dirty="0"/>
              <a:t> </a:t>
            </a:r>
            <a:r>
              <a:rPr kumimoji="0" lang="en-US" altLang="ko-KR" sz="2200" dirty="0"/>
              <a:t>- </a:t>
            </a:r>
            <a:r>
              <a:rPr kumimoji="0" lang="ko-KR" altLang="en-US" sz="2200" dirty="0"/>
              <a:t>이라크 남부 </a:t>
            </a:r>
            <a:r>
              <a:rPr kumimoji="0" lang="ko-KR" altLang="en-US" sz="2200" dirty="0" err="1"/>
              <a:t>수메르</a:t>
            </a:r>
            <a:r>
              <a:rPr kumimoji="0" lang="ko-KR" altLang="en-US" sz="2200" dirty="0"/>
              <a:t> 지역 기원전 </a:t>
            </a:r>
            <a:r>
              <a:rPr kumimoji="0" lang="en-US" altLang="ko-KR" sz="2200" dirty="0"/>
              <a:t>3200</a:t>
            </a:r>
            <a:r>
              <a:rPr kumimoji="0" lang="ko-KR" altLang="en-US" sz="2200" dirty="0"/>
              <a:t>년 설형문자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처음에는 장부 기록용으로 사용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기원전 </a:t>
            </a:r>
            <a:r>
              <a:rPr kumimoji="0" lang="en-US" altLang="ko-KR" sz="2200" dirty="0"/>
              <a:t>2500</a:t>
            </a:r>
            <a:r>
              <a:rPr kumimoji="0" lang="ko-KR" altLang="en-US" sz="2200" dirty="0"/>
              <a:t>년쯤 말의 대부분을 기록할 수 있게 됨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ko-KR" altLang="en-US" sz="2200" dirty="0"/>
              <a:t>    예</a:t>
            </a:r>
            <a:r>
              <a:rPr kumimoji="0" lang="en-US" altLang="ko-KR" sz="2200" dirty="0"/>
              <a:t>: </a:t>
            </a:r>
            <a:r>
              <a:rPr kumimoji="0" lang="ko-KR" altLang="en-US" sz="2200" dirty="0"/>
              <a:t>국가 조약의 </a:t>
            </a:r>
            <a:r>
              <a:rPr kumimoji="0" lang="ko-KR" altLang="en-US" sz="2200" dirty="0" err="1"/>
              <a:t>점토판</a:t>
            </a:r>
            <a:r>
              <a:rPr kumimoji="0" lang="ko-KR" altLang="en-US" sz="2200" dirty="0"/>
              <a:t> 기록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</a:p>
          <a:p>
            <a:pPr marL="0" indent="0">
              <a:buNone/>
            </a:pPr>
            <a:r>
              <a:rPr kumimoji="0" lang="en-US" altLang="ko-KR" sz="2200" dirty="0"/>
              <a:t> </a:t>
            </a:r>
            <a:r>
              <a:rPr kumimoji="0" lang="ko-KR" altLang="en-US" sz="2200" dirty="0"/>
              <a:t>“쉬는 날은 사흘이다</a:t>
            </a:r>
            <a:r>
              <a:rPr kumimoji="0" lang="en-US" altLang="ko-KR" sz="2200" dirty="0"/>
              <a:t>. </a:t>
            </a:r>
            <a:r>
              <a:rPr kumimoji="0" lang="ko-KR" altLang="en-US" sz="2200" dirty="0" err="1"/>
              <a:t>예배보는</a:t>
            </a:r>
            <a:r>
              <a:rPr kumimoji="0" lang="ko-KR" altLang="en-US" sz="2200" dirty="0"/>
              <a:t> 날도 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</a:t>
            </a:r>
            <a:r>
              <a:rPr kumimoji="0" lang="ko-KR" altLang="en-US" sz="2200" dirty="0"/>
              <a:t>사흘이다</a:t>
            </a:r>
            <a:r>
              <a:rPr kumimoji="0" lang="en-US" altLang="ko-KR" sz="2200" dirty="0"/>
              <a:t>. </a:t>
            </a:r>
            <a:r>
              <a:rPr kumimoji="0" lang="ko-KR" altLang="en-US" sz="2200" dirty="0"/>
              <a:t>달마다 </a:t>
            </a:r>
            <a:r>
              <a:rPr kumimoji="0" lang="en-US" altLang="ko-KR" sz="2200" dirty="0"/>
              <a:t>24</a:t>
            </a:r>
            <a:r>
              <a:rPr kumimoji="0" lang="ko-KR" altLang="en-US" sz="2200" dirty="0"/>
              <a:t>일은 난 학교에 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</a:t>
            </a:r>
            <a:r>
              <a:rPr kumimoji="0" lang="ko-KR" altLang="en-US" sz="2200" dirty="0"/>
              <a:t>다녀야 한다</a:t>
            </a:r>
            <a:r>
              <a:rPr kumimoji="0" lang="en-US" altLang="ko-KR" sz="2200" dirty="0"/>
              <a:t>. </a:t>
            </a:r>
            <a:r>
              <a:rPr kumimoji="0" lang="ko-KR" altLang="en-US" sz="2200" dirty="0"/>
              <a:t>지겨운 학교</a:t>
            </a:r>
            <a:r>
              <a:rPr kumimoji="0" lang="en-US" altLang="ko-KR" sz="2200" dirty="0"/>
              <a:t>.”</a:t>
            </a:r>
          </a:p>
          <a:p>
            <a:pPr marL="0" indent="0">
              <a:buNone/>
            </a:pPr>
            <a:r>
              <a:rPr kumimoji="0" lang="en-US" altLang="ko-KR" sz="2200" dirty="0"/>
              <a:t> (</a:t>
            </a:r>
            <a:r>
              <a:rPr kumimoji="0" lang="ko-KR" altLang="en-US" sz="2200" dirty="0"/>
              <a:t>기원전 </a:t>
            </a:r>
            <a:r>
              <a:rPr kumimoji="0" lang="en-US" altLang="ko-KR" sz="2200" dirty="0"/>
              <a:t>1700</a:t>
            </a:r>
            <a:r>
              <a:rPr kumimoji="0" lang="ko-KR" altLang="en-US" sz="2200" dirty="0"/>
              <a:t>년 경 </a:t>
            </a:r>
            <a:r>
              <a:rPr kumimoji="0" lang="ko-KR" altLang="en-US" sz="2200" dirty="0" err="1"/>
              <a:t>점토판</a:t>
            </a:r>
            <a:r>
              <a:rPr kumimoji="0" lang="ko-KR" altLang="en-US" sz="2200" dirty="0"/>
              <a:t> 기록</a:t>
            </a:r>
            <a:r>
              <a:rPr kumimoji="0" lang="en-US" altLang="ko-KR" sz="2200" dirty="0"/>
              <a:t>)</a:t>
            </a:r>
          </a:p>
        </p:txBody>
      </p:sp>
      <p:pic>
        <p:nvPicPr>
          <p:cNvPr id="4" name="Picture 2" descr="https://3.bp.blogspot.com/_sVHu0YrbXRw/S34UkW0pXWI/AAAAAAAAAkE/9dy3PdMWwTE/s1600/%EC%88%98%EB%A9%94%EB%A5%B4%EC%90%90%EA%B8%B0%EB%AC%B8%EC%9E%9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941607"/>
            <a:ext cx="3169841" cy="332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53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5) </a:t>
            </a:r>
            <a:r>
              <a:rPr kumimoji="0" lang="ko-KR" altLang="en-US" sz="2200" b="1" dirty="0"/>
              <a:t>종이</a:t>
            </a:r>
            <a:endParaRPr kumimoji="0" lang="en-US" altLang="ko-KR" sz="2200" b="1" dirty="0"/>
          </a:p>
          <a:p>
            <a:pPr marL="0" indent="0">
              <a:buNone/>
            </a:pPr>
            <a:endParaRPr kumimoji="0" lang="en-US" altLang="ko-KR" sz="2200" b="1" dirty="0"/>
          </a:p>
          <a:p>
            <a:pPr marL="0" indent="0">
              <a:buNone/>
            </a:pPr>
            <a:r>
              <a:rPr kumimoji="0" lang="en-US" altLang="ko-KR" sz="2200" dirty="0"/>
              <a:t>   - </a:t>
            </a:r>
            <a:r>
              <a:rPr kumimoji="0" lang="ko-KR" altLang="en-US" sz="2200" dirty="0"/>
              <a:t>파피루스 </a:t>
            </a:r>
            <a:r>
              <a:rPr kumimoji="0" lang="en-US" altLang="ko-KR" sz="2200" dirty="0"/>
              <a:t>/ </a:t>
            </a:r>
            <a:r>
              <a:rPr kumimoji="0" lang="ko-KR" altLang="en-US" sz="2200" dirty="0"/>
              <a:t>죽간 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>
                <a:sym typeface="Wingdings" panose="05000000000000000000" pitchFamily="2" charset="2"/>
              </a:rPr>
              <a:t>   - </a:t>
            </a:r>
            <a:r>
              <a:rPr kumimoji="0" lang="ko-KR" altLang="en-US" sz="2200" dirty="0">
                <a:sym typeface="Wingdings" panose="05000000000000000000" pitchFamily="2" charset="2"/>
              </a:rPr>
              <a:t>양피지 </a:t>
            </a:r>
            <a:r>
              <a:rPr kumimoji="0" lang="en-US" altLang="ko-KR" sz="2200" dirty="0">
                <a:sym typeface="Wingdings" panose="05000000000000000000" pitchFamily="2" charset="2"/>
              </a:rPr>
              <a:t>/ </a:t>
            </a:r>
            <a:r>
              <a:rPr kumimoji="0" lang="ko-KR" altLang="en-US" sz="2200" dirty="0">
                <a:sym typeface="Wingdings" panose="05000000000000000000" pitchFamily="2" charset="2"/>
              </a:rPr>
              <a:t>비단                                          종이</a:t>
            </a:r>
            <a:endParaRPr kumimoji="0" lang="en-US" altLang="ko-K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0" lang="en-US" altLang="ko-KR" sz="2200" dirty="0">
                <a:sym typeface="Wingdings" panose="05000000000000000000" pitchFamily="2" charset="2"/>
              </a:rPr>
              <a:t>   - </a:t>
            </a:r>
            <a:r>
              <a:rPr kumimoji="0" lang="ko-KR" altLang="en-US" sz="2200" dirty="0" err="1">
                <a:sym typeface="Wingdings" panose="05000000000000000000" pitchFamily="2" charset="2"/>
              </a:rPr>
              <a:t>석조판</a:t>
            </a:r>
            <a:r>
              <a:rPr kumimoji="0" lang="en-US" altLang="ko-KR" sz="2200" dirty="0">
                <a:sym typeface="Wingdings" panose="05000000000000000000" pitchFamily="2" charset="2"/>
              </a:rPr>
              <a:t>, </a:t>
            </a:r>
            <a:r>
              <a:rPr kumimoji="0" lang="ko-KR" altLang="en-US" sz="2200" dirty="0" err="1">
                <a:sym typeface="Wingdings" panose="05000000000000000000" pitchFamily="2" charset="2"/>
              </a:rPr>
              <a:t>목조판</a:t>
            </a:r>
            <a:endParaRPr kumimoji="0" lang="en-US" altLang="ko-K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kumimoji="0" lang="en-US" altLang="ko-K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0" lang="en-US" altLang="ko-KR" sz="2200" dirty="0">
                <a:sym typeface="Wingdings" panose="05000000000000000000" pitchFamily="2" charset="2"/>
              </a:rPr>
              <a:t> * </a:t>
            </a:r>
            <a:r>
              <a:rPr kumimoji="0" lang="ko-KR" altLang="en-US" sz="2200" dirty="0">
                <a:sym typeface="Wingdings" panose="05000000000000000000" pitchFamily="2" charset="2"/>
              </a:rPr>
              <a:t>종이의 발명</a:t>
            </a:r>
            <a:endParaRPr kumimoji="0" lang="en-US" altLang="ko-KR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kumimoji="0" lang="en-US" altLang="ko-KR" sz="2200" dirty="0">
                <a:sym typeface="Wingdings" panose="05000000000000000000" pitchFamily="2" charset="2"/>
              </a:rPr>
              <a:t>   </a:t>
            </a:r>
            <a:r>
              <a:rPr kumimoji="0" lang="ko-KR" altLang="en-US" sz="2200" dirty="0" err="1">
                <a:sym typeface="Wingdings" panose="05000000000000000000" pitchFamily="2" charset="2"/>
              </a:rPr>
              <a:t>채륜</a:t>
            </a:r>
            <a:r>
              <a:rPr kumimoji="0" lang="ko-KR" altLang="en-US" sz="2200" dirty="0">
                <a:sym typeface="Wingdings" panose="05000000000000000000" pitchFamily="2" charset="2"/>
              </a:rPr>
              <a:t> </a:t>
            </a:r>
            <a:r>
              <a:rPr kumimoji="0" lang="en-US" altLang="ko-KR" sz="2200" dirty="0">
                <a:sym typeface="Wingdings" panose="05000000000000000000" pitchFamily="2" charset="2"/>
              </a:rPr>
              <a:t>– A.D. 106</a:t>
            </a:r>
            <a:r>
              <a:rPr kumimoji="0" lang="ko-KR" altLang="en-US" sz="2200" dirty="0">
                <a:sym typeface="Wingdings" panose="05000000000000000000" pitchFamily="2" charset="2"/>
              </a:rPr>
              <a:t>년 </a:t>
            </a:r>
            <a:r>
              <a:rPr kumimoji="0" lang="en-US" altLang="ko-KR" sz="2200" dirty="0">
                <a:sym typeface="Wingdings" panose="05000000000000000000" pitchFamily="2" charset="2"/>
              </a:rPr>
              <a:t>(</a:t>
            </a:r>
            <a:r>
              <a:rPr kumimoji="0" lang="ko-KR" altLang="en-US" sz="2200" dirty="0">
                <a:sym typeface="Wingdings" panose="05000000000000000000" pitchFamily="2" charset="2"/>
              </a:rPr>
              <a:t>후한</a:t>
            </a:r>
            <a:r>
              <a:rPr kumimoji="0" lang="en-US" altLang="ko-KR" sz="2200" dirty="0">
                <a:sym typeface="Wingdings" panose="05000000000000000000" pitchFamily="2" charset="2"/>
              </a:rPr>
              <a:t>)</a:t>
            </a:r>
            <a:endParaRPr kumimoji="0" lang="en-US" altLang="ko-KR" sz="2200" dirty="0"/>
          </a:p>
        </p:txBody>
      </p:sp>
      <p:pic>
        <p:nvPicPr>
          <p:cNvPr id="7170" name="Picture 2" descr="invention of paper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67" y="3556410"/>
            <a:ext cx="4369287" cy="236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4067944" y="2276872"/>
            <a:ext cx="115212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1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강의 개요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47734"/>
              </p:ext>
            </p:extLst>
          </p:nvPr>
        </p:nvGraphicFramePr>
        <p:xfrm>
          <a:off x="395536" y="1556792"/>
          <a:ext cx="8229251" cy="4555236"/>
        </p:xfrm>
        <a:graphic>
          <a:graphicData uri="http://schemas.openxmlformats.org/drawingml/2006/table">
            <a:tbl>
              <a:tblPr/>
              <a:tblGrid>
                <a:gridCol w="1717540">
                  <a:extLst>
                    <a:ext uri="{9D8B030D-6E8A-4147-A177-3AD203B41FA5}">
                      <a16:colId xmlns:a16="http://schemas.microsoft.com/office/drawing/2014/main" val="2020107900"/>
                    </a:ext>
                  </a:extLst>
                </a:gridCol>
                <a:gridCol w="6511711">
                  <a:extLst>
                    <a:ext uri="{9D8B030D-6E8A-4147-A177-3AD203B41FA5}">
                      <a16:colId xmlns:a16="http://schemas.microsoft.com/office/drawing/2014/main" val="708788330"/>
                    </a:ext>
                  </a:extLst>
                </a:gridCol>
              </a:tblGrid>
              <a:tr h="204147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교과목의 개요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T="72009" marB="46863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커뮤니케이션은 인간사회의 가장 본질적인 요소 중 하나이며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미디어의 발전으로 그 특성과 기능이 변화하고 있다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과목은 면대면 커뮤니케이션을 비롯하여 신문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방송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영화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인터넷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소셜 미디어 등 다양한 미디어 커뮤니케이션에 대해 기본원리와 작동방식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발전과정 등을 탐구하고 학습한다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미디어의 변화를 공동체의 변화와 연계시켜 생각하고 그 실천적 대안을 모색한다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53975" marT="72009" marB="72009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868166"/>
                  </a:ext>
                </a:extLst>
              </a:tr>
              <a:tr h="220699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수업목표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T="72009" marB="46863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커뮤니케이션 양식의 특성에 대해 이해하고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미디어의 발전으로 인해 초래된 삶의 변화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사회 구조의 변화를 이해하고 성찰할 수 있는 능력을 키운다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대인관계 속에서 커뮤니케이션과 미디어를 적절히 활용하는 역량을 향상시킨다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미디어를 활용하여 일상의 삶을 개선할 수 있는 방안을 창의적으로 모색하는 경험을 통해 문제해결역량을 향상시킨다</a:t>
                      </a: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53975" marT="72009" marB="72009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48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14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6) </a:t>
            </a:r>
            <a:r>
              <a:rPr kumimoji="0" lang="ko-KR" altLang="en-US" sz="2200" b="1" dirty="0"/>
              <a:t>인쇄술의 발명</a:t>
            </a:r>
            <a:endParaRPr kumimoji="0" lang="en-US" altLang="ko-KR" sz="2200" b="1" dirty="0"/>
          </a:p>
          <a:p>
            <a:pPr marL="0" indent="0">
              <a:buNone/>
            </a:pPr>
            <a:endParaRPr kumimoji="0" lang="en-US" altLang="ko-KR" sz="2200" b="1" dirty="0"/>
          </a:p>
          <a:p>
            <a:pPr marL="0" indent="0"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고려의 고금상정예문</a:t>
            </a:r>
            <a:r>
              <a:rPr kumimoji="0" lang="en-US" altLang="ko-KR" sz="2200" dirty="0"/>
              <a:t>(1234)</a:t>
            </a:r>
          </a:p>
          <a:p>
            <a:pPr marL="0" indent="0"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직지심체요절</a:t>
            </a:r>
            <a:r>
              <a:rPr kumimoji="0" lang="en-US" altLang="ko-KR" sz="2200" dirty="0"/>
              <a:t>(1377)</a:t>
            </a:r>
          </a:p>
          <a:p>
            <a:pPr marL="0" indent="0">
              <a:buNone/>
            </a:pPr>
            <a:r>
              <a:rPr kumimoji="0" lang="en-US" altLang="ko-KR" sz="2200" b="1" dirty="0"/>
              <a:t> </a:t>
            </a:r>
          </a:p>
          <a:p>
            <a:pPr marL="0" indent="0">
              <a:buNone/>
            </a:pPr>
            <a:r>
              <a:rPr kumimoji="0" lang="en-US" altLang="ko-KR" sz="2200" b="1" dirty="0"/>
              <a:t>    </a:t>
            </a:r>
          </a:p>
          <a:p>
            <a:pPr marL="0" indent="0">
              <a:buNone/>
            </a:pPr>
            <a:endParaRPr kumimoji="0" lang="en-US" altLang="ko-KR" sz="2200" b="1" dirty="0"/>
          </a:p>
        </p:txBody>
      </p:sp>
      <p:pic>
        <p:nvPicPr>
          <p:cNvPr id="6146" name="Picture 2" descr="A Gutenberg b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628800"/>
            <a:ext cx="4018383" cy="226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금속활자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71" y="3482143"/>
            <a:ext cx="4064629" cy="261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860032" y="4005064"/>
            <a:ext cx="3826768" cy="2121099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200" dirty="0"/>
              <a:t>- </a:t>
            </a:r>
            <a:r>
              <a:rPr lang="ko-KR" altLang="en-US" sz="2200" dirty="0" err="1"/>
              <a:t>구텐베르크</a:t>
            </a:r>
            <a:r>
              <a:rPr lang="en-US" altLang="ko-KR" sz="2200" dirty="0"/>
              <a:t>(Gutenberg)</a:t>
            </a:r>
            <a:r>
              <a:rPr lang="ko-KR" altLang="en-US" sz="2200" dirty="0"/>
              <a:t>의 인쇄술 </a:t>
            </a:r>
            <a:r>
              <a:rPr lang="en-US" altLang="ko-KR" sz="2200" dirty="0"/>
              <a:t>(1440</a:t>
            </a:r>
            <a:r>
              <a:rPr lang="ko-KR" altLang="en-US" sz="2200" dirty="0"/>
              <a:t>년 경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28148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67544" y="1124504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7) </a:t>
            </a:r>
            <a:r>
              <a:rPr kumimoji="0" lang="ko-KR" altLang="en-US" sz="2200" b="1" dirty="0"/>
              <a:t>신문</a:t>
            </a:r>
            <a:endParaRPr kumimoji="0" lang="en-US" altLang="ko-KR" sz="2200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정기적인 뉴스 전달 미디어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- 1609 </a:t>
            </a:r>
            <a:r>
              <a:rPr lang="en-US" altLang="ko-KR" i="1" dirty="0"/>
              <a:t>Aviso Relation </a:t>
            </a:r>
            <a:r>
              <a:rPr lang="en-US" altLang="ko-KR" i="1" dirty="0" err="1"/>
              <a:t>oder</a:t>
            </a:r>
            <a:r>
              <a:rPr lang="en-US" altLang="ko-KR" i="1" dirty="0"/>
              <a:t> </a:t>
            </a:r>
            <a:r>
              <a:rPr lang="en-US" altLang="ko-KR" i="1" dirty="0" err="1"/>
              <a:t>Zeitung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Picture 4" descr="가제트"/>
          <p:cNvPicPr>
            <a:picLocks noChangeAspect="1" noChangeArrowheads="1"/>
          </p:cNvPicPr>
          <p:nvPr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" t="3625" r="5704" b="8749"/>
          <a:stretch>
            <a:fillRect/>
          </a:stretch>
        </p:blipFill>
        <p:spPr>
          <a:xfrm>
            <a:off x="5004048" y="588339"/>
            <a:ext cx="3928170" cy="550766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123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67544" y="1124504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8) </a:t>
            </a:r>
            <a:r>
              <a:rPr kumimoji="0" lang="ko-KR" altLang="en-US" sz="2200" b="1" dirty="0"/>
              <a:t>사진과 영화</a:t>
            </a:r>
            <a:endParaRPr kumimoji="0" lang="en-US" altLang="ko-KR" sz="2200" b="1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600200"/>
            <a:ext cx="4474840" cy="4525963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200" dirty="0"/>
              <a:t>이미지를 광학적으로 촬영</a:t>
            </a:r>
            <a:r>
              <a:rPr lang="en-US" altLang="ko-KR" sz="2200" dirty="0"/>
              <a:t>, </a:t>
            </a:r>
            <a:r>
              <a:rPr lang="ko-KR" altLang="en-US" sz="2200" dirty="0"/>
              <a:t>복제할 수 있는 미디어의 발전</a:t>
            </a:r>
            <a:endParaRPr lang="en-US" altLang="ko-KR" sz="2200" dirty="0"/>
          </a:p>
          <a:p>
            <a:r>
              <a:rPr lang="ko-KR" altLang="en-US" sz="2200" dirty="0"/>
              <a:t>사진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 - </a:t>
            </a:r>
            <a:r>
              <a:rPr lang="ko-KR" altLang="en-US" sz="2200" dirty="0" err="1"/>
              <a:t>니엡스</a:t>
            </a:r>
            <a:r>
              <a:rPr lang="en-US" altLang="ko-KR" sz="2200" dirty="0"/>
              <a:t>(Niepce) 1827</a:t>
            </a:r>
          </a:p>
          <a:p>
            <a:pPr marL="0" indent="0">
              <a:buNone/>
            </a:pPr>
            <a:r>
              <a:rPr lang="en-US" altLang="ko-KR" sz="2200" dirty="0"/>
              <a:t>    - </a:t>
            </a:r>
            <a:r>
              <a:rPr lang="ko-KR" altLang="en-US" sz="2200" dirty="0" err="1"/>
              <a:t>다게르</a:t>
            </a:r>
            <a:r>
              <a:rPr lang="en-US" altLang="ko-KR" sz="2200" dirty="0"/>
              <a:t>(Daguerre) 1839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영화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  </a:t>
            </a:r>
            <a:r>
              <a:rPr lang="ko-KR" altLang="en-US" sz="2200" dirty="0"/>
              <a:t> </a:t>
            </a:r>
            <a:r>
              <a:rPr lang="en-US" altLang="ko-KR" sz="2200" dirty="0"/>
              <a:t>– </a:t>
            </a:r>
            <a:r>
              <a:rPr lang="ko-KR" altLang="en-US" sz="2200" dirty="0" err="1"/>
              <a:t>뤼미에르</a:t>
            </a:r>
            <a:r>
              <a:rPr lang="ko-KR" altLang="en-US" sz="2200" dirty="0"/>
              <a:t> 형제 </a:t>
            </a:r>
            <a:r>
              <a:rPr lang="en-US" altLang="ko-KR" sz="2200" dirty="0"/>
              <a:t>1895</a:t>
            </a:r>
            <a:endParaRPr lang="ko-KR" altLang="en-US" sz="2200" dirty="0"/>
          </a:p>
        </p:txBody>
      </p:sp>
      <p:pic>
        <p:nvPicPr>
          <p:cNvPr id="11266" name="Picture 2" descr="https://upload.wikimedia.org/wikipedia/commons/thumb/3/33/L%27Arriv%C3%A9e_d%27un_train_en_gare_de_La_Ciotat.jpg/220px-L%27Arriv%C3%A9e_d%27un_train_en_gare_de_La_Ciot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092" y="3331928"/>
            <a:ext cx="4222901" cy="276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니엡스가 찍은 최초의 사진, 헬리오그라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395" y="476672"/>
            <a:ext cx="3467497" cy="256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764704"/>
            <a:ext cx="8229600" cy="5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9) </a:t>
            </a:r>
            <a:r>
              <a:rPr kumimoji="0" lang="ko-KR" altLang="en-US" sz="2200" b="1" dirty="0"/>
              <a:t>방송</a:t>
            </a:r>
            <a:endParaRPr kumimoji="0" lang="en-US" altLang="ko-KR" sz="2200" b="1" dirty="0"/>
          </a:p>
          <a:p>
            <a:pPr marL="0" indent="0">
              <a:buNone/>
            </a:pPr>
            <a:endParaRPr kumimoji="0" lang="en-US" altLang="ko-KR" sz="2200" b="1" dirty="0"/>
          </a:p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 err="1"/>
              <a:t>모르스</a:t>
            </a:r>
            <a:r>
              <a:rPr kumimoji="0" lang="en-US" altLang="ko-KR" sz="2200" dirty="0"/>
              <a:t>(Morse)</a:t>
            </a:r>
            <a:r>
              <a:rPr kumimoji="0" lang="ko-KR" altLang="en-US" sz="2200" dirty="0"/>
              <a:t>의 </a:t>
            </a:r>
            <a:r>
              <a:rPr kumimoji="0" lang="en-US" altLang="ko-KR" sz="2200" dirty="0"/>
              <a:t>(</a:t>
            </a:r>
            <a:r>
              <a:rPr kumimoji="0" lang="ko-KR" altLang="en-US" sz="2200" dirty="0"/>
              <a:t>유선</a:t>
            </a:r>
            <a:r>
              <a:rPr kumimoji="0" lang="en-US" altLang="ko-KR" sz="2200" dirty="0"/>
              <a:t>) </a:t>
            </a:r>
            <a:r>
              <a:rPr kumimoji="0" lang="ko-KR" altLang="en-US" sz="2200" dirty="0"/>
              <a:t>전신기 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     (1844</a:t>
            </a:r>
            <a:r>
              <a:rPr kumimoji="0" lang="ko-KR" altLang="en-US" sz="2200" dirty="0"/>
              <a:t>년 상용화</a:t>
            </a:r>
            <a:r>
              <a:rPr kumimoji="0" lang="en-US" altLang="ko-KR" sz="2200" dirty="0"/>
              <a:t>)</a:t>
            </a:r>
          </a:p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 err="1"/>
              <a:t>마르코니</a:t>
            </a:r>
            <a:r>
              <a:rPr kumimoji="0" lang="en-US" altLang="ko-KR" sz="2200" dirty="0"/>
              <a:t>(Marconi)</a:t>
            </a:r>
            <a:r>
              <a:rPr kumimoji="0" lang="ko-KR" altLang="en-US" sz="2200" dirty="0"/>
              <a:t> 무선 통신 발명 </a:t>
            </a:r>
            <a:r>
              <a:rPr kumimoji="0" lang="en-US" altLang="ko-KR" sz="2200" dirty="0"/>
              <a:t>1895</a:t>
            </a:r>
          </a:p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/>
              <a:t>미국 </a:t>
            </a:r>
            <a:r>
              <a:rPr kumimoji="0" lang="en-US" altLang="ko-KR" sz="2200" dirty="0"/>
              <a:t>KDKA </a:t>
            </a:r>
            <a:r>
              <a:rPr kumimoji="0" lang="ko-KR" altLang="en-US" sz="2200" dirty="0"/>
              <a:t>정규 방송 시작 </a:t>
            </a:r>
            <a:r>
              <a:rPr kumimoji="0" lang="en-US" altLang="ko-KR" sz="2200" dirty="0"/>
              <a:t>1920 </a:t>
            </a:r>
          </a:p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/>
              <a:t>텔레비전 방송 </a:t>
            </a:r>
            <a:r>
              <a:rPr kumimoji="0" lang="en-US" altLang="ko-KR" sz="2200" dirty="0"/>
              <a:t>1940-50</a:t>
            </a:r>
            <a:r>
              <a:rPr kumimoji="0" lang="ko-KR" altLang="en-US" sz="2200" dirty="0"/>
              <a:t>년대 발전</a:t>
            </a:r>
            <a:endParaRPr kumimoji="0" lang="en-US" altLang="ko-KR" sz="2200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1600" y="3784787"/>
            <a:ext cx="3810000" cy="2286000"/>
          </a:xfrm>
          <a:prstGeom prst="rect">
            <a:avLst/>
          </a:prstGeom>
          <a:noFill/>
          <a:ln/>
        </p:spPr>
      </p:pic>
      <p:pic>
        <p:nvPicPr>
          <p:cNvPr id="7" name="Picture 2" descr="C:\Documents and Settings\바위물\My Documents\Downloads\Brant_rock_radio_tower_19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080" y="1556792"/>
            <a:ext cx="2857520" cy="44559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646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10) </a:t>
            </a:r>
            <a:r>
              <a:rPr kumimoji="0" lang="ko-KR" altLang="en-US" sz="2200" b="1" dirty="0"/>
              <a:t>컴퓨터와 알고리즘</a:t>
            </a:r>
            <a:endParaRPr kumimoji="0" lang="en-US" altLang="ko-KR" sz="2200" b="1" dirty="0"/>
          </a:p>
          <a:p>
            <a:pPr marL="0" indent="0">
              <a:buNone/>
            </a:pPr>
            <a:endParaRPr kumimoji="0" lang="en-US" altLang="ko-KR" sz="2200" b="1" dirty="0"/>
          </a:p>
          <a:p>
            <a:pPr marL="0" indent="0" eaLnBrk="1" hangingPunct="1">
              <a:buNone/>
            </a:pPr>
            <a:r>
              <a:rPr kumimoji="0" lang="en-US" altLang="ko-KR" sz="2200" b="1" dirty="0"/>
              <a:t> -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787962"/>
            <a:ext cx="1303964" cy="4968552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16029" y="1052736"/>
            <a:ext cx="2304255" cy="90714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라이프니츠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, &lt;0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숫자만을 사용한 이진법 산술의 해설</a:t>
            </a:r>
            <a:r>
              <a:rPr lang="en-US" altLang="ko-K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pic>
        <p:nvPicPr>
          <p:cNvPr id="3074" name="Picture 2" descr="https://upload.wikimedia.org/wikipedia/commons/thumb/4/49/Bletchley_Park_Bombe4.jpg/310px-Bletchley_Park_Bombe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66263"/>
            <a:ext cx="2547493" cy="384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3347864" y="2276872"/>
            <a:ext cx="410445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Arial" charset="0"/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라이프니츠의 </a:t>
            </a:r>
            <a:r>
              <a:rPr kumimoji="0" lang="ko-KR" altLang="en-US" sz="2200" dirty="0" err="1"/>
              <a:t>보편기호론</a:t>
            </a:r>
            <a:r>
              <a:rPr kumimoji="0" lang="en-US" altLang="ko-KR" sz="2200" dirty="0"/>
              <a:t>: </a:t>
            </a:r>
            <a:r>
              <a:rPr kumimoji="0" lang="ko-KR" altLang="en-US" sz="2200" dirty="0"/>
              <a:t>모든 것을 이진법으로 나타내고 기계가 그것을 처리할 것을 제안  </a:t>
            </a:r>
            <a:r>
              <a:rPr kumimoji="0" lang="en-US" altLang="ko-KR" sz="2200" dirty="0"/>
              <a:t>(17</a:t>
            </a:r>
            <a:r>
              <a:rPr kumimoji="0" lang="ko-KR" altLang="en-US" sz="2200" dirty="0"/>
              <a:t>세기 후반</a:t>
            </a:r>
            <a:r>
              <a:rPr kumimoji="0" lang="en-US" altLang="ko-KR" sz="2200" dirty="0"/>
              <a:t>)</a:t>
            </a:r>
          </a:p>
          <a:p>
            <a:pPr marL="0" indent="0" eaLnBrk="1" hangingPunct="1">
              <a:buFont typeface="Arial" charset="0"/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튜링 머신</a:t>
            </a:r>
            <a:r>
              <a:rPr kumimoji="0" lang="en-US" altLang="ko-KR" sz="2200" dirty="0"/>
              <a:t>: </a:t>
            </a:r>
            <a:r>
              <a:rPr kumimoji="0" lang="ko-KR" altLang="en-US" sz="2200" dirty="0"/>
              <a:t>알고리즘을 이용해 기계로 암호를 해독</a:t>
            </a:r>
            <a:endParaRPr kumimoji="0" lang="en-US" altLang="ko-KR" sz="2200" dirty="0"/>
          </a:p>
          <a:p>
            <a:pPr marL="0" indent="0" eaLnBrk="1" hangingPunct="1">
              <a:buFont typeface="Arial" charset="0"/>
              <a:buNone/>
            </a:pPr>
            <a:r>
              <a:rPr kumimoji="0" lang="en-US" altLang="ko-KR" sz="2200" dirty="0"/>
              <a:t>      </a:t>
            </a:r>
            <a:r>
              <a:rPr kumimoji="0" lang="ko-KR" altLang="en-US" sz="2200" dirty="0"/>
              <a:t>알고리즘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연산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메모리</a:t>
            </a:r>
            <a:r>
              <a:rPr kumimoji="0" lang="en-US" altLang="ko-KR" sz="2200" dirty="0"/>
              <a:t>, CPU </a:t>
            </a:r>
            <a:r>
              <a:rPr kumimoji="0" lang="ko-KR" altLang="en-US" sz="2200" dirty="0"/>
              <a:t>개념 구체화</a:t>
            </a:r>
            <a:endParaRPr kumimoji="0" lang="en-US" altLang="ko-KR" sz="2200" dirty="0"/>
          </a:p>
          <a:p>
            <a:pPr marL="0" indent="0" eaLnBrk="1" hangingPunct="1">
              <a:buFont typeface="Arial" charset="0"/>
              <a:buNone/>
            </a:pPr>
            <a:r>
              <a:rPr kumimoji="0" lang="en-US" altLang="ko-KR" sz="2200" dirty="0"/>
              <a:t> - Bombe 1940</a:t>
            </a:r>
          </a:p>
          <a:p>
            <a:pPr marL="0" indent="0" eaLnBrk="1" hangingPunct="1">
              <a:buFont typeface="Arial" charset="0"/>
              <a:buNone/>
            </a:pPr>
            <a:endParaRPr kumimoji="0" lang="en-US" altLang="ko-K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970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980728"/>
            <a:ext cx="8229600" cy="5145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 err="1"/>
              <a:t>아타나소프</a:t>
            </a:r>
            <a:r>
              <a:rPr kumimoji="0" lang="en-US" altLang="ko-KR" sz="2200" dirty="0"/>
              <a:t>-</a:t>
            </a:r>
            <a:r>
              <a:rPr kumimoji="0" lang="ko-KR" altLang="en-US" sz="2200" dirty="0"/>
              <a:t>베리 컴퓨터</a:t>
            </a:r>
            <a:r>
              <a:rPr kumimoji="0" lang="en-US" altLang="ko-KR" sz="2200" dirty="0"/>
              <a:t>(</a:t>
            </a:r>
            <a:r>
              <a:rPr lang="en-US" altLang="ko-KR" sz="2200" dirty="0" err="1"/>
              <a:t>Atanasoff</a:t>
            </a:r>
            <a:r>
              <a:rPr lang="en-US" altLang="ko-KR" sz="2200" dirty="0"/>
              <a:t>–Berry computer: ABC)</a:t>
            </a:r>
          </a:p>
          <a:p>
            <a:pPr marL="0" indent="0">
              <a:buNone/>
            </a:pPr>
            <a:r>
              <a:rPr kumimoji="0" lang="en-US" altLang="ko-KR" sz="2200" dirty="0"/>
              <a:t>      </a:t>
            </a:r>
            <a:r>
              <a:rPr kumimoji="0" lang="ko-KR" altLang="en-US" sz="2200" dirty="0"/>
              <a:t>진공관 사용</a:t>
            </a:r>
            <a:r>
              <a:rPr kumimoji="0" lang="en-US" altLang="ko-KR" sz="2200" dirty="0"/>
              <a:t>, </a:t>
            </a:r>
            <a:r>
              <a:rPr kumimoji="0" lang="ko-KR" altLang="en-US" sz="2200" dirty="0"/>
              <a:t>기계적 </a:t>
            </a:r>
            <a:r>
              <a:rPr kumimoji="0" lang="ko-KR" altLang="en-US" sz="2200" dirty="0" err="1"/>
              <a:t>구성품</a:t>
            </a:r>
            <a:r>
              <a:rPr kumimoji="0" lang="ko-KR" altLang="en-US" sz="2200" dirty="0"/>
              <a:t> 없는 연산 </a:t>
            </a:r>
            <a:r>
              <a:rPr kumimoji="0" lang="en-US" altLang="ko-KR" sz="2200" dirty="0"/>
              <a:t>1937-1943</a:t>
            </a:r>
          </a:p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 err="1"/>
              <a:t>콜로서스</a:t>
            </a:r>
            <a:r>
              <a:rPr kumimoji="0" lang="en-US" altLang="ko-KR" sz="2200" dirty="0"/>
              <a:t>(</a:t>
            </a:r>
            <a:r>
              <a:rPr lang="en-US" altLang="ko-KR" sz="2200" dirty="0"/>
              <a:t>Colossus) </a:t>
            </a:r>
            <a:r>
              <a:rPr lang="ko-KR" altLang="en-US" sz="2200" dirty="0"/>
              <a:t>영국 </a:t>
            </a:r>
            <a:r>
              <a:rPr lang="ko-KR" altLang="en-US" sz="2200" dirty="0" err="1"/>
              <a:t>암호해독기</a:t>
            </a:r>
            <a:r>
              <a:rPr lang="ko-KR" altLang="en-US" sz="2200" dirty="0"/>
              <a:t> </a:t>
            </a:r>
            <a:r>
              <a:rPr lang="en-US" altLang="ko-KR" sz="2200" dirty="0"/>
              <a:t>1943-45 </a:t>
            </a:r>
          </a:p>
          <a:p>
            <a:pPr marL="0" indent="0">
              <a:buNone/>
            </a:pPr>
            <a:r>
              <a:rPr kumimoji="0" lang="en-US" altLang="ko-KR" sz="2200" dirty="0"/>
              <a:t>       </a:t>
            </a:r>
            <a:r>
              <a:rPr kumimoji="0" lang="ko-KR" altLang="en-US" sz="2200" dirty="0"/>
              <a:t>진공관 사용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ko-KR" altLang="en-US" sz="2200" dirty="0"/>
              <a:t>  </a:t>
            </a:r>
            <a:r>
              <a:rPr kumimoji="0" lang="en-US" altLang="ko-KR" sz="2200" dirty="0"/>
              <a:t>- </a:t>
            </a:r>
            <a:r>
              <a:rPr kumimoji="0" lang="ko-KR" altLang="en-US" sz="2200" dirty="0"/>
              <a:t>펜실베니아 대학 컴퓨터 </a:t>
            </a:r>
            <a:r>
              <a:rPr kumimoji="0" lang="en-US" altLang="ko-KR" sz="2200" dirty="0"/>
              <a:t>ENIAC 1946</a:t>
            </a:r>
            <a:r>
              <a:rPr kumimoji="0" lang="ko-KR" altLang="en-US" sz="2200" dirty="0"/>
              <a:t> 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    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264042"/>
            <a:ext cx="4127126" cy="2790044"/>
          </a:xfrm>
          <a:prstGeom prst="rect">
            <a:avLst/>
          </a:prstGeom>
        </p:spPr>
      </p:pic>
      <p:pic>
        <p:nvPicPr>
          <p:cNvPr id="12292" name="Picture 4" descr="https://upload.wikimedia.org/wikipedia/commons/thumb/0/01/Atanasoff-Berry_Computer_at_Durhum_Center.jpg/250px-Atanasoff-Berry_Computer_at_Durhum_Cen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39851"/>
            <a:ext cx="23812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622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85600" y="764704"/>
            <a:ext cx="8201200" cy="5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11) </a:t>
            </a:r>
            <a:r>
              <a:rPr kumimoji="0" lang="ko-KR" altLang="en-US" sz="2200" b="1" dirty="0"/>
              <a:t>인터넷</a:t>
            </a:r>
            <a:endParaRPr kumimoji="0" lang="en-US" altLang="ko-KR" sz="2200" b="1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</a:p>
          <a:p>
            <a:r>
              <a:rPr lang="ko-KR" altLang="en-US" sz="2200" dirty="0"/>
              <a:t>미 국방성의 </a:t>
            </a:r>
            <a:r>
              <a:rPr lang="en-US" altLang="ko-KR" sz="2200" dirty="0"/>
              <a:t>ARPANET </a:t>
            </a:r>
            <a:r>
              <a:rPr lang="ko-KR" altLang="en-US" sz="2200" dirty="0"/>
              <a:t>개발 </a:t>
            </a:r>
            <a:r>
              <a:rPr lang="en-US" altLang="ko-KR" sz="2200" dirty="0"/>
              <a:t>1969 / 1972</a:t>
            </a:r>
          </a:p>
          <a:p>
            <a:r>
              <a:rPr lang="ko-KR" altLang="en-US" sz="2200" dirty="0"/>
              <a:t>미국 </a:t>
            </a:r>
            <a:r>
              <a:rPr lang="en-US" altLang="ko-KR" sz="2200" dirty="0"/>
              <a:t>NSFNET </a:t>
            </a:r>
            <a:r>
              <a:rPr lang="ko-KR" altLang="en-US" sz="2200" dirty="0"/>
              <a:t>대학 및 연구소들의 네트워크 </a:t>
            </a:r>
            <a:r>
              <a:rPr lang="en-US" altLang="ko-KR" sz="2200" dirty="0"/>
              <a:t>1986</a:t>
            </a:r>
          </a:p>
          <a:p>
            <a:r>
              <a:rPr lang="en-US" altLang="ko-KR" sz="2200" dirty="0"/>
              <a:t>World Wide Web/</a:t>
            </a:r>
            <a:r>
              <a:rPr lang="ko-KR" altLang="en-US" sz="2200" dirty="0" err="1"/>
              <a:t>웹브라우저</a:t>
            </a:r>
            <a:r>
              <a:rPr lang="ko-KR" altLang="en-US" sz="2200" dirty="0"/>
              <a:t> </a:t>
            </a:r>
            <a:r>
              <a:rPr lang="en-US" altLang="ko-KR" sz="2200" dirty="0"/>
              <a:t>1993</a:t>
            </a:r>
          </a:p>
          <a:p>
            <a:r>
              <a:rPr lang="en-US" altLang="ko-KR" sz="2200" dirty="0"/>
              <a:t>KORNET 1994</a:t>
            </a:r>
          </a:p>
          <a:p>
            <a:pPr marL="0" indent="0">
              <a:buNone/>
            </a:pP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  <a:r>
              <a:rPr lang="en-US" altLang="ko-KR" sz="2200" dirty="0"/>
              <a:t>- </a:t>
            </a:r>
            <a:r>
              <a:rPr lang="ko-KR" altLang="en-US" sz="2200" dirty="0"/>
              <a:t>전지구적 네트워크</a:t>
            </a:r>
            <a:endParaRPr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- </a:t>
            </a:r>
            <a:r>
              <a:rPr kumimoji="0" lang="ko-KR" altLang="en-US" sz="2200" dirty="0"/>
              <a:t>동시성</a:t>
            </a:r>
            <a:r>
              <a:rPr kumimoji="0" lang="en-US" altLang="ko-KR" sz="2200" dirty="0"/>
              <a:t>/</a:t>
            </a:r>
            <a:r>
              <a:rPr kumimoji="0" lang="ko-KR" altLang="en-US" sz="2200" dirty="0" err="1"/>
              <a:t>비동시성</a:t>
            </a:r>
            <a:r>
              <a:rPr kumimoji="0" lang="ko-KR" altLang="en-US" sz="2200" dirty="0"/>
              <a:t> 모두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</a:t>
            </a:r>
            <a:r>
              <a:rPr kumimoji="0" lang="ko-KR" altLang="en-US" sz="2200" dirty="0"/>
              <a:t>갖춘 커뮤니케이션</a:t>
            </a:r>
            <a:r>
              <a:rPr kumimoji="0" lang="en-US" altLang="ko-KR" sz="2200" dirty="0"/>
              <a:t> </a:t>
            </a:r>
          </a:p>
          <a:p>
            <a:pPr marL="0" indent="0">
              <a:buNone/>
            </a:pPr>
            <a:r>
              <a:rPr kumimoji="0" lang="en-US" altLang="ko-KR" sz="2200"/>
              <a:t>  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</a:p>
        </p:txBody>
      </p:sp>
      <p:pic>
        <p:nvPicPr>
          <p:cNvPr id="1026" name="Picture 2" descr="http://www.let.leidenuniv.nl/history/ivh/arpanet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142" y="3068960"/>
            <a:ext cx="4539483" cy="305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6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85600" y="764704"/>
            <a:ext cx="8201200" cy="5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2200" b="1" dirty="0"/>
              <a:t>12) </a:t>
            </a:r>
            <a:r>
              <a:rPr kumimoji="0" lang="ko-KR" altLang="en-US" sz="2200" b="1" dirty="0"/>
              <a:t>모바일 미디어</a:t>
            </a:r>
            <a:endParaRPr kumimoji="0" lang="en-US" altLang="ko-KR" sz="2200" b="1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</a:p>
          <a:p>
            <a:pPr marL="0" indent="0"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워크맨 </a:t>
            </a:r>
            <a:r>
              <a:rPr kumimoji="0" lang="en-US" altLang="ko-KR" sz="2200" dirty="0"/>
              <a:t>(Sony 1979)</a:t>
            </a:r>
          </a:p>
          <a:p>
            <a:pPr marL="0" indent="0">
              <a:buNone/>
            </a:pPr>
            <a:r>
              <a:rPr kumimoji="0" lang="en-US" altLang="ko-KR" sz="2200" dirty="0"/>
              <a:t> - iPod 2001</a:t>
            </a:r>
          </a:p>
          <a:p>
            <a:pPr marL="0" indent="0">
              <a:buNone/>
            </a:pPr>
            <a:r>
              <a:rPr kumimoji="0" lang="en-US" altLang="ko-KR" sz="2200" dirty="0"/>
              <a:t> - </a:t>
            </a:r>
            <a:r>
              <a:rPr kumimoji="0" lang="ko-KR" altLang="en-US" sz="2200" dirty="0"/>
              <a:t>아이폰 </a:t>
            </a:r>
            <a:r>
              <a:rPr kumimoji="0" lang="en-US" altLang="ko-KR" sz="2200" dirty="0"/>
              <a:t>2007</a:t>
            </a:r>
          </a:p>
          <a:p>
            <a:pPr marL="0" indent="0">
              <a:buNone/>
            </a:pP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  <a:r>
              <a:rPr lang="en-US" altLang="ko-KR" sz="2200" dirty="0"/>
              <a:t>•</a:t>
            </a:r>
            <a:r>
              <a:rPr lang="ko-KR" altLang="en-US" sz="2200" dirty="0"/>
              <a:t> </a:t>
            </a:r>
            <a:r>
              <a:rPr kumimoji="0" lang="ko-KR" altLang="en-US" sz="2200" dirty="0"/>
              <a:t>이동성 증대</a:t>
            </a:r>
            <a:r>
              <a:rPr kumimoji="0" lang="en-US" altLang="ko-KR" sz="2200" dirty="0"/>
              <a:t> </a:t>
            </a:r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  <a:r>
              <a:rPr lang="en-US" altLang="ko-KR" sz="2200" dirty="0"/>
              <a:t>•</a:t>
            </a:r>
            <a:r>
              <a:rPr lang="ko-KR" altLang="en-US" sz="2200" dirty="0"/>
              <a:t> 컴퓨팅의 </a:t>
            </a:r>
            <a:r>
              <a:rPr kumimoji="0" lang="ko-KR" altLang="en-US" sz="2200" dirty="0"/>
              <a:t>편재성</a:t>
            </a:r>
            <a:endParaRPr kumimoji="0" lang="en-US" altLang="ko-KR" sz="2200" dirty="0"/>
          </a:p>
          <a:p>
            <a:pPr marL="0" indent="0">
              <a:buNone/>
            </a:pPr>
            <a:r>
              <a:rPr kumimoji="0" lang="en-US" altLang="ko-KR" sz="2200" dirty="0"/>
              <a:t>  </a:t>
            </a:r>
          </a:p>
        </p:txBody>
      </p:sp>
      <p:pic>
        <p:nvPicPr>
          <p:cNvPr id="13316" name="Picture 4" descr="mobile media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5071870" cy="374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68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/>
              <a:t>2. </a:t>
            </a:r>
            <a:r>
              <a:rPr lang="ko-KR" altLang="en-US" sz="2800" b="1" dirty="0"/>
              <a:t>강의 교재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186069"/>
              </p:ext>
            </p:extLst>
          </p:nvPr>
        </p:nvGraphicFramePr>
        <p:xfrm>
          <a:off x="611560" y="1844824"/>
          <a:ext cx="7920880" cy="3388868"/>
        </p:xfrm>
        <a:graphic>
          <a:graphicData uri="http://schemas.openxmlformats.org/drawingml/2006/table">
            <a:tbl>
              <a:tblPr/>
              <a:tblGrid>
                <a:gridCol w="1653180">
                  <a:extLst>
                    <a:ext uri="{9D8B030D-6E8A-4147-A177-3AD203B41FA5}">
                      <a16:colId xmlns:a16="http://schemas.microsoft.com/office/drawing/2014/main" val="3073289079"/>
                    </a:ext>
                  </a:extLst>
                </a:gridCol>
                <a:gridCol w="6267700">
                  <a:extLst>
                    <a:ext uri="{9D8B030D-6E8A-4147-A177-3AD203B41FA5}">
                      <a16:colId xmlns:a16="http://schemas.microsoft.com/office/drawing/2014/main" val="3221771645"/>
                    </a:ext>
                  </a:extLst>
                </a:gridCol>
              </a:tblGrid>
              <a:tr h="254298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교재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T="72009" marB="46863" anchor="ctr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질 워커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레트버그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(2009). &lt;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블로깅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블로그학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개론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&gt;. 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한국언론재단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미첼 스티븐스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(2010). &lt;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뉴스의 역사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&gt;.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커뮤니케이션북스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altLang="en-US" sz="2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/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황익주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외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(2016). &lt;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한국의 도시 지역공동체는 어떻게 형성되는가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&gt;. 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서울대학교출판문화원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오미영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(2013). &lt;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커뮤니케이션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&gt;.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커뮤니케이션북스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base" latinLnBrk="0"/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게오르그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짐멜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(2005). &lt;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짐멜의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모더니티</a:t>
                      </a:r>
                      <a:r>
                        <a:rPr lang="ko-KR" altLang="en-US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읽기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&gt;.</a:t>
                      </a:r>
                      <a:r>
                        <a:rPr lang="en-US" altLang="ko-KR" sz="22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새물결</a:t>
                      </a:r>
                      <a:r>
                        <a:rPr lang="en-US" altLang="ko-KR" sz="2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034" marR="18034" marT="18034" marB="18034">
                    <a:lnL>
                      <a:noFill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98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86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351185"/>
            <a:ext cx="8229600" cy="917575"/>
          </a:xfrm>
        </p:spPr>
        <p:txBody>
          <a:bodyPr/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성적 평가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12239"/>
              </p:ext>
            </p:extLst>
          </p:nvPr>
        </p:nvGraphicFramePr>
        <p:xfrm>
          <a:off x="827584" y="1268760"/>
          <a:ext cx="7344816" cy="538896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339315053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8579266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326569318"/>
                    </a:ext>
                  </a:extLst>
                </a:gridCol>
              </a:tblGrid>
              <a:tr h="23037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구분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비율</a:t>
                      </a:r>
                      <a:r>
                        <a:rPr lang="en-US" altLang="ko-KR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(%)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세부내용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0836"/>
                  </a:ext>
                </a:extLst>
              </a:tr>
              <a:tr h="108265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토론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10%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수업과 온라인에서 진행되는 활동에 얼마나 적극적으로 참여하는가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수업 중 질문이나 의견 발표를 통해 수업에 얼마나 </a:t>
                      </a:r>
                      <a:r>
                        <a:rPr lang="ko-KR" altLang="en-US" sz="2000" kern="0" spc="-100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기여하는가를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 평가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30070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과제물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20%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“시흥의 미디어” 에 대한 조사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분석</a:t>
                      </a:r>
                      <a:endParaRPr lang="en-US" altLang="ko-KR" sz="2000" kern="0" spc="-100" dirty="0">
                        <a:solidFill>
                          <a:srgbClr val="000000"/>
                        </a:solidFill>
                        <a:effectLst/>
                        <a:latin typeface="NanumGothic" panose="020D0604000000000000" pitchFamily="50" charset="-127"/>
                        <a:ea typeface="NanumGothic" panose="020D0604000000000000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 시흥의 미디어 예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: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동네 사람들 및 지역 동호회 등의 모임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시흥시를 대상으로 하는 신문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잡지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방송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유튜브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인터넷 커뮤니티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시흥시 거주민의 </a:t>
                      </a:r>
                      <a:r>
                        <a:rPr lang="ko-KR" altLang="en-US" sz="2000" kern="0" spc="-100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카카오톡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블로그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, SNS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등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65837"/>
                  </a:ext>
                </a:extLst>
              </a:tr>
              <a:tr h="5450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중간고사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30%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단답형 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/ </a:t>
                      </a:r>
                      <a:r>
                        <a:rPr lang="ko-KR" altLang="en-US" sz="2000" kern="0" spc="-100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약술형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09580"/>
                  </a:ext>
                </a:extLst>
              </a:tr>
              <a:tr h="5146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기말고사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30%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단답형 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/ </a:t>
                      </a:r>
                      <a:r>
                        <a:rPr lang="ko-KR" altLang="en-US" sz="2000" kern="0" spc="-100" dirty="0" err="1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약술형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 </a:t>
                      </a: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/ </a:t>
                      </a:r>
                      <a:r>
                        <a:rPr lang="ko-KR" alt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의견제시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9859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10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출석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10%</a:t>
                      </a:r>
                      <a:endParaRPr 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10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57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17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351185"/>
            <a:ext cx="8229600" cy="917575"/>
          </a:xfrm>
        </p:spPr>
        <p:txBody>
          <a:bodyPr/>
          <a:lstStyle/>
          <a:p>
            <a:r>
              <a:rPr lang="en-US" altLang="ko-KR" sz="2800" b="1" dirty="0"/>
              <a:t>4. </a:t>
            </a:r>
            <a:r>
              <a:rPr lang="ko-KR" altLang="en-US" sz="2800" b="1" dirty="0" err="1"/>
              <a:t>주차별</a:t>
            </a:r>
            <a:r>
              <a:rPr lang="ko-KR" altLang="en-US" sz="2800" b="1" dirty="0"/>
              <a:t> 강의 진행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58991"/>
              </p:ext>
            </p:extLst>
          </p:nvPr>
        </p:nvGraphicFramePr>
        <p:xfrm>
          <a:off x="827584" y="1268760"/>
          <a:ext cx="6552728" cy="489401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339315053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32656931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주차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세부내용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0836"/>
                  </a:ext>
                </a:extLst>
              </a:tr>
              <a:tr h="595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오리엔테이션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en-US" altLang="ko-KR" sz="2000" kern="0" spc="0" baseline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– </a:t>
                      </a:r>
                      <a:r>
                        <a:rPr lang="ko-KR" altLang="en-US" sz="2000" kern="0" spc="0" baseline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미디어의 개념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3007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dirty="0"/>
                        <a:t>커뮤니케이션의 개념과 모델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65837"/>
                  </a:ext>
                </a:extLst>
              </a:tr>
              <a:tr h="5450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dirty="0"/>
                        <a:t>면대면 커뮤니케이션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09580"/>
                  </a:ext>
                </a:extLst>
              </a:tr>
              <a:tr h="5146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dirty="0"/>
                        <a:t>문자와 인쇄술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9859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신문 미디어</a:t>
                      </a: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57166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6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현대사회와 공동체 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89117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7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디지털 미디어와 인터넷</a:t>
                      </a: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73373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8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-10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dirty="0"/>
                        <a:t>중간고사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+mn-ea"/>
                        <a:cs typeface="+mn-cs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73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7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351185"/>
            <a:ext cx="8229600" cy="917575"/>
          </a:xfrm>
        </p:spPr>
        <p:txBody>
          <a:bodyPr/>
          <a:lstStyle/>
          <a:p>
            <a:r>
              <a:rPr lang="ko-KR" altLang="en-US" sz="2800" b="1" dirty="0" err="1"/>
              <a:t>주차별</a:t>
            </a:r>
            <a:r>
              <a:rPr lang="ko-KR" altLang="en-US" sz="2800" b="1" dirty="0"/>
              <a:t> 강의 진행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68025"/>
              </p:ext>
            </p:extLst>
          </p:nvPr>
        </p:nvGraphicFramePr>
        <p:xfrm>
          <a:off x="827584" y="1268760"/>
          <a:ext cx="6552728" cy="4894016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3393150534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326569318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주차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-100" dirty="0">
                          <a:solidFill>
                            <a:srgbClr val="000000"/>
                          </a:solidFill>
                          <a:effectLst/>
                          <a:latin typeface="NanumGothic" panose="020D0604000000000000" pitchFamily="50" charset="-127"/>
                          <a:ea typeface="NanumGothic" panose="020D0604000000000000" pitchFamily="50" charset="-127"/>
                        </a:rPr>
                        <a:t>세부내용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970836"/>
                  </a:ext>
                </a:extLst>
              </a:tr>
              <a:tr h="59536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9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네트워크 사회</a:t>
                      </a: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353007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10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소셜 미디어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+mn-ea"/>
                        <a:cs typeface="+mn-cs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1165837"/>
                  </a:ext>
                </a:extLst>
              </a:tr>
              <a:tr h="5450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11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영화</a:t>
                      </a:r>
                      <a:r>
                        <a:rPr lang="ko-KR" altLang="en-US" sz="2000" dirty="0"/>
                        <a:t> 미디어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609580"/>
                  </a:ext>
                </a:extLst>
              </a:tr>
              <a:tr h="51460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12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1200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방송 미디어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909859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13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&lt;</a:t>
                      </a:r>
                      <a:r>
                        <a:rPr lang="ko-KR" altLang="en-US" sz="2000" dirty="0"/>
                        <a:t>시흥의 미디어</a:t>
                      </a:r>
                      <a:r>
                        <a:rPr lang="en-US" altLang="ko-KR" sz="2000" dirty="0"/>
                        <a:t>&gt;</a:t>
                      </a:r>
                      <a:r>
                        <a:rPr lang="ko-KR" altLang="en-US" sz="2000" dirty="0"/>
                        <a:t> 과제 발표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857166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14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디지털 미디어의 윤리 법제</a:t>
                      </a: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789117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15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주</a:t>
                      </a: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기말고사</a:t>
                      </a: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673373"/>
                  </a:ext>
                </a:extLst>
              </a:tr>
              <a:tr h="52171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-10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35941" marR="35941" marT="53975" marB="53975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73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8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dirty="0" err="1"/>
              <a:t>수업과제</a:t>
            </a:r>
            <a:r>
              <a:rPr lang="en-US" altLang="ko-KR" sz="2800" b="1" dirty="0"/>
              <a:t>: “</a:t>
            </a:r>
            <a:r>
              <a:rPr lang="ko-KR" altLang="en-US" sz="2800" b="1" dirty="0"/>
              <a:t>시흥의 미디어</a:t>
            </a:r>
            <a:r>
              <a:rPr lang="en-US" altLang="ko-KR" sz="2800" b="1" dirty="0"/>
              <a:t>“</a:t>
            </a:r>
            <a:endParaRPr lang="ko-KR" altLang="en-US" sz="2800" b="1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kumimoji="0" lang="en-US" altLang="ko-KR" sz="2000" dirty="0"/>
          </a:p>
          <a:p>
            <a:r>
              <a:rPr lang="ko-KR" altLang="en-US" sz="2200" dirty="0"/>
              <a:t>시흥시</a:t>
            </a:r>
            <a:r>
              <a:rPr lang="en-US" altLang="ko-KR" sz="2200" dirty="0"/>
              <a:t>(+ </a:t>
            </a:r>
            <a:r>
              <a:rPr lang="ko-KR" altLang="en-US" sz="2200" dirty="0"/>
              <a:t>인접 지역</a:t>
            </a:r>
            <a:r>
              <a:rPr lang="en-US" altLang="ko-KR" sz="2200" dirty="0"/>
              <a:t>)</a:t>
            </a:r>
            <a:r>
              <a:rPr lang="ko-KR" altLang="en-US" sz="2200" dirty="0"/>
              <a:t>의 미디어를 찾아</a:t>
            </a:r>
            <a:r>
              <a:rPr lang="en-US" altLang="ko-KR" sz="2200" dirty="0"/>
              <a:t>, </a:t>
            </a:r>
            <a:r>
              <a:rPr lang="ko-KR" altLang="en-US" sz="2200" dirty="0"/>
              <a:t>이 미디어를 통해 </a:t>
            </a:r>
            <a:r>
              <a:rPr lang="ko-KR" altLang="en-US" sz="2200" b="1" dirty="0"/>
              <a:t>지역에 관한 </a:t>
            </a:r>
            <a:r>
              <a:rPr lang="ko-KR" altLang="en-US" sz="2200" dirty="0"/>
              <a:t>어떤</a:t>
            </a:r>
            <a:r>
              <a:rPr lang="ko-KR" altLang="en-US" sz="2200" b="1" dirty="0"/>
              <a:t> 이야기</a:t>
            </a:r>
            <a:r>
              <a:rPr lang="ko-KR" altLang="en-US" sz="2200" dirty="0"/>
              <a:t>가 어떻게 소통되는지 조사하고</a:t>
            </a:r>
            <a:r>
              <a:rPr lang="en-US" altLang="ko-KR" sz="2200" dirty="0"/>
              <a:t>, </a:t>
            </a:r>
            <a:r>
              <a:rPr lang="ko-KR" altLang="en-US" sz="2200" dirty="0"/>
              <a:t>그 개선방안을 제안하는 과제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b="1" dirty="0"/>
              <a:t>제출일</a:t>
            </a:r>
            <a:r>
              <a:rPr lang="en-US" altLang="ko-KR" sz="2200" dirty="0"/>
              <a:t>: 14</a:t>
            </a:r>
            <a:r>
              <a:rPr lang="ko-KR" altLang="en-US" sz="2200" dirty="0"/>
              <a:t>주차 </a:t>
            </a:r>
            <a:endParaRPr lang="en-US" altLang="ko-KR" sz="2200" dirty="0"/>
          </a:p>
          <a:p>
            <a:r>
              <a:rPr lang="ko-KR" altLang="en-US" sz="2200" b="1" dirty="0"/>
              <a:t>분량</a:t>
            </a:r>
            <a:r>
              <a:rPr lang="en-US" altLang="ko-KR" sz="2200" dirty="0"/>
              <a:t>: A4 1.5</a:t>
            </a:r>
            <a:r>
              <a:rPr lang="ko-KR" altLang="en-US" sz="2200" dirty="0"/>
              <a:t>쪽</a:t>
            </a:r>
            <a:r>
              <a:rPr lang="en-US" altLang="ko-KR" sz="2200" dirty="0"/>
              <a:t> (</a:t>
            </a:r>
            <a:r>
              <a:rPr lang="ko-KR" altLang="en-US" sz="2200" dirty="0"/>
              <a:t>또는 이에 상응하는 </a:t>
            </a:r>
            <a:r>
              <a:rPr lang="en-US" altLang="ko-KR" sz="2200" dirty="0"/>
              <a:t>PPT </a:t>
            </a:r>
            <a:r>
              <a:rPr lang="ko-KR" altLang="en-US" sz="2200" dirty="0"/>
              <a:t>분량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팀 또는 개인 단위로 수행 </a:t>
            </a:r>
            <a:r>
              <a:rPr lang="en-US" altLang="ko-KR" sz="2200" dirty="0"/>
              <a:t>(</a:t>
            </a:r>
            <a:r>
              <a:rPr lang="ko-KR" altLang="en-US" sz="2200" dirty="0"/>
              <a:t>팀원 수가 많을 수록 분량 및 완성도 기준 높아짐</a:t>
            </a:r>
            <a:r>
              <a:rPr lang="en-US" altLang="ko-KR" sz="2200" dirty="0"/>
              <a:t>)</a:t>
            </a:r>
          </a:p>
          <a:p>
            <a:r>
              <a:rPr lang="ko-KR" altLang="en-US" sz="2200" dirty="0"/>
              <a:t>희망자에 한해 발표 </a:t>
            </a:r>
            <a:r>
              <a:rPr lang="en-US" altLang="ko-KR" sz="2200" dirty="0"/>
              <a:t>(13</a:t>
            </a:r>
            <a:r>
              <a:rPr lang="ko-KR" altLang="en-US" sz="2200" dirty="0"/>
              <a:t>주차</a:t>
            </a:r>
            <a:r>
              <a:rPr lang="en-US" altLang="ko-KR" sz="2200" dirty="0"/>
              <a:t>)</a:t>
            </a:r>
          </a:p>
          <a:p>
            <a:pPr marL="0" indent="0">
              <a:buNone/>
            </a:pPr>
            <a:endParaRPr lang="en-US" altLang="ko-KR" sz="2200" dirty="0"/>
          </a:p>
        </p:txBody>
      </p:sp>
      <p:sp>
        <p:nvSpPr>
          <p:cNvPr id="4" name="아래쪽 리본 3"/>
          <p:cNvSpPr/>
          <p:nvPr/>
        </p:nvSpPr>
        <p:spPr>
          <a:xfrm>
            <a:off x="2051720" y="864967"/>
            <a:ext cx="285752" cy="187765"/>
          </a:xfrm>
          <a:prstGeom prst="ribbon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1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b="1" dirty="0" err="1"/>
              <a:t>수업과제</a:t>
            </a:r>
            <a:r>
              <a:rPr lang="en-US" altLang="ko-KR" sz="2800" b="1" dirty="0"/>
              <a:t>: “</a:t>
            </a:r>
            <a:r>
              <a:rPr lang="ko-KR" altLang="en-US" sz="2800" b="1" dirty="0"/>
              <a:t>시흥의 미디어</a:t>
            </a:r>
            <a:r>
              <a:rPr lang="en-US" altLang="ko-KR" sz="2800" b="1" dirty="0"/>
              <a:t>“</a:t>
            </a:r>
            <a:endParaRPr lang="ko-KR" altLang="en-US" sz="2800" b="1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683568" y="1600201"/>
            <a:ext cx="4104456" cy="40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kumimoji="0" lang="en-US" altLang="ko-KR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2200" b="1" dirty="0"/>
              <a:t>지역의 범위</a:t>
            </a:r>
            <a:endParaRPr lang="en-US" altLang="ko-KR" sz="2200" b="1" dirty="0"/>
          </a:p>
          <a:p>
            <a:r>
              <a:rPr lang="ko-KR" altLang="en-US" sz="2200" dirty="0"/>
              <a:t>시흥시를 비롯하여 시흥에 인접한 행정구역</a:t>
            </a:r>
            <a:r>
              <a:rPr lang="en-US" altLang="ko-KR" sz="2200" dirty="0"/>
              <a:t>(</a:t>
            </a:r>
            <a:r>
              <a:rPr lang="ko-KR" altLang="en-US" sz="2200" dirty="0"/>
              <a:t>광명시</a:t>
            </a:r>
            <a:r>
              <a:rPr lang="en-US" altLang="ko-KR" sz="2200" dirty="0"/>
              <a:t>, </a:t>
            </a:r>
            <a:r>
              <a:rPr lang="ko-KR" altLang="en-US" sz="2200" dirty="0"/>
              <a:t>안양시</a:t>
            </a:r>
            <a:r>
              <a:rPr lang="en-US" altLang="ko-KR" sz="2200" dirty="0"/>
              <a:t>, </a:t>
            </a:r>
            <a:r>
              <a:rPr lang="ko-KR" altLang="en-US" sz="2200" dirty="0"/>
              <a:t>안산시</a:t>
            </a:r>
            <a:r>
              <a:rPr lang="en-US" altLang="ko-KR" sz="2200" dirty="0"/>
              <a:t>, </a:t>
            </a:r>
            <a:r>
              <a:rPr lang="ko-KR" altLang="en-US" sz="2200" dirty="0"/>
              <a:t>인천시</a:t>
            </a:r>
            <a:r>
              <a:rPr lang="en-US" altLang="ko-KR" sz="2200" dirty="0"/>
              <a:t>, </a:t>
            </a:r>
            <a:r>
              <a:rPr lang="ko-KR" altLang="en-US" sz="2200" dirty="0"/>
              <a:t>부천시</a:t>
            </a:r>
            <a:r>
              <a:rPr lang="en-US" altLang="ko-KR" sz="2200" dirty="0"/>
              <a:t>, </a:t>
            </a:r>
            <a:r>
              <a:rPr lang="ko-KR" altLang="en-US" sz="2200" dirty="0"/>
              <a:t>군포시</a:t>
            </a:r>
            <a:r>
              <a:rPr lang="en-US" altLang="ko-KR" sz="2200" dirty="0"/>
              <a:t>, </a:t>
            </a:r>
            <a:r>
              <a:rPr lang="ko-KR" altLang="en-US" sz="2200" dirty="0"/>
              <a:t>화성시</a:t>
            </a:r>
            <a:r>
              <a:rPr lang="en-US" altLang="ko-KR" sz="2200" dirty="0"/>
              <a:t>)</a:t>
            </a:r>
            <a:r>
              <a:rPr lang="ko-KR" altLang="en-US" sz="2200" dirty="0"/>
              <a:t>도 가능</a:t>
            </a:r>
            <a:endParaRPr lang="en-US" altLang="ko-KR" sz="2200" dirty="0"/>
          </a:p>
          <a:p>
            <a:endParaRPr lang="ko-KR" altLang="en-US" sz="2200" dirty="0"/>
          </a:p>
          <a:p>
            <a:r>
              <a:rPr lang="ko-KR" altLang="en-US" sz="2200" dirty="0"/>
              <a:t>그 외 지역은 시흥시의 미디어와 본인이 거주하는 지역의 미디어를 비교하는 방식으로 분석대상이 될 수 있음</a:t>
            </a:r>
            <a:endParaRPr lang="en-US" altLang="ko-KR" sz="22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아래쪽 리본 3"/>
          <p:cNvSpPr/>
          <p:nvPr/>
        </p:nvSpPr>
        <p:spPr>
          <a:xfrm>
            <a:off x="2051720" y="864967"/>
            <a:ext cx="285752" cy="187765"/>
          </a:xfrm>
          <a:prstGeom prst="ribbon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492896"/>
            <a:ext cx="3913154" cy="302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2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457200" y="1196752"/>
            <a:ext cx="8229600" cy="492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ko-KR" altLang="en-US" sz="2200" b="1" dirty="0"/>
              <a:t>지역에 관한 이야기란</a:t>
            </a:r>
            <a:r>
              <a:rPr lang="en-US" altLang="ko-KR" sz="2200" b="1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endParaRPr lang="en-US" altLang="ko-KR" sz="2200" b="1" dirty="0"/>
          </a:p>
          <a:p>
            <a:r>
              <a:rPr lang="ko-KR" altLang="en-US" sz="2200" dirty="0"/>
              <a:t>지역의 이슈</a:t>
            </a:r>
            <a:r>
              <a:rPr lang="en-US" altLang="ko-KR" sz="2200" dirty="0"/>
              <a:t>, </a:t>
            </a:r>
            <a:r>
              <a:rPr lang="ko-KR" altLang="en-US" sz="2200" dirty="0"/>
              <a:t>사건에 관한 뉴스나 의견</a:t>
            </a:r>
          </a:p>
          <a:p>
            <a:pPr marL="0" indent="0">
              <a:buNone/>
            </a:pPr>
            <a:r>
              <a:rPr lang="en-US" altLang="ko-KR" sz="2200" dirty="0"/>
              <a:t>    </a:t>
            </a:r>
            <a:r>
              <a:rPr lang="ko-KR" altLang="en-US" sz="2200" dirty="0"/>
              <a:t>예</a:t>
            </a:r>
            <a:r>
              <a:rPr lang="en-US" altLang="ko-KR" sz="2200" dirty="0"/>
              <a:t>) **</a:t>
            </a:r>
            <a:r>
              <a:rPr lang="ko-KR" altLang="en-US" sz="2200" dirty="0"/>
              <a:t>동 스쿨 존 교통사고 발생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지역아동돌봄센터</a:t>
            </a:r>
            <a:r>
              <a:rPr lang="ko-KR" altLang="en-US" sz="2200" dirty="0"/>
              <a:t> 건립</a:t>
            </a:r>
            <a:r>
              <a:rPr lang="en-US" altLang="ko-KR" sz="2200" dirty="0"/>
              <a:t>, **</a:t>
            </a:r>
            <a:r>
              <a:rPr lang="ko-KR" altLang="en-US" sz="2200" dirty="0" err="1"/>
              <a:t>지역인근</a:t>
            </a:r>
            <a:r>
              <a:rPr lang="ko-KR" altLang="en-US" sz="2200" dirty="0"/>
              <a:t> 악취 문제 등에 관한 뉴스 및 의견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지역의 각종 기관 및 시설</a:t>
            </a:r>
            <a:r>
              <a:rPr lang="en-US" altLang="ko-KR" sz="2200" dirty="0"/>
              <a:t>, </a:t>
            </a:r>
            <a:r>
              <a:rPr lang="ko-KR" altLang="en-US" sz="2200" dirty="0"/>
              <a:t>기업</a:t>
            </a:r>
            <a:r>
              <a:rPr lang="en-US" altLang="ko-KR" sz="2200" dirty="0"/>
              <a:t>, </a:t>
            </a:r>
            <a:r>
              <a:rPr lang="ko-KR" altLang="en-US" sz="2200" dirty="0"/>
              <a:t>교통망</a:t>
            </a:r>
            <a:r>
              <a:rPr lang="en-US" altLang="ko-KR" sz="2200" dirty="0"/>
              <a:t>, </a:t>
            </a:r>
            <a:r>
              <a:rPr lang="ko-KR" altLang="en-US" sz="2200" dirty="0"/>
              <a:t>관광지</a:t>
            </a:r>
            <a:r>
              <a:rPr lang="en-US" altLang="ko-KR" sz="2200" dirty="0"/>
              <a:t>, </a:t>
            </a:r>
            <a:r>
              <a:rPr lang="ko-KR" altLang="en-US" sz="2200" dirty="0"/>
              <a:t>자연경관</a:t>
            </a:r>
            <a:r>
              <a:rPr lang="en-US" altLang="ko-KR" sz="2200" dirty="0"/>
              <a:t>, </a:t>
            </a:r>
            <a:r>
              <a:rPr lang="ko-KR" altLang="en-US" sz="2200" dirty="0"/>
              <a:t>서비스업체</a:t>
            </a:r>
            <a:r>
              <a:rPr lang="en-US" altLang="ko-KR" sz="2200" dirty="0"/>
              <a:t>(</a:t>
            </a:r>
            <a:r>
              <a:rPr lang="ko-KR" altLang="en-US" sz="2200" dirty="0"/>
              <a:t>음식점</a:t>
            </a:r>
            <a:r>
              <a:rPr lang="en-US" altLang="ko-KR" sz="2200" dirty="0"/>
              <a:t>, </a:t>
            </a:r>
            <a:r>
              <a:rPr lang="ko-KR" altLang="en-US" sz="2200" dirty="0"/>
              <a:t>주점</a:t>
            </a:r>
            <a:r>
              <a:rPr lang="en-US" altLang="ko-KR" sz="2200" dirty="0"/>
              <a:t>) </a:t>
            </a:r>
            <a:r>
              <a:rPr lang="ko-KR" altLang="en-US" sz="2200" dirty="0"/>
              <a:t>등에 대한 정보</a:t>
            </a:r>
            <a:r>
              <a:rPr lang="en-US" altLang="ko-KR" sz="2200" dirty="0"/>
              <a:t>, </a:t>
            </a:r>
            <a:r>
              <a:rPr lang="ko-KR" altLang="en-US" sz="2200" dirty="0"/>
              <a:t>이야기</a:t>
            </a:r>
          </a:p>
          <a:p>
            <a:pPr marL="0" indent="0">
              <a:buNone/>
            </a:pPr>
            <a:r>
              <a:rPr lang="en-US" altLang="ko-KR" sz="2200" dirty="0"/>
              <a:t>     </a:t>
            </a:r>
            <a:r>
              <a:rPr lang="ko-KR" altLang="en-US" sz="2200" dirty="0"/>
              <a:t>예</a:t>
            </a:r>
            <a:r>
              <a:rPr lang="en-US" altLang="ko-KR" sz="2200" dirty="0"/>
              <a:t>) **</a:t>
            </a:r>
            <a:r>
              <a:rPr lang="ko-KR" altLang="en-US" sz="2200" dirty="0"/>
              <a:t>식당에 대한 정보</a:t>
            </a:r>
            <a:r>
              <a:rPr lang="en-US" altLang="ko-KR" sz="2200" dirty="0"/>
              <a:t>, </a:t>
            </a:r>
            <a:r>
              <a:rPr lang="ko-KR" altLang="en-US" sz="2200" dirty="0"/>
              <a:t>의견 </a:t>
            </a:r>
            <a:r>
              <a:rPr lang="en-US" altLang="ko-KR" sz="2200" dirty="0"/>
              <a:t>/ XX </a:t>
            </a:r>
            <a:r>
              <a:rPr lang="ko-KR" altLang="en-US" sz="2200" dirty="0"/>
              <a:t>도서관 정보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지역의 인물</a:t>
            </a:r>
            <a:r>
              <a:rPr lang="en-US" altLang="ko-KR" sz="2200" dirty="0"/>
              <a:t>, </a:t>
            </a:r>
            <a:r>
              <a:rPr lang="ko-KR" altLang="en-US" sz="2200" dirty="0"/>
              <a:t>모임</a:t>
            </a:r>
            <a:r>
              <a:rPr lang="en-US" altLang="ko-KR" sz="2200" dirty="0"/>
              <a:t>, </a:t>
            </a:r>
            <a:r>
              <a:rPr lang="ko-KR" altLang="en-US" sz="2200" dirty="0"/>
              <a:t>단체에 대한 이야기</a:t>
            </a:r>
          </a:p>
          <a:p>
            <a:endParaRPr lang="ko-KR" altLang="en-US" sz="2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755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24933</TotalTime>
  <Words>1350</Words>
  <Application>Microsoft Office PowerPoint</Application>
  <PresentationFormat>화면 슬라이드 쇼(4:3)</PresentationFormat>
  <Paragraphs>227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6" baseType="lpstr">
      <vt:lpstr>가는안상수체</vt:lpstr>
      <vt:lpstr>굴림</vt:lpstr>
      <vt:lpstr>NanumGothic</vt:lpstr>
      <vt:lpstr>나눔스퀘어</vt:lpstr>
      <vt:lpstr>맑은 고딕</vt:lpstr>
      <vt:lpstr>안상수2006가는</vt:lpstr>
      <vt:lpstr>Arial</vt:lpstr>
      <vt:lpstr>Wingdings</vt:lpstr>
      <vt:lpstr>Office 테마</vt:lpstr>
      <vt:lpstr>  미디어와 공동체: 강의 소개  </vt:lpstr>
      <vt:lpstr>1. 강의 개요</vt:lpstr>
      <vt:lpstr>2. 강의 교재</vt:lpstr>
      <vt:lpstr>3. 성적 평가</vt:lpstr>
      <vt:lpstr>4. 주차별 강의 진행</vt:lpstr>
      <vt:lpstr>주차별 강의 진행</vt:lpstr>
      <vt:lpstr>수업과제: “시흥의 미디어“</vt:lpstr>
      <vt:lpstr>수업과제: “시흥의 미디어“</vt:lpstr>
      <vt:lpstr>PowerPoint 프레젠테이션</vt:lpstr>
      <vt:lpstr>PowerPoint 프레젠테이션</vt:lpstr>
      <vt:lpstr>1. 미디어란?</vt:lpstr>
      <vt:lpstr>1. 미디어란?</vt:lpstr>
      <vt:lpstr>2. 미디어의 진화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커뮤니케이션의 개념과 모델</dc:title>
  <dc:creator>bawimul</dc:creator>
  <cp:lastModifiedBy>admin</cp:lastModifiedBy>
  <cp:revision>1161</cp:revision>
  <dcterms:created xsi:type="dcterms:W3CDTF">2009-03-15T10:41:15Z</dcterms:created>
  <dcterms:modified xsi:type="dcterms:W3CDTF">2025-09-02T06:41:44Z</dcterms:modified>
</cp:coreProperties>
</file>