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480" r:id="rId3"/>
    <p:sldId id="482" r:id="rId4"/>
    <p:sldId id="483" r:id="rId5"/>
    <p:sldId id="481" r:id="rId6"/>
    <p:sldId id="484" r:id="rId7"/>
    <p:sldId id="503" r:id="rId8"/>
    <p:sldId id="499" r:id="rId9"/>
    <p:sldId id="486" r:id="rId10"/>
    <p:sldId id="500" r:id="rId11"/>
    <p:sldId id="502" r:id="rId12"/>
  </p:sldIdLst>
  <p:sldSz cx="9144000" cy="6858000" type="screen4x3"/>
  <p:notesSz cx="9144000" cy="6858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81462" autoAdjust="0"/>
  </p:normalViewPr>
  <p:slideViewPr>
    <p:cSldViewPr>
      <p:cViewPr varScale="1">
        <p:scale>
          <a:sx n="105" d="100"/>
          <a:sy n="105" d="100"/>
        </p:scale>
        <p:origin x="180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942" y="-10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8D371-AB36-448C-A9B3-0FE2A5CD332F}" type="datetimeFigureOut">
              <a:rPr lang="ko-KR" altLang="en-US" smtClean="0"/>
              <a:pPr/>
              <a:t>2025-09-09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BFB53-EAA6-4F99-808C-591C218867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068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37.79528" units="1/cm"/>
          <inkml:channelProperty channel="Y" name="resolution" value="37.73585" units="1/cm"/>
          <inkml:channelProperty channel="T" name="resolution" value="1" units="1/dev"/>
        </inkml:channelProperties>
      </inkml:inkSource>
      <inkml:timestamp xml:id="ts0" timeString="2025-09-09T07:48:52.5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15875 15526 0,'-32'16'203,"1"15"-187,-1-31-1,-16 48 1,1 31-16,-17-15 31,17 31-15,15-47-16,0-1 31,0 1-15,16 0-16,-15 15 31,-1-31-31,-16 31 16,1-15-1,15 0 17,-79 79-17,-48 31-15,64-94 31,15-1-15,-62 64 0,30-31-1,1-17 1,-16 0 0,-47 48-1,-1-31 1,16-49-1,-95 49 1,127-96 0,-31 15-1,31-15 17,47 0-17,1 0 1,31 0-16,-31-15 31,-64-33-15,-270-63-1,96-16 1,31 32 0,143-1-1,64 49 1,31 15-16,-63-16 31,-48-31-15,-174 0 15,-64-17-15,-79-31-1,31 64 1,-31-112-1,222 64 1,63 32 0,17-48-1,31 0 1,-16-16 0,-31-48-1,-48-15 1,15 31-1,17 17 1,-64 31 15,48 47-15,63 48-16,-143-31 16,191 47-1,32 0-15,47 16 31</inkml:trace>
  <inkml:trace contextRef="#ctx0" brushRef="#br0" timeOffset="745.417">6239 14700 0,'0'0'0,"0"16"62,16 48-15,16-1-31,-1 17-16,17 15 15,63 95 1,-47-15 0,-17-32-1,-15-64 1,-32-15 0,16-48-1,32-64 126,-17 0-141</inkml:trace>
  <inkml:trace contextRef="#ctx0" brushRef="#br0" timeOffset="2335.387">6318 14542 0,'16'0'156,"0"0"-140,0 0 62,0 0-78,32-16 15,15 16 1,112-32 0,-32 32-1,-96 0 1,-31-16-1,0 16 79,0 0-94,31 0 16,-31 16-16,32-16 15,15 16 17,-15 0-17,-16-16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68C417F-F973-452D-AA14-33E34B2B6958}" type="datetimeFigureOut">
              <a:rPr lang="ko-KR" altLang="en-US"/>
              <a:pPr>
                <a:defRPr/>
              </a:pPr>
              <a:t>2025-09-09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0B0025B-6956-463F-B696-8ED2A7BD3F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99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B0025B-6956-463F-B696-8ED2A7BD3F86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53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B0025B-6956-463F-B696-8ED2A7BD3F86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296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45A953-27E5-40F3-927C-481846991FED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S &lt;</a:t>
            </a:r>
            <a:r>
              <a:rPr lang="ko-KR" altLang="en-US"/>
              <a:t>광고주 </a:t>
            </a:r>
            <a:r>
              <a:rPr lang="en-US" altLang="ko-KR">
                <a:latin typeface="Arial"/>
              </a:rPr>
              <a:t>–</a:t>
            </a:r>
            <a:r>
              <a:rPr lang="en-US" altLang="ko-KR"/>
              <a:t> </a:t>
            </a:r>
            <a:r>
              <a:rPr lang="ko-KR" altLang="en-US"/>
              <a:t>광고대행사</a:t>
            </a:r>
            <a:r>
              <a:rPr lang="en-US" altLang="ko-KR"/>
              <a:t>&gt; M &lt;</a:t>
            </a:r>
            <a:r>
              <a:rPr lang="ko-KR" altLang="en-US"/>
              <a:t>광고 메시지</a:t>
            </a:r>
            <a:r>
              <a:rPr lang="en-US" altLang="ko-KR"/>
              <a:t>&gt; C &lt;</a:t>
            </a:r>
            <a:r>
              <a:rPr lang="ko-KR" altLang="en-US"/>
              <a:t>방송</a:t>
            </a:r>
            <a:r>
              <a:rPr lang="en-US" altLang="ko-KR"/>
              <a:t>, </a:t>
            </a:r>
            <a:r>
              <a:rPr lang="ko-KR" altLang="en-US"/>
              <a:t>신문</a:t>
            </a:r>
            <a:r>
              <a:rPr lang="en-US" altLang="ko-KR"/>
              <a:t>, </a:t>
            </a:r>
            <a:r>
              <a:rPr lang="ko-KR" altLang="en-US"/>
              <a:t>잡지</a:t>
            </a:r>
            <a:r>
              <a:rPr lang="en-US" altLang="ko-KR"/>
              <a:t>, </a:t>
            </a:r>
            <a:r>
              <a:rPr lang="ko-KR" altLang="en-US"/>
              <a:t>지하철</a:t>
            </a:r>
            <a:r>
              <a:rPr lang="en-US" altLang="ko-KR"/>
              <a:t>..&gt; R &lt;</a:t>
            </a:r>
            <a:r>
              <a:rPr lang="ko-KR" altLang="en-US"/>
              <a:t>소비자</a:t>
            </a:r>
            <a:r>
              <a:rPr lang="en-US" altLang="ko-KR"/>
              <a:t>, </a:t>
            </a:r>
            <a:r>
              <a:rPr lang="ko-KR" altLang="en-US"/>
              <a:t>잠재고객</a:t>
            </a:r>
            <a:r>
              <a:rPr lang="en-US" altLang="ko-KR"/>
              <a:t>&gt; E &lt;</a:t>
            </a:r>
            <a:r>
              <a:rPr lang="ko-KR" altLang="en-US"/>
              <a:t>상품에 대한 인지 증가</a:t>
            </a:r>
            <a:r>
              <a:rPr lang="en-US" altLang="ko-KR"/>
              <a:t>, </a:t>
            </a:r>
            <a:r>
              <a:rPr lang="ko-KR" altLang="en-US"/>
              <a:t>우호적 태도 형성</a:t>
            </a:r>
            <a:r>
              <a:rPr lang="en-US" altLang="ko-KR"/>
              <a:t>, </a:t>
            </a:r>
            <a:r>
              <a:rPr lang="ko-KR" altLang="en-US"/>
              <a:t>구매의도 형성</a:t>
            </a:r>
            <a:r>
              <a:rPr lang="en-US" altLang="ko-KR"/>
              <a:t>&gt;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B0025B-6956-463F-B696-8ED2A7BD3F86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652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6CC05-E125-4E3A-B944-D5B47F41BEB4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▶▶▶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A835FD-0E60-4D9D-B35B-38E08DBC284F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10425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B0025B-6956-463F-B696-8ED2A7BD3F86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584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286500"/>
            <a:ext cx="9144000" cy="1588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가는안상수체" pitchFamily="2" charset="-127"/>
                <a:ea typeface="가는안상수체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가는안상수체" pitchFamily="2" charset="-127"/>
                <a:ea typeface="가는안상수체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미디어와 공동체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0" y="6286500"/>
            <a:ext cx="9144000" cy="1588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857248"/>
          </a:xfrm>
        </p:spPr>
        <p:txBody>
          <a:bodyPr/>
          <a:lstStyle>
            <a:lvl1pPr>
              <a:defRPr sz="32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1"/>
          </p:nvPr>
        </p:nvSpPr>
        <p:spPr>
          <a:xfrm>
            <a:off x="0" y="0"/>
            <a:ext cx="9144000" cy="428625"/>
          </a:xfrm>
          <a:noFill/>
          <a:ln>
            <a:noFill/>
          </a:ln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  <a:lvl2pPr algn="l">
              <a:buNone/>
              <a:defRPr sz="16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2"/>
          </p:nvPr>
        </p:nvSpPr>
        <p:spPr>
          <a:xfrm>
            <a:off x="0" y="6286500"/>
            <a:ext cx="9144000" cy="571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미디어와 공동체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 txBox="1">
            <a:spLocks/>
          </p:cNvSpPr>
          <p:nvPr userDrawn="1"/>
        </p:nvSpPr>
        <p:spPr>
          <a:xfrm>
            <a:off x="0" y="6286500"/>
            <a:ext cx="9144000" cy="5715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Dongduk</a:t>
            </a:r>
            <a:r>
              <a:rPr kumimoji="0" lang="en-US" altLang="ko-KR"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 Women's University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Graduate School of Fashion</a:t>
            </a:r>
            <a:endParaRPr kumimoji="0" lang="ko-KR" altLang="en-US" sz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안상수2006가는" pitchFamily="18" charset="-127"/>
                <a:ea typeface="안상수2006가는" pitchFamily="18" charset="-127"/>
              </a:defRPr>
            </a:lvl1pPr>
            <a:lvl2pPr>
              <a:defRPr sz="2400">
                <a:latin typeface="안상수2006가는" pitchFamily="18" charset="-127"/>
                <a:ea typeface="안상수2006가는" pitchFamily="18" charset="-127"/>
              </a:defRPr>
            </a:lvl2pPr>
            <a:lvl3pPr>
              <a:defRPr sz="2000">
                <a:latin typeface="안상수2006가는" pitchFamily="18" charset="-127"/>
                <a:ea typeface="안상수2006가는" pitchFamily="18" charset="-127"/>
              </a:defRPr>
            </a:lvl3pPr>
            <a:lvl4pPr>
              <a:defRPr sz="1800">
                <a:latin typeface="안상수2006가는" pitchFamily="18" charset="-127"/>
                <a:ea typeface="안상수2006가는" pitchFamily="18" charset="-127"/>
              </a:defRPr>
            </a:lvl4pPr>
            <a:lvl5pPr>
              <a:defRPr sz="1800">
                <a:latin typeface="안상수2006가는" pitchFamily="18" charset="-127"/>
                <a:ea typeface="안상수2006가는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가는안상수체" pitchFamily="2" charset="-127"/>
                <a:ea typeface="가는안상수체" pitchFamily="2" charset="-127"/>
              </a:defRPr>
            </a:lvl1pPr>
            <a:lvl2pPr>
              <a:defRPr sz="2400">
                <a:latin typeface="가는안상수체" pitchFamily="2" charset="-127"/>
                <a:ea typeface="가는안상수체" pitchFamily="2" charset="-127"/>
              </a:defRPr>
            </a:lvl2pPr>
            <a:lvl3pPr>
              <a:defRPr sz="2000">
                <a:latin typeface="가는안상수체" pitchFamily="2" charset="-127"/>
                <a:ea typeface="가는안상수체" pitchFamily="2" charset="-127"/>
              </a:defRPr>
            </a:lvl3pPr>
            <a:lvl4pPr>
              <a:defRPr sz="1800">
                <a:latin typeface="가는안상수체" pitchFamily="2" charset="-127"/>
                <a:ea typeface="가는안상수체" pitchFamily="2" charset="-127"/>
              </a:defRPr>
            </a:lvl4pPr>
            <a:lvl5pPr>
              <a:defRPr sz="1800">
                <a:latin typeface="가는안상수체" pitchFamily="2" charset="-127"/>
                <a:ea typeface="가는안상수체" pitchFamily="2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미디어와 공동체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7045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50825"/>
            <a:ext cx="9056688" cy="6207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76400"/>
            <a:ext cx="3810000" cy="2133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3810000" cy="2133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1786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500063"/>
            <a:ext cx="8229600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0" y="6215063"/>
            <a:ext cx="9144000" cy="6429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미디어와 공동체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286500"/>
            <a:ext cx="9144000" cy="1588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3" r:id="rId3"/>
    <p:sldLayoutId id="2147483814" r:id="rId4"/>
    <p:sldLayoutId id="2147483816" r:id="rId5"/>
    <p:sldLayoutId id="2147483817" r:id="rId6"/>
  </p:sldLayoutIdLst>
  <p:hf sldNum="0"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안상수2006가는" pitchFamily="18" charset="-127"/>
          <a:ea typeface="안상수2006가는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안상수2006가는" pitchFamily="18" charset="-127"/>
          <a:ea typeface="안상수2006가는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안상수2006가는" pitchFamily="18" charset="-127"/>
          <a:ea typeface="안상수2006가는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안상수2006가는" pitchFamily="18" charset="-127"/>
          <a:ea typeface="안상수2006가는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가는안상수체" pitchFamily="2" charset="-127"/>
          <a:ea typeface="가는안상수체" pitchFamily="2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가는안상수체" pitchFamily="2" charset="-127"/>
          <a:ea typeface="가는안상수체" pitchFamily="2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가는안상수체" pitchFamily="2" charset="-127"/>
          <a:ea typeface="가는안상수체" pitchFamily="2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가는안상수체" pitchFamily="2" charset="-127"/>
          <a:ea typeface="가는안상수체" pitchFamily="2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ctrTitle"/>
          </p:nvPr>
        </p:nvSpPr>
        <p:spPr>
          <a:xfrm>
            <a:off x="571472" y="1857364"/>
            <a:ext cx="8001000" cy="1571625"/>
          </a:xfrm>
        </p:spPr>
        <p:txBody>
          <a:bodyPr/>
          <a:lstStyle/>
          <a:p>
            <a:pPr>
              <a:defRPr/>
            </a:pPr>
            <a:br>
              <a:rPr lang="en-US" altLang="ko-KR" sz="3200" dirty="0">
                <a:latin typeface="안상수2006가는" pitchFamily="18" charset="-127"/>
                <a:ea typeface="안상수2006가는" pitchFamily="18" charset="-127"/>
              </a:rPr>
            </a:br>
            <a:br>
              <a:rPr lang="en-US" altLang="ko-KR" sz="3200" dirty="0">
                <a:latin typeface="안상수2006가는" pitchFamily="18" charset="-127"/>
                <a:ea typeface="안상수2006가는" pitchFamily="18" charset="-127"/>
              </a:rPr>
            </a:br>
            <a:b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</a:br>
            <a:r>
              <a:rPr lang="ko-KR" altLang="en-US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j-ea"/>
                <a:ea typeface="+mj-ea"/>
              </a:rPr>
              <a:t>커뮤니케이션의 개념과 모델</a:t>
            </a:r>
            <a:br>
              <a:rPr lang="ko-KR" altLang="en-US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j-ea"/>
                <a:ea typeface="+mj-ea"/>
              </a:rPr>
            </a:br>
            <a:br>
              <a:rPr lang="en-US" altLang="ko-KR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j-ea"/>
                <a:ea typeface="+mj-ea"/>
              </a:rPr>
            </a:b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안상수2006가는" pitchFamily="18" charset="-127"/>
                <a:ea typeface="안상수2006가는" pitchFamily="18" charset="-127"/>
              </a:rPr>
            </a:br>
            <a:endParaRPr lang="ko-KR" altLang="en-US" dirty="0">
              <a:solidFill>
                <a:schemeClr val="bg1">
                  <a:lumMod val="65000"/>
                </a:schemeClr>
              </a:solidFill>
              <a:latin typeface="안상수2006가는" pitchFamily="18" charset="-127"/>
              <a:ea typeface="안상수2006가는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미디어와 공동체</a:t>
            </a:r>
            <a:endParaRPr lang="ko-KR" altLang="en-US" dirty="0"/>
          </a:p>
        </p:txBody>
      </p:sp>
    </p:spTree>
  </p:cSld>
  <p:clrMapOvr>
    <a:masterClrMapping/>
  </p:clrMapOvr>
  <p:transition advTm="125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12776"/>
            <a:ext cx="7415213" cy="4683224"/>
          </a:xfrm>
        </p:spPr>
        <p:txBody>
          <a:bodyPr/>
          <a:lstStyle/>
          <a:p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    </a:t>
            </a:r>
            <a:r>
              <a:rPr lang="ko-KR" altLang="en-US" sz="2200" dirty="0"/>
              <a:t>매스커뮤니케이션</a:t>
            </a:r>
            <a:r>
              <a:rPr lang="en-US" altLang="ko-KR" sz="2200" dirty="0"/>
              <a:t>(mass communication)</a:t>
            </a:r>
          </a:p>
          <a:p>
            <a:r>
              <a:rPr lang="ko-KR" altLang="en-US" sz="2200" dirty="0"/>
              <a:t>특수한 제도</a:t>
            </a:r>
            <a:r>
              <a:rPr lang="en-US" altLang="ko-KR" sz="2200" dirty="0"/>
              <a:t>, </a:t>
            </a:r>
            <a:r>
              <a:rPr lang="ko-KR" altLang="en-US" sz="2200" dirty="0"/>
              <a:t>조직이 매스미디어를 통하여 상징적인 내용을 다수의 이질적이고 흩어져 있는 수용자들에게 전달하는 커뮤니케이션</a:t>
            </a:r>
            <a:r>
              <a:rPr lang="en-US" altLang="ko-KR" sz="2200" dirty="0"/>
              <a:t>. </a:t>
            </a:r>
          </a:p>
          <a:p>
            <a:endParaRPr lang="en-US" altLang="ko-KR" sz="2200" dirty="0"/>
          </a:p>
        </p:txBody>
      </p:sp>
      <p:pic>
        <p:nvPicPr>
          <p:cNvPr id="39944" name="Picture 8" descr="MCj02325910000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7864" y="3501008"/>
            <a:ext cx="5126509" cy="237896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0063"/>
            <a:ext cx="8229600" cy="9175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매스커뮤니케이션의 개념과 특징</a:t>
            </a:r>
            <a:endParaRPr lang="en-US" altLang="ko-KR" dirty="0"/>
          </a:p>
        </p:txBody>
      </p:sp>
      <p:sp>
        <p:nvSpPr>
          <p:cNvPr id="6" name="해 5"/>
          <p:cNvSpPr/>
          <p:nvPr/>
        </p:nvSpPr>
        <p:spPr>
          <a:xfrm>
            <a:off x="827584" y="1988840"/>
            <a:ext cx="214314" cy="214314"/>
          </a:xfrm>
          <a:prstGeom prst="su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873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404664"/>
            <a:ext cx="8229600" cy="5832648"/>
          </a:xfrm>
        </p:spPr>
        <p:txBody>
          <a:bodyPr/>
          <a:lstStyle/>
          <a:p>
            <a:r>
              <a:rPr lang="ko-KR" altLang="en-US" sz="2400" dirty="0"/>
              <a:t>매스 커뮤니케이션의 특징</a:t>
            </a:r>
          </a:p>
          <a:p>
            <a:endParaRPr lang="ko-KR" altLang="en-US" dirty="0"/>
          </a:p>
          <a:p>
            <a:pPr marL="0" indent="0">
              <a:buNone/>
            </a:pPr>
            <a:r>
              <a:rPr lang="en-US" altLang="ko-KR" sz="2200" dirty="0"/>
              <a:t> 1) </a:t>
            </a:r>
            <a:r>
              <a:rPr lang="ko-KR" altLang="en-US" sz="2200" dirty="0"/>
              <a:t>송신자 </a:t>
            </a:r>
            <a:r>
              <a:rPr lang="en-US" altLang="ko-KR" sz="2200" dirty="0"/>
              <a:t>-</a:t>
            </a:r>
            <a:r>
              <a:rPr lang="ko-KR" altLang="en-US" sz="2200" dirty="0"/>
              <a:t> 복잡한 제도적 조직</a:t>
            </a:r>
            <a:r>
              <a:rPr lang="en-US" altLang="ko-KR" sz="2200" dirty="0"/>
              <a:t>. (</a:t>
            </a:r>
            <a:r>
              <a:rPr lang="ko-KR" altLang="en-US" sz="2200" dirty="0"/>
              <a:t>개인</a:t>
            </a:r>
            <a:r>
              <a:rPr lang="en-US" altLang="ko-KR" sz="2200" dirty="0"/>
              <a:t>, </a:t>
            </a:r>
            <a:r>
              <a:rPr lang="ko-KR" altLang="en-US" sz="2200" dirty="0"/>
              <a:t>모임 </a:t>
            </a:r>
            <a:r>
              <a:rPr lang="en-US" altLang="ko-KR" sz="2200" dirty="0"/>
              <a:t>X)</a:t>
            </a:r>
          </a:p>
          <a:p>
            <a:pPr marL="0" indent="0">
              <a:buNone/>
            </a:pPr>
            <a:r>
              <a:rPr lang="en-US" altLang="ko-KR" sz="2200" dirty="0"/>
              <a:t>        </a:t>
            </a:r>
            <a:r>
              <a:rPr lang="ko-KR" altLang="en-US" sz="2200" dirty="0"/>
              <a:t>조직 </a:t>
            </a:r>
            <a:r>
              <a:rPr lang="en-US" altLang="ko-KR" sz="2200" dirty="0"/>
              <a:t>– </a:t>
            </a:r>
            <a:r>
              <a:rPr lang="ko-KR" altLang="en-US" sz="2200" dirty="0"/>
              <a:t>특정 목적을 추구하기 위해 의도적</a:t>
            </a:r>
            <a:r>
              <a:rPr lang="en-US" altLang="ko-KR" sz="2200" dirty="0"/>
              <a:t>, </a:t>
            </a:r>
            <a:r>
              <a:rPr lang="ko-KR" altLang="en-US" sz="2200" dirty="0"/>
              <a:t>계획적으로 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   </a:t>
            </a:r>
            <a:r>
              <a:rPr lang="ko-KR" altLang="en-US" sz="2200" dirty="0"/>
              <a:t>설립된 인간 집단 또는 사회 단위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      - </a:t>
            </a:r>
            <a:r>
              <a:rPr lang="ko-KR" altLang="en-US" sz="2200" dirty="0"/>
              <a:t>조직 내에 메시지 전달 과정에 영향을 미치는 게이트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   </a:t>
            </a:r>
            <a:r>
              <a:rPr lang="ko-KR" altLang="en-US" sz="2200" dirty="0"/>
              <a:t>키퍼</a:t>
            </a:r>
            <a:r>
              <a:rPr lang="en-US" altLang="ko-KR" sz="2200" dirty="0"/>
              <a:t>(gatekeeper)</a:t>
            </a:r>
            <a:r>
              <a:rPr lang="ko-KR" altLang="en-US" sz="2200" dirty="0"/>
              <a:t> 존재</a:t>
            </a:r>
            <a:r>
              <a:rPr lang="en-US" altLang="ko-KR" sz="2200" dirty="0"/>
              <a:t> </a:t>
            </a:r>
          </a:p>
          <a:p>
            <a:pPr marL="0" indent="0">
              <a:buNone/>
            </a:pPr>
            <a:r>
              <a:rPr lang="en-US" altLang="ko-KR" sz="2200" dirty="0"/>
              <a:t>  2) </a:t>
            </a:r>
            <a:r>
              <a:rPr lang="ko-KR" altLang="en-US" sz="2200" dirty="0"/>
              <a:t>채널</a:t>
            </a:r>
            <a:r>
              <a:rPr lang="en-US" altLang="ko-KR" sz="2200" dirty="0"/>
              <a:t>: </a:t>
            </a:r>
            <a:r>
              <a:rPr lang="ko-KR" altLang="en-US" sz="2200" dirty="0"/>
              <a:t>비대면적 채널</a:t>
            </a:r>
            <a:r>
              <a:rPr lang="en-US" altLang="ko-KR" sz="2200" dirty="0"/>
              <a:t>, </a:t>
            </a:r>
          </a:p>
          <a:p>
            <a:pPr marL="457200" lvl="1" indent="0">
              <a:buNone/>
            </a:pPr>
            <a:r>
              <a:rPr lang="en-US" altLang="ko-KR" sz="2200" dirty="0"/>
              <a:t>         </a:t>
            </a:r>
            <a:r>
              <a:rPr lang="ko-KR" altLang="en-US" sz="2200" dirty="0"/>
              <a:t>광범위한 배포를 가능케 하는 기술에 의존</a:t>
            </a:r>
            <a:endParaRPr lang="en-US" altLang="ko-KR" sz="2200" dirty="0"/>
          </a:p>
          <a:p>
            <a:pPr marL="57150" indent="0">
              <a:buNone/>
            </a:pPr>
            <a:r>
              <a:rPr lang="en-US" altLang="ko-KR" sz="2200" dirty="0"/>
              <a:t> 3) </a:t>
            </a:r>
            <a:r>
              <a:rPr lang="ko-KR" altLang="en-US" sz="2200" dirty="0"/>
              <a:t>메시지</a:t>
            </a:r>
            <a:r>
              <a:rPr lang="en-US" altLang="ko-KR" sz="2200" dirty="0"/>
              <a:t>: </a:t>
            </a:r>
            <a:r>
              <a:rPr lang="ko-KR" altLang="en-US" sz="2200" dirty="0" err="1"/>
              <a:t>공개적임</a:t>
            </a:r>
            <a:r>
              <a:rPr lang="en-US" altLang="ko-KR" sz="2200" dirty="0"/>
              <a:t> / </a:t>
            </a:r>
            <a:r>
              <a:rPr lang="ko-KR" altLang="en-US" sz="2200" dirty="0"/>
              <a:t>보편적인 내용</a:t>
            </a:r>
            <a:endParaRPr lang="en-US" altLang="ko-KR" sz="2200" dirty="0"/>
          </a:p>
          <a:p>
            <a:pPr marL="57150" indent="0">
              <a:buNone/>
            </a:pPr>
            <a:r>
              <a:rPr lang="en-US" altLang="ko-KR" sz="2200" dirty="0"/>
              <a:t> 4) </a:t>
            </a:r>
            <a:r>
              <a:rPr lang="ko-KR" altLang="en-US" sz="2200" dirty="0"/>
              <a:t>수용자</a:t>
            </a:r>
            <a:r>
              <a:rPr lang="en-US" altLang="ko-KR" sz="2200" dirty="0"/>
              <a:t>: </a:t>
            </a:r>
            <a:r>
              <a:rPr lang="ko-KR" altLang="en-US" sz="2200" dirty="0"/>
              <a:t>불특정 다수</a:t>
            </a:r>
            <a:r>
              <a:rPr lang="en-US" altLang="ko-KR" sz="2200" dirty="0"/>
              <a:t>, </a:t>
            </a:r>
            <a:r>
              <a:rPr lang="ko-KR" altLang="en-US" sz="2200" dirty="0"/>
              <a:t>이질적 집단</a:t>
            </a:r>
            <a:endParaRPr lang="en-US" altLang="ko-KR" sz="2200" dirty="0"/>
          </a:p>
          <a:p>
            <a:pPr marL="57150" indent="0">
              <a:buNone/>
            </a:pPr>
            <a:r>
              <a:rPr lang="en-US" altLang="ko-KR" sz="2200" dirty="0"/>
              <a:t>              </a:t>
            </a:r>
            <a:r>
              <a:rPr lang="ko-KR" altLang="en-US" sz="2200" dirty="0"/>
              <a:t>넓은 지역에 흩어져 있는 사람들</a:t>
            </a:r>
            <a:endParaRPr lang="en-US" altLang="ko-KR" sz="2200" dirty="0"/>
          </a:p>
          <a:p>
            <a:pPr marL="57150" indent="0">
              <a:buNone/>
            </a:pPr>
            <a:r>
              <a:rPr lang="en-US" altLang="ko-KR" sz="2200" dirty="0"/>
              <a:t> 5) </a:t>
            </a:r>
            <a:r>
              <a:rPr lang="ko-KR" altLang="en-US" sz="2200" dirty="0"/>
              <a:t>커뮤니케이션 과정</a:t>
            </a:r>
            <a:r>
              <a:rPr lang="en-US" altLang="ko-KR" sz="2200" dirty="0"/>
              <a:t>: </a:t>
            </a:r>
            <a:r>
              <a:rPr lang="ko-KR" altLang="en-US" sz="2200" dirty="0"/>
              <a:t>일방향적</a:t>
            </a:r>
            <a:r>
              <a:rPr lang="en-US" altLang="ko-KR" sz="2200" dirty="0"/>
              <a:t>. </a:t>
            </a:r>
          </a:p>
          <a:p>
            <a:pPr marL="57150" indent="0">
              <a:buNone/>
            </a:pPr>
            <a:r>
              <a:rPr lang="en-US" altLang="ko-KR" sz="2200" dirty="0"/>
              <a:t>                              </a:t>
            </a:r>
            <a:r>
              <a:rPr lang="ko-KR" altLang="en-US" sz="2200" dirty="0"/>
              <a:t>생산과 수용 맥락의 단절</a:t>
            </a:r>
            <a:endParaRPr lang="en-US" altLang="ko-KR" sz="2200" dirty="0"/>
          </a:p>
        </p:txBody>
      </p:sp>
      <p:sp>
        <p:nvSpPr>
          <p:cNvPr id="3" name="아래쪽 리본 2"/>
          <p:cNvSpPr/>
          <p:nvPr/>
        </p:nvSpPr>
        <p:spPr>
          <a:xfrm>
            <a:off x="565221" y="548680"/>
            <a:ext cx="285752" cy="187765"/>
          </a:xfrm>
          <a:prstGeom prst="ribbon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70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 1. </a:t>
            </a:r>
            <a:r>
              <a:rPr lang="ko-KR" altLang="en-US" sz="3200" dirty="0"/>
              <a:t>커뮤니케이션의 정의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81719" y="1417638"/>
            <a:ext cx="8229600" cy="4525963"/>
          </a:xfrm>
        </p:spPr>
        <p:txBody>
          <a:bodyPr/>
          <a:lstStyle/>
          <a:p>
            <a:pPr lvl="1"/>
            <a:endParaRPr lang="ko-KR" altLang="en-US" sz="2200" dirty="0"/>
          </a:p>
          <a:p>
            <a:r>
              <a:rPr lang="ko-KR" altLang="en-US" sz="2200" dirty="0"/>
              <a:t>“사람들이 의미 공유를 위해 행하는 상징적이고 상호적인  </a:t>
            </a:r>
            <a:r>
              <a:rPr lang="en-US" altLang="ko-KR" sz="2200" dirty="0"/>
              <a:t>(transactional) </a:t>
            </a:r>
            <a:r>
              <a:rPr lang="ko-KR" altLang="en-US" sz="2200" dirty="0"/>
              <a:t>과정”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 err="1"/>
              <a:t>communis</a:t>
            </a:r>
            <a:r>
              <a:rPr lang="en-US" altLang="ko-KR" sz="2200" dirty="0"/>
              <a:t>: </a:t>
            </a:r>
            <a:r>
              <a:rPr lang="ko-KR" altLang="en-US" sz="2200" dirty="0"/>
              <a:t>공통</a:t>
            </a:r>
            <a:r>
              <a:rPr lang="en-US" altLang="ko-KR" sz="2200" dirty="0"/>
              <a:t>(</a:t>
            </a:r>
            <a:r>
              <a:rPr lang="ko-KR" altLang="en-US" sz="2200" dirty="0"/>
              <a:t>共通</a:t>
            </a:r>
            <a:r>
              <a:rPr lang="en-US" altLang="ko-KR" sz="2200" dirty="0"/>
              <a:t>), </a:t>
            </a:r>
            <a:r>
              <a:rPr lang="ko-KR" altLang="en-US" sz="2200" dirty="0"/>
              <a:t>공유</a:t>
            </a:r>
            <a:r>
              <a:rPr lang="en-US" altLang="ko-KR" sz="2200" dirty="0"/>
              <a:t>(</a:t>
            </a:r>
            <a:r>
              <a:rPr lang="ko-KR" altLang="en-US" sz="2200" dirty="0"/>
              <a:t>共有</a:t>
            </a:r>
            <a:r>
              <a:rPr lang="en-US" altLang="ko-KR" sz="2200" dirty="0"/>
              <a:t>)</a:t>
            </a:r>
            <a:r>
              <a:rPr lang="ko-KR" altLang="en-US" sz="2200" dirty="0"/>
              <a:t> </a:t>
            </a:r>
          </a:p>
          <a:p>
            <a:endParaRPr lang="en-US" altLang="ko-KR" sz="2200" dirty="0"/>
          </a:p>
          <a:p>
            <a:pPr marL="342900" lvl="1" indent="-342900">
              <a:buFont typeface="Arial" charset="0"/>
              <a:buChar char="•"/>
            </a:pPr>
            <a:r>
              <a:rPr lang="en-US" altLang="ko-KR" sz="2200" dirty="0"/>
              <a:t>“</a:t>
            </a:r>
            <a:r>
              <a:rPr lang="ko-KR" altLang="en-US" sz="2200" dirty="0"/>
              <a:t>인간관계가 존재하고 발전하게 되는 메커니즘</a:t>
            </a:r>
            <a:r>
              <a:rPr lang="en-US" altLang="ko-KR" sz="2200" dirty="0"/>
              <a:t>“ </a:t>
            </a:r>
          </a:p>
          <a:p>
            <a:pPr marL="0" lvl="1" indent="0">
              <a:buNone/>
            </a:pPr>
            <a:r>
              <a:rPr lang="en-US" altLang="ko-KR" sz="2200" dirty="0"/>
              <a:t>                              (</a:t>
            </a:r>
            <a:r>
              <a:rPr lang="ko-KR" altLang="en-US" sz="2200" dirty="0"/>
              <a:t>찰스 </a:t>
            </a:r>
            <a:r>
              <a:rPr lang="ko-KR" altLang="en-US" sz="2200" dirty="0" err="1"/>
              <a:t>호튼</a:t>
            </a:r>
            <a:r>
              <a:rPr lang="ko-KR" altLang="en-US" sz="2200" dirty="0"/>
              <a:t> </a:t>
            </a:r>
            <a:r>
              <a:rPr lang="ko-KR" altLang="en-US" sz="2200" dirty="0" err="1"/>
              <a:t>쿨리</a:t>
            </a:r>
            <a:r>
              <a:rPr lang="en-US" altLang="ko-KR" sz="2200" dirty="0"/>
              <a:t>(Charles Horton Cooley)</a:t>
            </a:r>
          </a:p>
          <a:p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4107" name="Picture 11" descr="MCj04161380000[1]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1719" y="4273918"/>
            <a:ext cx="3419872" cy="1974481"/>
          </a:xfrm>
        </p:spPr>
      </p:pic>
    </p:spTree>
    <p:extLst>
      <p:ext uri="{BB962C8B-B14F-4D97-AF65-F5344CB8AC3E}">
        <p14:creationId xmlns:p14="http://schemas.microsoft.com/office/powerpoint/2010/main" val="262986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76672"/>
            <a:ext cx="8229600" cy="917575"/>
          </a:xfrm>
        </p:spPr>
        <p:txBody>
          <a:bodyPr/>
          <a:lstStyle/>
          <a:p>
            <a:r>
              <a:rPr lang="en-US" altLang="ko-KR" sz="3200" dirty="0"/>
              <a:t>  </a:t>
            </a:r>
            <a:r>
              <a:rPr lang="en-US" altLang="ko-KR" sz="2800" dirty="0"/>
              <a:t>* </a:t>
            </a:r>
            <a:r>
              <a:rPr lang="ko-KR" altLang="en-US" sz="2800" dirty="0"/>
              <a:t>우리말에서 </a:t>
            </a:r>
            <a:r>
              <a:rPr lang="ko-KR" altLang="en-US" sz="2800" dirty="0">
                <a:latin typeface="Arial"/>
              </a:rPr>
              <a:t>‘</a:t>
            </a:r>
            <a:r>
              <a:rPr lang="ko-KR" altLang="en-US" sz="2800" dirty="0"/>
              <a:t>커뮤니케이션</a:t>
            </a:r>
            <a:r>
              <a:rPr lang="ko-KR" altLang="en-US" sz="2800" dirty="0">
                <a:latin typeface="Arial"/>
              </a:rPr>
              <a:t>’</a:t>
            </a:r>
            <a:endParaRPr lang="ko-KR" altLang="en-US" sz="28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pPr lvl="1"/>
            <a:r>
              <a:rPr lang="en-US" altLang="ko-KR" sz="2000" dirty="0"/>
              <a:t>"</a:t>
            </a:r>
            <a:r>
              <a:rPr lang="ko-KR" altLang="en-US" sz="2000" dirty="0"/>
              <a:t>요즘엔 </a:t>
            </a:r>
            <a:r>
              <a:rPr lang="ko-KR" altLang="en-US" sz="2000" dirty="0" err="1"/>
              <a:t>채빈이와</a:t>
            </a:r>
            <a:r>
              <a:rPr lang="ko-KR" altLang="en-US" sz="2000" dirty="0"/>
              <a:t> 작은 커뮤니케이션이 가능하다</a:t>
            </a:r>
            <a:r>
              <a:rPr lang="en-US" altLang="ko-KR" sz="2000" dirty="0"/>
              <a:t>. </a:t>
            </a:r>
            <a:r>
              <a:rPr lang="ko-KR" altLang="en-US" sz="2000" dirty="0"/>
              <a:t>아직 말을 못하는 </a:t>
            </a:r>
            <a:r>
              <a:rPr lang="ko-KR" altLang="en-US" sz="2000" dirty="0" err="1"/>
              <a:t>채빈이지만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엄마말을</a:t>
            </a:r>
            <a:r>
              <a:rPr lang="ko-KR" altLang="en-US" sz="2000" dirty="0"/>
              <a:t> 알아듣고 행동으로 취하는 모습이 넘 신기하고 </a:t>
            </a:r>
            <a:r>
              <a:rPr lang="ko-KR" altLang="en-US" sz="2000" dirty="0" err="1"/>
              <a:t>기특하기만</a:t>
            </a:r>
            <a:r>
              <a:rPr lang="ko-KR" altLang="en-US" sz="2000" dirty="0"/>
              <a:t> 하다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채빈아</a:t>
            </a:r>
            <a:r>
              <a:rPr lang="en-US" altLang="ko-KR" sz="2000" dirty="0"/>
              <a:t>...</a:t>
            </a:r>
            <a:r>
              <a:rPr lang="ko-KR" altLang="en-US" sz="2000" dirty="0"/>
              <a:t>동생 </a:t>
            </a:r>
            <a:r>
              <a:rPr lang="ko-KR" altLang="en-US" sz="2000" dirty="0" err="1"/>
              <a:t>어딨어</a:t>
            </a:r>
            <a:r>
              <a:rPr lang="en-US" altLang="ko-KR" sz="2000" dirty="0"/>
              <a:t>? </a:t>
            </a:r>
            <a:r>
              <a:rPr lang="ko-KR" altLang="en-US" sz="2000" dirty="0"/>
              <a:t>하면 엄마 배를 두드리고</a:t>
            </a:r>
            <a:r>
              <a:rPr lang="en-US" altLang="ko-KR" sz="2000" dirty="0"/>
              <a:t>...</a:t>
            </a:r>
            <a:r>
              <a:rPr lang="en-US" altLang="ko-KR" sz="2000" dirty="0">
                <a:latin typeface="Arial"/>
              </a:rPr>
              <a:t>”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 err="1"/>
              <a:t>ㅡ</a:t>
            </a:r>
            <a:r>
              <a:rPr lang="en-US" altLang="ko-KR" sz="2000" dirty="0"/>
              <a:t>_</a:t>
            </a:r>
            <a:r>
              <a:rPr lang="ko-KR" altLang="en-US" sz="2000" dirty="0" err="1"/>
              <a:t>ㅡ</a:t>
            </a:r>
            <a:r>
              <a:rPr lang="ko-KR" altLang="en-US" sz="2000" dirty="0"/>
              <a:t> 머 그냥</a:t>
            </a:r>
            <a:r>
              <a:rPr lang="en-US" altLang="ko-KR" sz="2000" dirty="0"/>
              <a:t>;;; </a:t>
            </a:r>
            <a:r>
              <a:rPr lang="ko-KR" altLang="en-US" sz="2000" dirty="0"/>
              <a:t>게임 </a:t>
            </a:r>
            <a:r>
              <a:rPr lang="ko-KR" altLang="en-US" sz="2000" dirty="0" err="1"/>
              <a:t>하는것</a:t>
            </a:r>
            <a:r>
              <a:rPr lang="ko-KR" altLang="en-US" sz="2000" dirty="0"/>
              <a:t> 보다</a:t>
            </a:r>
            <a:r>
              <a:rPr lang="en-US" altLang="ko-KR" sz="2000" dirty="0"/>
              <a:t>.. </a:t>
            </a:r>
            <a:r>
              <a:rPr lang="ko-KR" altLang="en-US" sz="2000" dirty="0" err="1"/>
              <a:t>커뮤니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케이션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ㅋㅋㅋ</a:t>
            </a:r>
            <a:endParaRPr lang="ko-KR" altLang="en-US" sz="2000" dirty="0"/>
          </a:p>
          <a:p>
            <a:pPr lvl="1">
              <a:buFontTx/>
              <a:buNone/>
            </a:pPr>
            <a:r>
              <a:rPr lang="ko-KR" altLang="en-US" sz="2000" dirty="0"/>
              <a:t>	커뮤니케이션을 하는 시간이 더 </a:t>
            </a:r>
            <a:r>
              <a:rPr lang="ko-KR" altLang="en-US" sz="2000" dirty="0" err="1"/>
              <a:t>유익한거</a:t>
            </a:r>
            <a:r>
              <a:rPr lang="ko-KR" altLang="en-US" sz="2000" dirty="0"/>
              <a:t> 같아서 </a:t>
            </a:r>
            <a:r>
              <a:rPr lang="ko-KR" altLang="en-US" sz="2000" dirty="0" err="1"/>
              <a:t>ㅡ</a:t>
            </a:r>
            <a:r>
              <a:rPr lang="en-US" altLang="ko-KR" sz="2000" dirty="0"/>
              <a:t>_</a:t>
            </a:r>
            <a:r>
              <a:rPr lang="ko-KR" altLang="en-US" sz="2000" dirty="0" err="1"/>
              <a:t>ㅡ</a:t>
            </a:r>
            <a:endParaRPr lang="ko-KR" altLang="en-US" sz="2000" dirty="0"/>
          </a:p>
          <a:p>
            <a:pPr lvl="1">
              <a:buFontTx/>
              <a:buNone/>
            </a:pPr>
            <a:r>
              <a:rPr lang="ko-KR" altLang="en-US" sz="2000" dirty="0"/>
              <a:t>	</a:t>
            </a:r>
            <a:r>
              <a:rPr lang="ko-KR" altLang="en-US" sz="2000" dirty="0" err="1"/>
              <a:t>몇가지</a:t>
            </a:r>
            <a:r>
              <a:rPr lang="ko-KR" altLang="en-US" sz="2000" dirty="0"/>
              <a:t> 새로운 걸 만들어 </a:t>
            </a:r>
            <a:r>
              <a:rPr lang="ko-KR" altLang="en-US" sz="2000" dirty="0" err="1"/>
              <a:t>봣습니다</a:t>
            </a:r>
            <a:r>
              <a:rPr lang="ko-KR" altLang="en-US" sz="2000" dirty="0"/>
              <a:t> </a:t>
            </a:r>
            <a:r>
              <a:rPr lang="ko-KR" altLang="en-US" sz="2000" dirty="0" err="1"/>
              <a:t>ㅡ</a:t>
            </a:r>
            <a:r>
              <a:rPr lang="en-US" altLang="ko-KR" sz="2000" dirty="0"/>
              <a:t>_</a:t>
            </a:r>
            <a:r>
              <a:rPr lang="ko-KR" altLang="en-US" sz="2000" dirty="0" err="1"/>
              <a:t>ㅡ</a:t>
            </a:r>
            <a:r>
              <a:rPr lang="ko-KR" altLang="en-US" sz="2000" dirty="0"/>
              <a:t>     음</a:t>
            </a:r>
            <a:r>
              <a:rPr lang="en-US" altLang="ko-KR" sz="2000" dirty="0"/>
              <a:t>....</a:t>
            </a:r>
          </a:p>
          <a:p>
            <a:pPr lvl="1">
              <a:buFontTx/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내 </a:t>
            </a:r>
            <a:r>
              <a:rPr lang="ko-KR" altLang="en-US" sz="2000" dirty="0" err="1"/>
              <a:t>주위사람들에</a:t>
            </a:r>
            <a:r>
              <a:rPr lang="ko-KR" altLang="en-US" sz="2000" dirty="0"/>
              <a:t> 대해서 </a:t>
            </a:r>
            <a:r>
              <a:rPr lang="ko-KR" altLang="en-US" sz="2000" dirty="0" err="1"/>
              <a:t>ㅡ</a:t>
            </a:r>
            <a:r>
              <a:rPr lang="en-US" altLang="ko-KR" sz="2000" dirty="0"/>
              <a:t>_</a:t>
            </a:r>
            <a:r>
              <a:rPr lang="ko-KR" altLang="en-US" sz="2000" dirty="0" err="1"/>
              <a:t>ㅡ</a:t>
            </a:r>
            <a:r>
              <a:rPr lang="ko-KR" altLang="en-US" sz="2000" dirty="0"/>
              <a:t> 집중 탐구 해보는 시간이랄까</a:t>
            </a:r>
            <a:r>
              <a:rPr lang="en-US" altLang="ko-KR" sz="2000" dirty="0"/>
              <a:t>? </a:t>
            </a:r>
            <a:r>
              <a:rPr lang="ko-KR" altLang="en-US" sz="2000" dirty="0" err="1"/>
              <a:t>ㅋㅋ</a:t>
            </a:r>
            <a:endParaRPr lang="ko-KR" altLang="en-US" sz="2000" dirty="0"/>
          </a:p>
          <a:p>
            <a:pPr lvl="1">
              <a:buFontTx/>
              <a:buNone/>
            </a:pPr>
            <a:r>
              <a:rPr lang="ko-KR" altLang="en-US" sz="2000" dirty="0"/>
              <a:t>	머</a:t>
            </a:r>
            <a:r>
              <a:rPr lang="en-US" altLang="ko-KR" sz="2000" dirty="0"/>
              <a:t>....... </a:t>
            </a:r>
            <a:r>
              <a:rPr lang="ko-KR" altLang="en-US" sz="2000" dirty="0"/>
              <a:t>그냥 좀더 </a:t>
            </a:r>
            <a:r>
              <a:rPr lang="ko-KR" altLang="en-US" sz="2000" dirty="0" err="1"/>
              <a:t>친해지기위해</a:t>
            </a:r>
            <a:r>
              <a:rPr lang="ko-KR" altLang="en-US" sz="2000" dirty="0"/>
              <a:t> </a:t>
            </a:r>
            <a:r>
              <a:rPr lang="ko-KR" altLang="en-US" sz="2000" dirty="0" err="1"/>
              <a:t>ㅡ</a:t>
            </a:r>
            <a:r>
              <a:rPr lang="en-US" altLang="ko-KR" sz="2000" dirty="0"/>
              <a:t>_</a:t>
            </a:r>
            <a:r>
              <a:rPr lang="ko-KR" altLang="en-US" sz="2000" dirty="0" err="1"/>
              <a:t>ㅡ</a:t>
            </a:r>
            <a:r>
              <a:rPr lang="ko-KR" altLang="en-US" sz="2000" dirty="0"/>
              <a:t> </a:t>
            </a:r>
            <a:r>
              <a:rPr lang="en-US" altLang="ko-KR" sz="2000" dirty="0"/>
              <a:t>;;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4" name="아래쪽 리본 3"/>
          <p:cNvSpPr/>
          <p:nvPr/>
        </p:nvSpPr>
        <p:spPr>
          <a:xfrm>
            <a:off x="1979712" y="841576"/>
            <a:ext cx="285752" cy="187765"/>
          </a:xfrm>
          <a:prstGeom prst="ribbon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538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u"/>
            </a:pPr>
            <a:r>
              <a:rPr lang="ko-KR" altLang="en-US" sz="2400" dirty="0"/>
              <a:t> 커뮤니케이션에 대한 보다 정교한 정의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988839"/>
            <a:ext cx="8229600" cy="3456385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2200" dirty="0"/>
              <a:t> </a:t>
            </a:r>
            <a:r>
              <a:rPr lang="ko-KR" altLang="en-US" sz="2200" dirty="0" err="1"/>
              <a:t>차배근</a:t>
            </a:r>
            <a:r>
              <a:rPr lang="ko-KR" altLang="en-US" sz="2200" dirty="0"/>
              <a:t>：</a:t>
            </a:r>
            <a:r>
              <a:rPr lang="ko-KR" altLang="en-US" sz="2200" dirty="0">
                <a:latin typeface="Arial"/>
              </a:rPr>
              <a:t>“</a:t>
            </a:r>
            <a:r>
              <a:rPr lang="ko-KR" altLang="en-US" sz="2200" dirty="0"/>
              <a:t>생물체</a:t>
            </a:r>
            <a:r>
              <a:rPr lang="en-US" altLang="ko-KR" sz="2200" dirty="0"/>
              <a:t>(</a:t>
            </a:r>
            <a:r>
              <a:rPr lang="ko-KR" altLang="en-US" sz="2200" dirty="0"/>
              <a:t>사람</a:t>
            </a:r>
            <a:r>
              <a:rPr lang="en-US" altLang="ko-KR" sz="2200" dirty="0"/>
              <a:t>, </a:t>
            </a:r>
            <a:r>
              <a:rPr lang="ko-KR" altLang="en-US" sz="2200" dirty="0"/>
              <a:t>동물</a:t>
            </a:r>
            <a:r>
              <a:rPr lang="en-US" altLang="ko-KR" sz="2200" dirty="0"/>
              <a:t>)</a:t>
            </a:r>
            <a:r>
              <a:rPr lang="ko-KR" altLang="en-US" sz="2200" dirty="0"/>
              <a:t>들이 기호를 통해서 서로 정보나 메시지를 전달하고 수신해서 서로 공통된 의미를 수립하고</a:t>
            </a:r>
            <a:r>
              <a:rPr lang="en-US" altLang="ko-KR" sz="2200" dirty="0"/>
              <a:t>, </a:t>
            </a:r>
            <a:r>
              <a:rPr lang="ko-KR" altLang="en-US" sz="2200" dirty="0"/>
              <a:t>나아가서는 서로의 행동에 영향을 미치는 과정이다</a:t>
            </a:r>
            <a:r>
              <a:rPr lang="ko-KR" altLang="en-US" sz="2200" dirty="0">
                <a:latin typeface="Arial"/>
              </a:rPr>
              <a:t>”</a:t>
            </a:r>
            <a:r>
              <a:rPr lang="ko-KR" altLang="en-US" sz="2200" dirty="0"/>
              <a:t> </a:t>
            </a:r>
          </a:p>
          <a:p>
            <a:pPr marL="457200" lvl="1" indent="0">
              <a:buNone/>
            </a:pPr>
            <a:r>
              <a:rPr lang="en-US" altLang="ko-KR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158408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484782" y="620688"/>
            <a:ext cx="2575050" cy="3528392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ko-KR" altLang="en-US" sz="2000" b="1" dirty="0">
                <a:solidFill>
                  <a:srgbClr val="1B372D"/>
                </a:solidFill>
                <a:latin typeface="+mn-ea"/>
                <a:ea typeface="+mn-ea"/>
              </a:rPr>
              <a:t>사례</a:t>
            </a:r>
            <a:r>
              <a:rPr lang="en-US" altLang="ko-KR" sz="2000" b="1" dirty="0">
                <a:solidFill>
                  <a:srgbClr val="1B372D"/>
                </a:solidFill>
                <a:latin typeface="+mn-ea"/>
                <a:ea typeface="+mn-ea"/>
              </a:rPr>
              <a:t>) </a:t>
            </a:r>
            <a:r>
              <a:rPr lang="ko-KR" altLang="en-US" sz="2000" b="1" dirty="0">
                <a:solidFill>
                  <a:srgbClr val="1B372D"/>
                </a:solidFill>
                <a:latin typeface="+mn-ea"/>
                <a:ea typeface="+mn-ea"/>
              </a:rPr>
              <a:t>엘리베이터 안에서의 침묵</a:t>
            </a:r>
            <a:r>
              <a:rPr lang="en-US" altLang="ko-KR" sz="2000" b="1" dirty="0">
                <a:solidFill>
                  <a:srgbClr val="1B372D"/>
                </a:solidFill>
                <a:latin typeface="+mn-ea"/>
                <a:ea typeface="+mn-ea"/>
              </a:rPr>
              <a:t>,</a:t>
            </a:r>
          </a:p>
          <a:p>
            <a:pPr algn="l"/>
            <a:endParaRPr lang="en-US" altLang="ko-KR" sz="2000" b="1" dirty="0">
              <a:solidFill>
                <a:srgbClr val="1B372D"/>
              </a:solidFill>
              <a:latin typeface="+mn-ea"/>
              <a:ea typeface="+mn-ea"/>
            </a:endParaRPr>
          </a:p>
          <a:p>
            <a:pPr algn="l"/>
            <a:r>
              <a:rPr lang="en-US" altLang="ko-KR" sz="2000" b="1" dirty="0">
                <a:solidFill>
                  <a:srgbClr val="1B372D"/>
                </a:solidFill>
                <a:latin typeface="+mn-ea"/>
                <a:ea typeface="+mn-ea"/>
              </a:rPr>
              <a:t>    </a:t>
            </a:r>
            <a:r>
              <a:rPr lang="ko-KR" altLang="en-US" sz="2000" b="1" dirty="0">
                <a:solidFill>
                  <a:srgbClr val="1B372D"/>
                </a:solidFill>
                <a:latin typeface="+mn-ea"/>
                <a:ea typeface="+mn-ea"/>
              </a:rPr>
              <a:t>커뮤니케이션이     라고 말할 수 있을까</a:t>
            </a:r>
            <a:r>
              <a:rPr lang="en-US" altLang="ko-KR" sz="2000" b="1" dirty="0">
                <a:solidFill>
                  <a:srgbClr val="1B372D"/>
                </a:solidFill>
                <a:latin typeface="+mn-ea"/>
                <a:ea typeface="+mn-ea"/>
              </a:rPr>
              <a:t>?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5013176"/>
            <a:ext cx="8229600" cy="11129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283358"/>
            <a:ext cx="5703341" cy="484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02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커뮤니케이션의 모델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AutoNum type="arabicParenR"/>
            </a:pPr>
            <a:r>
              <a:rPr lang="ko-KR" altLang="en-US" sz="2400" dirty="0" err="1"/>
              <a:t>라스웰</a:t>
            </a:r>
            <a:r>
              <a:rPr lang="en-US" altLang="ko-KR" sz="2400" dirty="0"/>
              <a:t>(H. D. </a:t>
            </a:r>
            <a:r>
              <a:rPr lang="en-US" altLang="ko-KR" sz="2400" dirty="0" err="1"/>
              <a:t>Lasswell</a:t>
            </a:r>
            <a:r>
              <a:rPr lang="en-US" altLang="ko-KR" sz="2400" dirty="0"/>
              <a:t>)</a:t>
            </a:r>
            <a:r>
              <a:rPr lang="ko-KR" altLang="en-US" sz="2400" dirty="0"/>
              <a:t>의 모델</a:t>
            </a:r>
            <a:r>
              <a:rPr lang="en-US" altLang="ko-KR" sz="2400" dirty="0"/>
              <a:t>(1948): </a:t>
            </a:r>
          </a:p>
          <a:p>
            <a:pPr marL="533400" indent="-533400">
              <a:buFontTx/>
              <a:buNone/>
            </a:pPr>
            <a:r>
              <a:rPr lang="en-US" altLang="ko-KR" sz="2400" dirty="0"/>
              <a:t>     S - M - C - R - E Model</a:t>
            </a:r>
          </a:p>
          <a:p>
            <a:pPr marL="990600" lvl="1" indent="-457200">
              <a:buFontTx/>
              <a:buNone/>
            </a:pPr>
            <a:r>
              <a:rPr lang="en-US" altLang="ko-KR" sz="2200" dirty="0"/>
              <a:t>- </a:t>
            </a:r>
            <a:r>
              <a:rPr lang="ko-KR" altLang="en-US" sz="2200" dirty="0"/>
              <a:t>누가 </a:t>
            </a:r>
            <a:r>
              <a:rPr lang="en-US" altLang="ko-KR" sz="2200" dirty="0"/>
              <a:t>(Who) S </a:t>
            </a:r>
          </a:p>
          <a:p>
            <a:pPr marL="990600" lvl="1" indent="-457200">
              <a:buFontTx/>
              <a:buNone/>
            </a:pPr>
            <a:r>
              <a:rPr lang="en-US" altLang="ko-KR" sz="2200" dirty="0"/>
              <a:t>- </a:t>
            </a:r>
            <a:r>
              <a:rPr lang="ko-KR" altLang="en-US" sz="2200" dirty="0"/>
              <a:t>무엇을 </a:t>
            </a:r>
            <a:r>
              <a:rPr lang="en-US" altLang="ko-KR" sz="2200" dirty="0"/>
              <a:t>(says What) M </a:t>
            </a:r>
          </a:p>
          <a:p>
            <a:pPr marL="990600" lvl="1" indent="-457200">
              <a:buFontTx/>
              <a:buNone/>
            </a:pPr>
            <a:r>
              <a:rPr lang="en-US" altLang="ko-KR" sz="2200" dirty="0"/>
              <a:t>- </a:t>
            </a:r>
            <a:r>
              <a:rPr lang="ko-KR" altLang="en-US" sz="2200" dirty="0"/>
              <a:t>어떤 매체를 통하여 </a:t>
            </a:r>
            <a:r>
              <a:rPr lang="en-US" altLang="ko-KR" sz="2200" dirty="0"/>
              <a:t>(in which Channel) C </a:t>
            </a:r>
          </a:p>
          <a:p>
            <a:pPr marL="990600" lvl="1" indent="-457200">
              <a:buFontTx/>
              <a:buNone/>
            </a:pPr>
            <a:r>
              <a:rPr lang="en-US" altLang="ko-KR" sz="2200" dirty="0"/>
              <a:t>- </a:t>
            </a:r>
            <a:r>
              <a:rPr lang="ko-KR" altLang="en-US" sz="2200" dirty="0"/>
              <a:t>누구에게 </a:t>
            </a:r>
            <a:r>
              <a:rPr lang="en-US" altLang="ko-KR" sz="2200" dirty="0"/>
              <a:t>(to Whom) R </a:t>
            </a:r>
          </a:p>
          <a:p>
            <a:pPr marL="990600" lvl="1" indent="-457200">
              <a:buFontTx/>
              <a:buNone/>
            </a:pPr>
            <a:r>
              <a:rPr lang="en-US" altLang="ko-KR" sz="2200" dirty="0"/>
              <a:t>- </a:t>
            </a:r>
            <a:r>
              <a:rPr lang="ko-KR" altLang="en-US" sz="2200" dirty="0"/>
              <a:t>어떤 효과를 가지고 말하는가</a:t>
            </a:r>
            <a:r>
              <a:rPr lang="en-US" altLang="ko-KR" sz="2200" dirty="0"/>
              <a:t>? (with what Effect?) E 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144" y="4596489"/>
            <a:ext cx="6005711" cy="15296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9E628C8D-6F18-4CE9-8B2B-CED57A55DCFD}"/>
                  </a:ext>
                </a:extLst>
              </p14:cNvPr>
              <p14:cNvContentPartPr/>
              <p14:nvPr/>
            </p14:nvContentPartPr>
            <p14:xfrm>
              <a:off x="2194560" y="5212080"/>
              <a:ext cx="3520800" cy="1080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9E628C8D-6F18-4CE9-8B2B-CED57A55DC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85200" y="5202720"/>
                <a:ext cx="3539520" cy="109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315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humb.ad.co.kr/article/migration/image/5/image/20031020_ktf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85439"/>
            <a:ext cx="5944294" cy="444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55576" y="620688"/>
            <a:ext cx="8229600" cy="67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kumimoji="0" lang="ko-KR" altLang="en-US" sz="2200" dirty="0"/>
              <a:t>       </a:t>
            </a:r>
            <a:r>
              <a:rPr kumimoji="0" lang="en-US" altLang="ko-KR" sz="2200" dirty="0"/>
              <a:t>TV </a:t>
            </a:r>
            <a:r>
              <a:rPr kumimoji="0" lang="ko-KR" altLang="en-US" sz="2200" b="1" dirty="0"/>
              <a:t>광고의 커뮤니케이션 과정</a:t>
            </a:r>
            <a:endParaRPr kumimoji="0" lang="en-US" altLang="ko-KR" sz="2200" b="1" dirty="0"/>
          </a:p>
        </p:txBody>
      </p:sp>
      <p:sp>
        <p:nvSpPr>
          <p:cNvPr id="6" name="아래쪽 리본 5"/>
          <p:cNvSpPr/>
          <p:nvPr/>
        </p:nvSpPr>
        <p:spPr>
          <a:xfrm>
            <a:off x="1045544" y="719722"/>
            <a:ext cx="285752" cy="187765"/>
          </a:xfrm>
          <a:prstGeom prst="ribbon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07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내용 개체 틀 2"/>
          <p:cNvSpPr>
            <a:spLocks noGrp="1"/>
          </p:cNvSpPr>
          <p:nvPr>
            <p:ph idx="1"/>
          </p:nvPr>
        </p:nvSpPr>
        <p:spPr>
          <a:xfrm>
            <a:off x="571500" y="928670"/>
            <a:ext cx="7786714" cy="514351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b="1" dirty="0"/>
              <a:t>2) </a:t>
            </a:r>
            <a:r>
              <a:rPr lang="ko-KR" altLang="en-US" b="1" dirty="0" err="1"/>
              <a:t>섀넌</a:t>
            </a:r>
            <a:r>
              <a:rPr lang="en-US" altLang="ko-KR" b="1" dirty="0"/>
              <a:t>-</a:t>
            </a:r>
            <a:r>
              <a:rPr lang="ko-KR" altLang="en-US" b="1" dirty="0" err="1"/>
              <a:t>위버</a:t>
            </a:r>
            <a:r>
              <a:rPr lang="ko-KR" altLang="en-US" b="1" dirty="0"/>
              <a:t> 모델 </a:t>
            </a:r>
            <a:r>
              <a:rPr lang="en-US" altLang="ko-KR" b="1" dirty="0"/>
              <a:t>(Shannon-Weaver Model) (1949) </a:t>
            </a:r>
          </a:p>
          <a:p>
            <a:pPr marL="457200" indent="-457200">
              <a:lnSpc>
                <a:spcPct val="125000"/>
              </a:lnSpc>
              <a:buNone/>
            </a:pPr>
            <a:endParaRPr lang="en-US" altLang="ko-KR" dirty="0"/>
          </a:p>
          <a:p>
            <a:pPr marL="457200" indent="-457200">
              <a:lnSpc>
                <a:spcPct val="125000"/>
              </a:lnSpc>
              <a:buNone/>
            </a:pPr>
            <a:r>
              <a:rPr lang="en-US" altLang="ko-KR" dirty="0"/>
              <a:t>      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미디어와 공동체</a:t>
            </a:r>
            <a:endParaRPr lang="en-US" altLang="ko-KR" dirty="0"/>
          </a:p>
        </p:txBody>
      </p:sp>
      <p:sp>
        <p:nvSpPr>
          <p:cNvPr id="133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0" name="Line 19"/>
          <p:cNvSpPr>
            <a:spLocks noChangeShapeType="1"/>
          </p:cNvSpPr>
          <p:nvPr/>
        </p:nvSpPr>
        <p:spPr bwMode="auto">
          <a:xfrm>
            <a:off x="5248246" y="3673467"/>
            <a:ext cx="4318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/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500034" y="2954330"/>
            <a:ext cx="1296987" cy="12969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ko-KR" altLang="en-US" sz="1700" b="1" dirty="0"/>
              <a:t>정보원</a:t>
            </a:r>
            <a:endParaRPr lang="en-US" altLang="ko-KR" sz="1700" b="1" dirty="0"/>
          </a:p>
          <a:p>
            <a:r>
              <a:rPr lang="en-US" altLang="ko-KR" sz="1700" b="1" dirty="0"/>
              <a:t>Information</a:t>
            </a:r>
          </a:p>
          <a:p>
            <a:r>
              <a:rPr lang="en-US" altLang="ko-KR" sz="1700" b="1" dirty="0"/>
              <a:t>Source</a:t>
            </a: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2228821" y="2954330"/>
            <a:ext cx="1296988" cy="12969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ko-KR" altLang="en-US" b="1" dirty="0"/>
              <a:t>전송기</a:t>
            </a:r>
            <a:endParaRPr lang="en-US" altLang="ko-KR" b="1" dirty="0"/>
          </a:p>
          <a:p>
            <a:r>
              <a:rPr lang="en-US" altLang="ko-KR" b="1" dirty="0"/>
              <a:t>Transmitter</a:t>
            </a:r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3954434" y="2954330"/>
            <a:ext cx="1296987" cy="12969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ko-KR" altLang="en-US" b="1" dirty="0"/>
              <a:t>채널</a:t>
            </a:r>
            <a:endParaRPr lang="en-US" altLang="ko-KR" b="1" dirty="0"/>
          </a:p>
          <a:p>
            <a:r>
              <a:rPr lang="en-US" altLang="ko-KR" b="1" dirty="0"/>
              <a:t>Channel</a:t>
            </a:r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5683221" y="2954330"/>
            <a:ext cx="1296988" cy="12969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ko-KR" altLang="en-US" b="1" dirty="0"/>
              <a:t>수신기</a:t>
            </a:r>
            <a:endParaRPr lang="en-US" altLang="ko-KR" b="1" dirty="0"/>
          </a:p>
          <a:p>
            <a:r>
              <a:rPr lang="en-US" altLang="ko-KR" b="1" dirty="0"/>
              <a:t>Receiver</a:t>
            </a:r>
          </a:p>
        </p:txBody>
      </p: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7412009" y="2954330"/>
            <a:ext cx="1296987" cy="12969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ko-KR" altLang="en-US" b="1" dirty="0"/>
              <a:t>종착지</a:t>
            </a:r>
            <a:endParaRPr lang="en-US" altLang="ko-KR" b="1" dirty="0"/>
          </a:p>
          <a:p>
            <a:r>
              <a:rPr lang="en-US" altLang="ko-KR" b="1" dirty="0"/>
              <a:t>Destination</a:t>
            </a:r>
          </a:p>
        </p:txBody>
      </p:sp>
      <p:sp>
        <p:nvSpPr>
          <p:cNvPr id="37" name="Line 17"/>
          <p:cNvSpPr>
            <a:spLocks noChangeShapeType="1"/>
          </p:cNvSpPr>
          <p:nvPr/>
        </p:nvSpPr>
        <p:spPr bwMode="auto">
          <a:xfrm>
            <a:off x="1797021" y="3673467"/>
            <a:ext cx="4318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/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3522634" y="3673467"/>
            <a:ext cx="4318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/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6973859" y="3673467"/>
            <a:ext cx="4318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/>
          </a:p>
        </p:txBody>
      </p:sp>
      <p:sp>
        <p:nvSpPr>
          <p:cNvPr id="40" name="Line 22"/>
          <p:cNvSpPr>
            <a:spLocks noChangeShapeType="1"/>
          </p:cNvSpPr>
          <p:nvPr/>
        </p:nvSpPr>
        <p:spPr bwMode="auto">
          <a:xfrm>
            <a:off x="3738534" y="2738430"/>
            <a:ext cx="0" cy="93503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/>
          </a:p>
        </p:txBody>
      </p:sp>
      <p:sp>
        <p:nvSpPr>
          <p:cNvPr id="41" name="Line 23"/>
          <p:cNvSpPr>
            <a:spLocks noChangeShapeType="1"/>
          </p:cNvSpPr>
          <p:nvPr/>
        </p:nvSpPr>
        <p:spPr bwMode="auto">
          <a:xfrm>
            <a:off x="5467321" y="2717792"/>
            <a:ext cx="0" cy="93503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/>
          </a:p>
        </p:txBody>
      </p:sp>
      <p:sp>
        <p:nvSpPr>
          <p:cNvPr id="42" name="Line 24"/>
          <p:cNvSpPr>
            <a:spLocks noChangeShapeType="1"/>
          </p:cNvSpPr>
          <p:nvPr/>
        </p:nvSpPr>
        <p:spPr bwMode="auto">
          <a:xfrm>
            <a:off x="2009746" y="3673467"/>
            <a:ext cx="0" cy="93503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/>
          </a:p>
        </p:txBody>
      </p:sp>
      <p:sp>
        <p:nvSpPr>
          <p:cNvPr id="43" name="Line 25"/>
          <p:cNvSpPr>
            <a:spLocks noChangeShapeType="1"/>
          </p:cNvSpPr>
          <p:nvPr/>
        </p:nvSpPr>
        <p:spPr bwMode="auto">
          <a:xfrm>
            <a:off x="7194521" y="3673467"/>
            <a:ext cx="0" cy="93503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/>
          </a:p>
        </p:txBody>
      </p:sp>
      <p:sp>
        <p:nvSpPr>
          <p:cNvPr id="44" name="Rectangle 26"/>
          <p:cNvSpPr>
            <a:spLocks noChangeArrowheads="1"/>
          </p:cNvSpPr>
          <p:nvPr/>
        </p:nvSpPr>
        <p:spPr bwMode="auto">
          <a:xfrm>
            <a:off x="2981296" y="2285992"/>
            <a:ext cx="1512888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ko-KR"/>
              <a:t>Signal</a:t>
            </a:r>
          </a:p>
        </p:txBody>
      </p:sp>
      <p:sp>
        <p:nvSpPr>
          <p:cNvPr id="45" name="Rectangle 27"/>
          <p:cNvSpPr>
            <a:spLocks noChangeArrowheads="1"/>
          </p:cNvSpPr>
          <p:nvPr/>
        </p:nvSpPr>
        <p:spPr bwMode="auto">
          <a:xfrm>
            <a:off x="4710084" y="2285992"/>
            <a:ext cx="1512887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ko-KR" dirty="0"/>
              <a:t>Signal</a:t>
            </a:r>
          </a:p>
        </p:txBody>
      </p: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6437284" y="4608505"/>
            <a:ext cx="15113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ko-KR"/>
              <a:t>Message</a:t>
            </a:r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1254096" y="4608505"/>
            <a:ext cx="15113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ko-KR"/>
              <a:t>Message</a:t>
            </a:r>
          </a:p>
        </p:txBody>
      </p:sp>
      <p:sp>
        <p:nvSpPr>
          <p:cNvPr id="48" name="Rectangle 30"/>
          <p:cNvSpPr>
            <a:spLocks noChangeArrowheads="1"/>
          </p:cNvSpPr>
          <p:nvPr/>
        </p:nvSpPr>
        <p:spPr bwMode="auto">
          <a:xfrm>
            <a:off x="3954434" y="5040305"/>
            <a:ext cx="1296987" cy="5746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ko-KR" altLang="en-US" b="1" dirty="0"/>
              <a:t>잡음</a:t>
            </a:r>
            <a:r>
              <a:rPr lang="en-US" altLang="ko-KR" b="1" dirty="0"/>
              <a:t>Noise</a:t>
            </a:r>
            <a:endParaRPr lang="en-US" altLang="ko-KR" dirty="0"/>
          </a:p>
        </p:txBody>
      </p:sp>
      <p:sp>
        <p:nvSpPr>
          <p:cNvPr id="49" name="Line 31"/>
          <p:cNvSpPr>
            <a:spLocks noChangeShapeType="1"/>
          </p:cNvSpPr>
          <p:nvPr/>
        </p:nvSpPr>
        <p:spPr bwMode="auto">
          <a:xfrm flipV="1">
            <a:off x="4679921" y="4213217"/>
            <a:ext cx="0" cy="78898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010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2400" dirty="0"/>
              <a:t>▶ SMCRE </a:t>
            </a:r>
            <a:r>
              <a:rPr lang="ko-KR" altLang="en-US" sz="2400" dirty="0"/>
              <a:t>모델과 </a:t>
            </a:r>
            <a:r>
              <a:rPr lang="ko-KR" altLang="en-US" sz="2400" dirty="0" err="1"/>
              <a:t>섀넌</a:t>
            </a:r>
            <a:r>
              <a:rPr lang="en-US" altLang="ko-KR" sz="2400" dirty="0"/>
              <a:t>-</a:t>
            </a:r>
            <a:r>
              <a:rPr lang="ko-KR" altLang="en-US" sz="2400" dirty="0" err="1"/>
              <a:t>위버</a:t>
            </a:r>
            <a:r>
              <a:rPr lang="ko-KR" altLang="en-US" sz="2400" dirty="0"/>
              <a:t> 모델의 특징</a:t>
            </a:r>
          </a:p>
          <a:p>
            <a:pPr>
              <a:buFontTx/>
              <a:buNone/>
            </a:pPr>
            <a:endParaRPr lang="ko-KR" alt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200" dirty="0"/>
              <a:t>커뮤니케이션 </a:t>
            </a:r>
            <a:r>
              <a:rPr lang="en-US" altLang="ko-KR" sz="2200" dirty="0"/>
              <a:t>= </a:t>
            </a:r>
            <a:r>
              <a:rPr lang="ko-KR" altLang="en-US" sz="2200" dirty="0"/>
              <a:t>정보나 메시지의 전달</a:t>
            </a:r>
            <a:r>
              <a:rPr lang="en-US" altLang="ko-KR" sz="2200" dirty="0"/>
              <a:t>, </a:t>
            </a:r>
            <a:r>
              <a:rPr lang="ko-KR" altLang="en-US" sz="2200" dirty="0"/>
              <a:t>교환</a:t>
            </a:r>
            <a:r>
              <a:rPr lang="en-US" altLang="ko-KR" sz="2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200" dirty="0"/>
              <a:t>주된 관심</a:t>
            </a:r>
            <a:r>
              <a:rPr lang="en-US" altLang="ko-KR" sz="2200" dirty="0"/>
              <a:t>: </a:t>
            </a:r>
            <a:r>
              <a:rPr lang="ko-KR" altLang="en-US" sz="2200" dirty="0"/>
              <a:t>메시지 전달의 효율성의 증진</a:t>
            </a:r>
          </a:p>
          <a:p>
            <a:pPr>
              <a:buFontTx/>
              <a:buNone/>
            </a:pPr>
            <a:r>
              <a:rPr lang="ko-KR" altLang="en-US" sz="2200" dirty="0"/>
              <a:t>                  공간적</a:t>
            </a:r>
            <a:r>
              <a:rPr lang="en-US" altLang="ko-KR" sz="2200" dirty="0"/>
              <a:t>, </a:t>
            </a:r>
            <a:r>
              <a:rPr lang="ko-KR" altLang="en-US" sz="2200" dirty="0"/>
              <a:t>시간적 제한의 극복 </a:t>
            </a:r>
          </a:p>
          <a:p>
            <a:pPr>
              <a:buFontTx/>
              <a:buNone/>
            </a:pPr>
            <a:r>
              <a:rPr lang="ko-KR" altLang="en-US" sz="2200" dirty="0"/>
              <a:t>                  의도된 효과의 극대화 </a:t>
            </a:r>
          </a:p>
          <a:p>
            <a:pPr>
              <a:buFontTx/>
              <a:buNone/>
            </a:pP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1656994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15517</TotalTime>
  <Words>542</Words>
  <Application>Microsoft Office PowerPoint</Application>
  <PresentationFormat>화면 슬라이드 쇼(4:3)</PresentationFormat>
  <Paragraphs>90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가는안상수체</vt:lpstr>
      <vt:lpstr>굴림</vt:lpstr>
      <vt:lpstr>맑은 고딕</vt:lpstr>
      <vt:lpstr>안상수2006가는</vt:lpstr>
      <vt:lpstr>Arial</vt:lpstr>
      <vt:lpstr>Wingdings</vt:lpstr>
      <vt:lpstr>Office 테마</vt:lpstr>
      <vt:lpstr>   커뮤니케이션의 개념과 모델   </vt:lpstr>
      <vt:lpstr> 1. 커뮤니케이션의 정의</vt:lpstr>
      <vt:lpstr>  * 우리말에서 ‘커뮤니케이션’</vt:lpstr>
      <vt:lpstr> 커뮤니케이션에 대한 보다 정교한 정의 </vt:lpstr>
      <vt:lpstr>PowerPoint 프레젠테이션</vt:lpstr>
      <vt:lpstr>2. 커뮤니케이션의 모델 </vt:lpstr>
      <vt:lpstr>PowerPoint 프레젠테이션</vt:lpstr>
      <vt:lpstr>PowerPoint 프레젠테이션</vt:lpstr>
      <vt:lpstr>PowerPoint 프레젠테이션</vt:lpstr>
      <vt:lpstr>3. 매스커뮤니케이션의 개념과 특징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커뮤니케이션의 개념과 모델</dc:title>
  <dc:creator>bawimul</dc:creator>
  <cp:lastModifiedBy>admin</cp:lastModifiedBy>
  <cp:revision>985</cp:revision>
  <dcterms:created xsi:type="dcterms:W3CDTF">2009-03-15T10:41:15Z</dcterms:created>
  <dcterms:modified xsi:type="dcterms:W3CDTF">2025-09-09T08:15:55Z</dcterms:modified>
</cp:coreProperties>
</file>