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2d41f454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2d41f454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Плохо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2d41f454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2d41f454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2d41f454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2d41f454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2d41f454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2d41f454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2d41f4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2d41f4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2d41f454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2d41f45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2d41f45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2d41f45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Плохо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2d41f454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2d41f454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Хорошо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d41f454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d41f454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Пример проблемы с кроссплатформенность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неправильно — подразумевается, что long равен 4 байтам, используется магическое число элементов</a:t>
            </a:r>
            <a:endParaRPr i="1">
              <a:solidFill>
                <a:srgbClr val="4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неправильно — подразумевается, что long равен 4 байтам</a:t>
            </a:r>
            <a:endParaRPr i="1">
              <a:solidFill>
                <a:srgbClr val="4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не совсем правильно — дублирование имени типа (если изменится тип, то придется менять и здесь)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правильно, оптимально для динамических массивов ненулевого размера</a:t>
            </a:r>
            <a:endParaRPr i="1">
              <a:solidFill>
                <a:srgbClr val="4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правильно, оптимально для статических массивов</a:t>
            </a:r>
            <a:endParaRPr i="1">
              <a:solidFill>
                <a:srgbClr val="4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4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rgbClr val="4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2d41f454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2d41f454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2d41f45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2d41f45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Плохо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2d41f454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2d41f454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Hard coding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Анти-паттерн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layout/MainActivity.xml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ru" sz="16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TextView</a:t>
            </a:r>
            <a:endParaRPr b="1" sz="1600">
              <a:solidFill>
                <a:srgbClr val="000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 sz="16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android</a:t>
            </a:r>
            <a:r>
              <a:rPr b="1" lang="ru" sz="16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:id</a:t>
            </a:r>
            <a:r>
              <a:rPr b="1" lang="ru" sz="16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="@+id/textView"</a:t>
            </a:r>
            <a:endParaRPr b="1" sz="1600">
              <a:solidFill>
                <a:srgbClr val="0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 sz="16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android</a:t>
            </a:r>
            <a:r>
              <a:rPr b="1" lang="ru" sz="16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:layout_width</a:t>
            </a:r>
            <a:r>
              <a:rPr b="1" lang="ru" sz="16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="wrap_content"</a:t>
            </a:r>
            <a:endParaRPr b="1" sz="1600">
              <a:solidFill>
                <a:srgbClr val="0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 sz="16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android</a:t>
            </a:r>
            <a:r>
              <a:rPr b="1" lang="ru" sz="16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:layout_height</a:t>
            </a:r>
            <a:r>
              <a:rPr b="1" lang="ru" sz="16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="wrap_content"</a:t>
            </a:r>
            <a:endParaRPr b="1" sz="1600">
              <a:solidFill>
                <a:srgbClr val="0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 sz="16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android</a:t>
            </a:r>
            <a:r>
              <a:rPr b="1" lang="ru" sz="16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:text</a:t>
            </a:r>
            <a:r>
              <a:rPr b="1" lang="ru" sz="16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="Все любят котиков"</a:t>
            </a:r>
            <a:endParaRPr b="1" sz="1600">
              <a:solidFill>
                <a:srgbClr val="0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layout/MainActivity.xml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TextView</a:t>
            </a:r>
            <a:endParaRPr b="1" sz="1200">
              <a:solidFill>
                <a:srgbClr val="000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 sz="12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android</a:t>
            </a:r>
            <a:r>
              <a:rPr b="1" lang="ru" sz="12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:id</a:t>
            </a: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="@+id/textView"</a:t>
            </a:r>
            <a:endParaRPr b="1" sz="1200">
              <a:solidFill>
                <a:srgbClr val="0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 sz="12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android</a:t>
            </a:r>
            <a:r>
              <a:rPr b="1" lang="ru" sz="12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:layout_width</a:t>
            </a: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="wrap_co</a:t>
            </a: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ntent"</a:t>
            </a:r>
            <a:endParaRPr b="1" sz="1200">
              <a:solidFill>
                <a:srgbClr val="0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 sz="12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android</a:t>
            </a:r>
            <a:r>
              <a:rPr b="1" lang="ru" sz="12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:layout_height</a:t>
            </a: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="wrap_content"</a:t>
            </a:r>
            <a:endParaRPr b="1" sz="1200">
              <a:solidFill>
                <a:srgbClr val="0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ru" sz="12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android</a:t>
            </a:r>
            <a:r>
              <a:rPr b="1" lang="ru" sz="12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:text</a:t>
            </a: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="@string/important_text"</a:t>
            </a:r>
            <a:endParaRPr b="1" sz="1200">
              <a:solidFill>
                <a:srgbClr val="0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200"/>
          </a:p>
        </p:txBody>
      </p:sp>
      <p:sp>
        <p:nvSpPr>
          <p:cNvPr id="116" name="Google Shape;116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values/strings.xml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resources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&lt;</a:t>
            </a: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string </a:t>
            </a:r>
            <a:r>
              <a:rPr b="1" lang="ru" sz="120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1" lang="ru" sz="12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="important_text"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Все любят котиков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&lt;/</a:t>
            </a: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...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lang="ru" sz="12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resources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проблемы </a:t>
            </a:r>
            <a:r>
              <a:rPr lang="ru"/>
              <a:t>несет</a:t>
            </a:r>
            <a:r>
              <a:rPr lang="ru"/>
              <a:t>?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ru">
                <a:solidFill>
                  <a:schemeClr val="dk1"/>
                </a:solidFill>
              </a:rPr>
              <a:t>Код трудно читать и понимать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ru">
                <a:solidFill>
                  <a:schemeClr val="dk1"/>
                </a:solidFill>
              </a:rPr>
              <a:t>Код будет исправно работать только в окружении, в котором ведется разработка.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ru">
                <a:solidFill>
                  <a:schemeClr val="dk1"/>
                </a:solidFill>
              </a:rPr>
              <a:t>Могут проявляться непредсказуемые дефекты во время перемещения, переименования файлов, и их поведение может меняться при изменения конфигурации устройств.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избежать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ru">
                <a:solidFill>
                  <a:schemeClr val="dk1"/>
                </a:solidFill>
              </a:rPr>
              <a:t>Выносить магические числа и строки в константы или конфиги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ru">
                <a:solidFill>
                  <a:schemeClr val="dk1"/>
                </a:solidFill>
              </a:rPr>
              <a:t>Стараться писать конфигурируемый код (но не увлекаться, иначе получим soft coding)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>
                <a:solidFill>
                  <a:srgbClr val="000000"/>
                </a:solidFill>
              </a:rPr>
              <a:t>Hard coding</a:t>
            </a:r>
            <a:r>
              <a:rPr lang="ru">
                <a:solidFill>
                  <a:srgbClr val="000000"/>
                </a:solidFill>
              </a:rPr>
              <a:t> ― это практика разработки программного обеспечения, заключающаяся во встраивании данных непосредственно в исходный код программы или другого исполняемого объекта.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проявляется?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Этот анти-паттерн тесно связан с </a:t>
            </a:r>
            <a:r>
              <a:rPr b="1" lang="ru">
                <a:solidFill>
                  <a:srgbClr val="000000"/>
                </a:solidFill>
              </a:rPr>
              <a:t>магическими числами</a:t>
            </a:r>
            <a:r>
              <a:rPr lang="ru">
                <a:solidFill>
                  <a:srgbClr val="000000"/>
                </a:solidFill>
              </a:rPr>
              <a:t> и </a:t>
            </a:r>
            <a:r>
              <a:rPr b="1" lang="ru">
                <a:solidFill>
                  <a:srgbClr val="000000"/>
                </a:solidFill>
              </a:rPr>
              <a:t>магическими строчкам</a:t>
            </a:r>
            <a:r>
              <a:rPr b="1" lang="ru">
                <a:solidFill>
                  <a:srgbClr val="000000"/>
                </a:solidFill>
              </a:rPr>
              <a:t>и</a:t>
            </a:r>
            <a:r>
              <a:rPr lang="ru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" sz="1600">
                <a:solidFill>
                  <a:srgbClr val="44558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fun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" sz="1600">
                <a:solidFill>
                  <a:srgbClr val="99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checkName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(name: </a:t>
            </a:r>
            <a:r>
              <a:rPr b="1" lang="ru" sz="1600">
                <a:solidFill>
                  <a:srgbClr val="44558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(name.length &gt; </a:t>
            </a:r>
            <a:r>
              <a:rPr lang="ru" sz="1600">
                <a:solidFill>
                  <a:srgbClr val="0099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" sz="1600">
                <a:solidFill>
                  <a:srgbClr val="44558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IllegalArgumentException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600">
                <a:solidFill>
                  <a:srgbClr val="DD114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"username is too long"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" sz="1600">
                <a:solidFill>
                  <a:srgbClr val="44558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fun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" sz="1600">
                <a:solidFill>
                  <a:srgbClr val="99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checkName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(name: </a:t>
            </a:r>
            <a:r>
              <a:rPr b="1" lang="ru" sz="1600">
                <a:solidFill>
                  <a:srgbClr val="44558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(name.length &gt; </a:t>
            </a:r>
            <a:r>
              <a:rPr b="1" lang="ru" sz="1600">
                <a:solidFill>
                  <a:srgbClr val="44558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MAX_USERNAME_SIZE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" sz="1600">
                <a:solidFill>
                  <a:srgbClr val="44558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IllegalArgumentException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600">
                <a:solidFill>
                  <a:srgbClr val="DD114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"username is too long"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companion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MAX_USERNAME_SIZE = </a:t>
            </a:r>
            <a:r>
              <a:rPr lang="ru" sz="1600">
                <a:solidFill>
                  <a:srgbClr val="0099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42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ru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600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size_t</a:t>
            </a:r>
            <a:r>
              <a:rPr lang="ru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NUMBER_OF_ELEMENTS </a:t>
            </a:r>
            <a:r>
              <a:rPr lang="ru" sz="16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6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ru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a[NUMBER_OF_ELEMENTS];</a:t>
            </a:r>
            <a:endParaRPr sz="16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memset(a, </a:t>
            </a:r>
            <a:r>
              <a:rPr lang="ru" sz="16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6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6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6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ru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i="1" lang="ru" sz="1600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неправильно</a:t>
            </a:r>
            <a:endParaRPr sz="16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memset(a, </a:t>
            </a:r>
            <a:r>
              <a:rPr lang="ru" sz="16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NUMBER_OF_ELEMENTS </a:t>
            </a:r>
            <a:r>
              <a:rPr lang="ru" sz="16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6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ru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i="1" lang="ru" sz="1600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неправиль</a:t>
            </a:r>
            <a:r>
              <a:rPr i="1" lang="ru" sz="1600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но</a:t>
            </a:r>
            <a:endParaRPr sz="16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memset(a, </a:t>
            </a:r>
            <a:r>
              <a:rPr lang="ru" sz="16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NUMBER_OF_ELEMENTS </a:t>
            </a:r>
            <a:r>
              <a:rPr lang="ru" sz="16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" sz="16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ru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600">
                <a:solidFill>
                  <a:srgbClr val="B00040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ru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)); </a:t>
            </a:r>
            <a:r>
              <a:rPr i="1" lang="ru" sz="1600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i="1" lang="ru" sz="1400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не совсем </a:t>
            </a:r>
            <a:r>
              <a:rPr i="1" lang="ru" sz="1400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правильно</a:t>
            </a:r>
            <a:endParaRPr sz="14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memset(a, </a:t>
            </a:r>
            <a:r>
              <a:rPr lang="ru" sz="16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NUMBER_OF_ELEMENTS </a:t>
            </a:r>
            <a:r>
              <a:rPr lang="ru" sz="16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" sz="16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ru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(a[</a:t>
            </a:r>
            <a:r>
              <a:rPr lang="ru" sz="16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])); </a:t>
            </a:r>
            <a:r>
              <a:rPr i="1" lang="ru" sz="1600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правильно</a:t>
            </a:r>
            <a:endParaRPr sz="16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memset(a, </a:t>
            </a:r>
            <a:r>
              <a:rPr lang="ru" sz="16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ru" sz="16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ru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(a)); </a:t>
            </a:r>
            <a:r>
              <a:rPr i="1" lang="ru" sz="1600">
                <a:solidFill>
                  <a:srgbClr val="408080"/>
                </a:solidFill>
                <a:latin typeface="Roboto Mono"/>
                <a:ea typeface="Roboto Mono"/>
                <a:cs typeface="Roboto Mono"/>
                <a:sym typeface="Roboto Mono"/>
              </a:rPr>
              <a:t>// правильно</a:t>
            </a:r>
            <a:endParaRPr i="1" sz="1600">
              <a:solidFill>
                <a:srgbClr val="4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</a:rPr>
              <a:t>Иногда использование магических чисел оправдано: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</a:rPr>
              <a:t>0 и 1 для инициализации и инкрементирования значений в циклах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ru" sz="16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 </a:t>
            </a:r>
            <a:r>
              <a:rPr lang="ru" sz="1600">
                <a:solidFill>
                  <a:srgbClr val="1750E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.max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i="1" lang="ru" sz="1600">
                <a:solidFill>
                  <a:srgbClr val="0062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x + 1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</a:rPr>
              <a:t>2 для проверки четности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isEven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(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-&gt;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Boolean 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b="1" lang="ru" sz="16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 it 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% </a:t>
            </a:r>
            <a:r>
              <a:rPr lang="ru" sz="1600">
                <a:solidFill>
                  <a:srgbClr val="1750E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 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== </a:t>
            </a:r>
            <a:r>
              <a:rPr lang="ru" sz="1600">
                <a:solidFill>
                  <a:srgbClr val="1750E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 </a:t>
            </a:r>
            <a:r>
              <a:rPr b="1" lang="ru" sz="16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</a:rPr>
              <a:t>Простые арифметические константы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circumference 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ru" sz="1600">
                <a:solidFill>
                  <a:srgbClr val="1750E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 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i="1" lang="ru" sz="1600">
                <a:solidFill>
                  <a:srgbClr val="87109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PI 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radius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033B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 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 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 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ru" sz="1600">
                <a:solidFill>
                  <a:srgbClr val="1750E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4 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ru" sz="16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buildConnection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 {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DriverManager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.getConnection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"jdbc:mysql://localhost:3306/someDb?characterEncoding=UTF-8”</a:t>
            </a: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 sz="16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"user01"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ru" sz="16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"12345qwert"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</a:rPr>
              <a:t>Выносим строки в конфиг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spring: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datasource: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jdbc-url: jdbc:mysql://localhost:3306/someDb?characterEncoding=UTF-8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username: user01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password: 12345qwert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