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Roboto Medium"/>
      <p:regular r:id="rId25"/>
      <p:bold r:id="rId26"/>
      <p:italic r:id="rId27"/>
      <p:boldItalic r:id="rId28"/>
    </p:embeddedFon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bold.fntdata"/><Relationship Id="rId25" Type="http://schemas.openxmlformats.org/officeDocument/2006/relationships/font" Target="fonts/RobotoMedium-regular.fntdata"/><Relationship Id="rId28" Type="http://schemas.openxmlformats.org/officeDocument/2006/relationships/font" Target="fonts/RobotoMedium-boldItalic.fntdata"/><Relationship Id="rId27" Type="http://schemas.openxmlformats.org/officeDocument/2006/relationships/font" Target="fonts/Roboto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0b9aefe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0b9aefe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0b9aefec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0b9aefec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0b9aefec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0b9aefec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0b9aefec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0b9aefec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0b88dc7f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0b88dc7f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0b88dc7f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0b88dc7f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0b88dc7f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0b88dc7f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Представим, что нам нужно написать программу управления грузовыми перевозками. Сперва мы хотим перевозить товары только на автомобилях. Поэтому и весь код написан только для работы с классом “Грузовик”.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 какой-то момент мы решил добавить в программу морскую логистику. Но есть проблема: большая часть существующего кода жёстко привязана к классам “Грузовиков”, поэтому для добавления логики придётся переписать весь код. Более того, если мы решим потом добавить перевозку с помощью самолётов, то опять придется все переписать.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0b88dc7f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0b88dc7f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Паттерн “Фабричный метод” предлагает создавать объекты не напрямую, а через вызов особого фабричного метода. Теперь мы можем переопределить фабричный метод в подклассе, чтобы изменить тип создаваемого продукта.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Например, классы “Дорожная Логистика” и “Морская Логистика” будут наследоваться от класса “Логистика” и будут переопределять его метод createTransport(). createTransport() в “Дорожной Логистике” будет </a:t>
            </a:r>
            <a:r>
              <a:rPr lang="ru" sz="1200">
                <a:latin typeface="Roboto"/>
                <a:ea typeface="Roboto"/>
                <a:cs typeface="Roboto"/>
                <a:sym typeface="Roboto"/>
              </a:rPr>
              <a:t>возвращать</a:t>
            </a:r>
            <a:r>
              <a:rPr lang="ru" sz="1200">
                <a:latin typeface="Roboto"/>
                <a:ea typeface="Roboto"/>
                <a:cs typeface="Roboto"/>
                <a:sym typeface="Roboto"/>
              </a:rPr>
              <a:t> объект “Транспорт”, а в “Морской Логистике” -- “Судно”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0b88dc7f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0b88dc7f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Чтобы эта система заработала, все возвращаемые объекты должны иметь общий интерфейс. Таком образом, подклассы смогут производить объекты различных классов, следующих одному и тому же интерфейсу.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Например, классы “Грузовик” и “Судно” реализуют интерфейс “Транспорт” с методом доставить. Каждый из этих классов реализует метод по-своему: грузовики везут грузы по земле, а суда — по морю. Фабричный метод в классе “Дорожной Логистики” вернёт объект-грузовик, а класс “Морской Логистики” — объект-судно.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0b88dc7f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0b88dc7f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Для клиента фабричного метода нет разницы между этими объектами, так как он будет трактовать их как некий абстрактный “Транспорт”. Для него будет важно, чтобы объект имел метод доставить, а как конкретно он работает — не важно.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bd7f543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bd7f543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Допустим, мы создаем программу для сферы строительства. Мы хотим строить многоэтажные каменные дома и деревянные дома. Для строительства определенного типа дома, нам нужен свой подрядчик. Поэтому у нас будет интерфейс “House” c методом “repair” и две его реализации “BrickHouse” и “WoodHouse”, где мы по своему реализуем функцию “repair”. Также у нас будет класс “Builder”, в котором будет абстрактная функция “build”. От класса “Builder” мы наследуем два подкласса “BrickHouseBuilder” и “WoodHouseBuilder”, которые также по своему реализуют функцию “build”.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0b88dc7f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0b88dc7f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0b88dc7f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0b88dc7f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Фабричный метод отделяет код производства продуктов от остального кода, который эти продукты использует. Благодаря этому, код производства можно расширять, не трогая основной.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0b88dc7f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0b88dc7f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arenR"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Интерфейс “Продукт” определяет общий интерфейс объектов, которые может произвести создатель и его подклассы.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arenR"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Конкретные продукты содержат код различных продуктов. Продукты будут отличаться реализацией, но интерфейс у них будет общий.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arenR"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Создатель объявляет фабричный метод, который должен возвращать новые объекты продуктов. Важно, чтобы тип результата совпадал с общим интерфейсом продуктов.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Зачастую фабричный метод объявляют абстрактным, чтобы заставить все подклассы реализовать его по-своему. Но он может возвращать и некий стандартный продукт.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Важно понимать, что создание продуктов не является единственной функцией создателя. Обычно он содержит и другой полезный код работы с продуктом. Например, в нашем примере класс “Логистика” не только имеет фабричный метод, но и функцию planDelivery().</a:t>
            </a:r>
            <a:endParaRPr sz="12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arenR"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Конкретные создатели по-своему реализуют фабричный метод, производя те или иные конкретные продукты.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Фабричный метод не обязан всё время создавать новые объекты. Его можно переписать так, чтобы возвращать существующие объекты из какого-то хранилища или кэша.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edium"/>
                <a:ea typeface="Roboto Medium"/>
                <a:cs typeface="Roboto Medium"/>
                <a:sym typeface="Roboto Medium"/>
              </a:rPr>
              <a:t>Паттерн</a:t>
            </a:r>
            <a:r>
              <a:rPr lang="ru"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edium"/>
                <a:ea typeface="Roboto Medium"/>
                <a:cs typeface="Roboto Medium"/>
                <a:sym typeface="Roboto Medium"/>
              </a:rPr>
              <a:t>“Фабричный метод”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Factory Method or Virtual Constructor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000075"/>
            <a:ext cx="8520600" cy="39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interface </a:t>
            </a:r>
            <a:r>
              <a:rPr lang="ru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Product </a:t>
            </a:r>
            <a:r>
              <a:rPr lang="ru" sz="150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endParaRPr sz="1500">
              <a:solidFill>
                <a:srgbClr val="8080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class </a:t>
            </a:r>
            <a:r>
              <a:rPr lang="ru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ConcreteProductA : Product </a:t>
            </a:r>
            <a:r>
              <a:rPr lang="ru" sz="150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endParaRPr sz="1500">
              <a:solidFill>
                <a:srgbClr val="8080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class </a:t>
            </a:r>
            <a:r>
              <a:rPr lang="ru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ConcreteProductB : Product </a:t>
            </a:r>
            <a:r>
              <a:rPr lang="ru" sz="150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endParaRPr sz="1500">
              <a:solidFill>
                <a:srgbClr val="8080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8080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abstract class </a:t>
            </a:r>
            <a:r>
              <a:rPr lang="ru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Creator { </a:t>
            </a:r>
            <a:r>
              <a:rPr b="1" lang="ru" sz="15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abstract fun </a:t>
            </a:r>
            <a:r>
              <a:rPr lang="ru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factoryMethod(): Product }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class </a:t>
            </a:r>
            <a:r>
              <a:rPr lang="ru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ConcreteCreatorA : Creator() {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ru" sz="15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override fun </a:t>
            </a:r>
            <a:r>
              <a:rPr lang="ru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factoryMethod(): Product { </a:t>
            </a:r>
            <a:r>
              <a:rPr b="1" lang="ru" sz="15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ru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ConcreteProductA() }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class </a:t>
            </a:r>
            <a:r>
              <a:rPr lang="ru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ConcreteCreatorB : Creator() {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ru" sz="15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override fun </a:t>
            </a:r>
            <a:r>
              <a:rPr lang="ru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factoryMethod(): Product { </a:t>
            </a:r>
            <a:r>
              <a:rPr b="1" lang="ru" sz="15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ru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ConcreteProductB() }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500">
              <a:solidFill>
                <a:srgbClr val="0000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на Kotlin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interface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Transport {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ru" sz="14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fun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delivery()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class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Truck: Transport {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ru" sz="14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override fun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delivery() {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i="1"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ru" sz="14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"Грузовик доставил котиков по суше"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class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Ship: Transport {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ru" sz="14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override fun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delivery() {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i="1"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ru" sz="14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"Судно доставило котиков по воде"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на Kotlin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abstract class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Logistics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ru" sz="12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fun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planDelivery(number: Int)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i="1"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ru" sz="12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"Нужно доставить </a:t>
            </a:r>
            <a:r>
              <a:rPr b="1" lang="ru" sz="12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$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b="1" lang="ru" sz="12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котиков"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ru" sz="12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abstract fun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createTransport(): Transport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class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TruckLogistics: Logistics()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ru" sz="12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override fun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createTransport(): Transport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b="1" lang="ru" sz="12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Truck()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class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ShipLogistics: Logistics()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ru" sz="12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override fun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createTransport(): Transport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b="1" lang="ru" sz="12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Ship()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на Kotlin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fun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main() {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ru" sz="14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config = </a:t>
            </a:r>
            <a:r>
              <a:rPr i="1"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readLine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() </a:t>
            </a:r>
            <a:r>
              <a:rPr i="1" lang="ru" sz="14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Ship</a:t>
            </a:r>
            <a:endParaRPr i="1" sz="1400">
              <a:solidFill>
                <a:srgbClr val="80808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4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ru" sz="14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logistics = </a:t>
            </a:r>
            <a:r>
              <a:rPr b="1" lang="ru" sz="14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when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(config) {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b="1" lang="ru" sz="14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"Truck"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-&gt; TruckLogistics()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b="1" lang="ru" sz="14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"Ship"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-&gt; ShipLogistics()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b="1" lang="ru" sz="14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else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-&gt; </a:t>
            </a:r>
            <a:r>
              <a:rPr b="1" lang="ru" sz="14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throw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IllegalArgumentException(</a:t>
            </a:r>
            <a:r>
              <a:rPr b="1" lang="ru" sz="14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"Наташа, мы все уронили"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ru" sz="14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numberOfCats = </a:t>
            </a:r>
            <a:r>
              <a:rPr i="1"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readLine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()?.</a:t>
            </a:r>
            <a:r>
              <a:rPr i="1"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toInt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() ?: 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 </a:t>
            </a:r>
            <a:r>
              <a:rPr i="1" lang="ru" sz="14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69</a:t>
            </a:r>
            <a:endParaRPr sz="1400">
              <a:solidFill>
                <a:srgbClr val="0000F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logistics.planDelivery(numberOfCats) </a:t>
            </a:r>
            <a:r>
              <a:rPr i="1" lang="ru" sz="14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Нужно доставить 69 котиков</a:t>
            </a:r>
            <a:endParaRPr i="1" sz="1400">
              <a:solidFill>
                <a:srgbClr val="80808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ru" sz="14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transport = logistics.createTransport()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transport.delivery() </a:t>
            </a:r>
            <a:r>
              <a:rPr i="1" lang="ru" sz="14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Судно доставило котиков по воде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Связь с другими паттернами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➔"/>
            </a:pPr>
            <a:r>
              <a:rPr lang="ru">
                <a:solidFill>
                  <a:srgbClr val="D9D9D9"/>
                </a:solidFill>
              </a:rPr>
              <a:t>Многие архитектуры начинаются с применения Фабричного метода и эволюционируют в сторону </a:t>
            </a:r>
            <a:r>
              <a:rPr b="1" lang="ru">
                <a:solidFill>
                  <a:srgbClr val="D9D9D9"/>
                </a:solidFill>
              </a:rPr>
              <a:t>Абстрактной фабрики</a:t>
            </a:r>
            <a:r>
              <a:rPr lang="ru">
                <a:solidFill>
                  <a:srgbClr val="D9D9D9"/>
                </a:solidFill>
              </a:rPr>
              <a:t>, </a:t>
            </a:r>
            <a:r>
              <a:rPr b="1" lang="ru">
                <a:solidFill>
                  <a:srgbClr val="D9D9D9"/>
                </a:solidFill>
              </a:rPr>
              <a:t>Прототипа</a:t>
            </a:r>
            <a:r>
              <a:rPr lang="ru">
                <a:solidFill>
                  <a:srgbClr val="D9D9D9"/>
                </a:solidFill>
              </a:rPr>
              <a:t> или </a:t>
            </a:r>
            <a:r>
              <a:rPr b="1" lang="ru">
                <a:solidFill>
                  <a:srgbClr val="D9D9D9"/>
                </a:solidFill>
              </a:rPr>
              <a:t>Строителя</a:t>
            </a:r>
            <a:r>
              <a:rPr lang="ru">
                <a:solidFill>
                  <a:srgbClr val="D9D9D9"/>
                </a:solidFill>
              </a:rPr>
              <a:t>.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➔"/>
            </a:pPr>
            <a:r>
              <a:rPr lang="ru">
                <a:solidFill>
                  <a:srgbClr val="D9D9D9"/>
                </a:solidFill>
              </a:rPr>
              <a:t>Классы </a:t>
            </a:r>
            <a:r>
              <a:rPr b="1" lang="ru">
                <a:solidFill>
                  <a:srgbClr val="D9D9D9"/>
                </a:solidFill>
              </a:rPr>
              <a:t>Абстрактной фабрики</a:t>
            </a:r>
            <a:r>
              <a:rPr lang="ru">
                <a:solidFill>
                  <a:srgbClr val="D9D9D9"/>
                </a:solidFill>
              </a:rPr>
              <a:t> чаще всего реализуются с помощью Фабричного метода.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➔"/>
            </a:pPr>
            <a:r>
              <a:rPr lang="ru">
                <a:solidFill>
                  <a:srgbClr val="CCCCCC"/>
                </a:solidFill>
              </a:rPr>
              <a:t>Фабричный метод можно рассматривать как частный случай </a:t>
            </a:r>
            <a:r>
              <a:rPr b="1" lang="ru">
                <a:solidFill>
                  <a:srgbClr val="CCCCCC"/>
                </a:solidFill>
              </a:rPr>
              <a:t>Шаблонного метода</a:t>
            </a:r>
            <a:r>
              <a:rPr lang="ru">
                <a:solidFill>
                  <a:srgbClr val="CCCCCC"/>
                </a:solidFill>
              </a:rPr>
              <a:t>.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Избавляет класс от привязки к конкретным классам продуктов.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Выделяет код производства продуктов в одно место, упрощая поддержку кода.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Упрощает добавление новых продуктов в программу.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arenR"/>
            </a:pPr>
            <a:r>
              <a:rPr lang="ru">
                <a:solidFill>
                  <a:srgbClr val="D9D9D9"/>
                </a:solidFill>
              </a:rPr>
              <a:t>Используется при реализации Абстрактной фабрики.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edium"/>
                <a:ea typeface="Roboto Medium"/>
                <a:cs typeface="Roboto Medium"/>
                <a:sym typeface="Roboto Medium"/>
              </a:rPr>
              <a:t>Проблема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925"/>
            <a:ext cx="8520602" cy="3550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edium"/>
                <a:ea typeface="Roboto Medium"/>
                <a:cs typeface="Roboto Medium"/>
                <a:sym typeface="Roboto Medium"/>
              </a:rPr>
              <a:t>Решение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0" cy="3710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edium"/>
                <a:ea typeface="Roboto Medium"/>
                <a:cs typeface="Roboto Medium"/>
                <a:sym typeface="Roboto Medium"/>
              </a:rPr>
              <a:t>Решение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0" l="0" r="0" t="4561"/>
          <a:stretch/>
        </p:blipFill>
        <p:spPr>
          <a:xfrm>
            <a:off x="555513" y="941525"/>
            <a:ext cx="8032977" cy="391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450" y="941525"/>
            <a:ext cx="7243099" cy="39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Ещё пример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113" y="941525"/>
            <a:ext cx="7063776" cy="397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edium"/>
                <a:ea typeface="Roboto Medium"/>
                <a:cs typeface="Roboto Medium"/>
                <a:sym typeface="Roboto Medium"/>
              </a:rPr>
              <a:t>Что делает?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Фабричный метод </a:t>
            </a: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— это порождающий паттерн проектирования, который определяет общий интерфейс для создания объектов в суперклассе (родительском классе), позволяя подклассам изменять тип создаваемых объектов.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Применимость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</a:t>
            </a:r>
            <a:r>
              <a:rPr lang="ru"/>
              <a:t>спользуйте паттерн фабричный метод, когда: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ru"/>
              <a:t>Классу заранее неизвестны типы и зависимости объектов, с которыми должен работать ваш код.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u"/>
              <a:t>Класс спроектирован так, чтобы объекты, которые он создает, специфицировались подклассами;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u"/>
              <a:t>Класс делегирует свои обязанности одному из нескольких вспомогательных подклассов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38" y="865325"/>
            <a:ext cx="7006923" cy="40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