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2664B4-F4DA-4015-A228-1F7FC22BA5AD}">
  <a:tblStyle styleId="{0F2664B4-F4DA-4015-A228-1F7FC22BA5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92D6222-E94A-443A-ADC0-D55ACC149F6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aa71d7ab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aa71d7a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aa71d7ab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aa71d7ab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e0e4d605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e0e4d605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aa71d7ab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aa71d7ab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aa71d7a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aa71d7a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aa71d7a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aa71d7a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e0e4d60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e0e4d60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ru" sz="1200">
                <a:solidFill>
                  <a:schemeClr val="dk1"/>
                </a:solidFill>
              </a:rPr>
              <a:t>Рассмотрим консольную игру “Крестики-нолики”. Хотим иметь класс Game, в котором будет находится вся основная логика. Понятно, что в рамках одной программы должен находится только один экземпляр этого класса, поэтому Game может использовать паттерн “Одиночка”. Также в игре есть класс Field, в котором хранится игровое поле, и несколько методов для взаимодействия с ним. Опять же понятно, что в игре должно быть только одно поле, поэтому при реализации класса Field также стоит использовать этот шаблон.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e0e4d60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e0e4d60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ru" sz="1200">
                <a:solidFill>
                  <a:schemeClr val="dk1"/>
                </a:solidFill>
              </a:rPr>
              <a:t>Конфигурационный файл. С помощью singleton мы можем вынести все конфигурационные переменные в один файл, таким образом мы не будет загрязнять глобальное пространство имен лишними переменными, а также обеспечим одновременный доступ к файлу.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ru" sz="1200">
                <a:solidFill>
                  <a:schemeClr val="dk1"/>
                </a:solidFill>
              </a:rPr>
              <a:t>Похожим образом можем использовать singleton и для генерации журнального файла (log file)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e0e4d60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e0e4d60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aa71d7ab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aa71d7ab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aa71d7ab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aa71d7a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aa71d7ab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aa71d7a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 существу переменные экземпляров, объявленные как static, являются глобальными переменными. При объявлении объектов их класса программа не создаёт никаких копий статической переменной. Вместо этого все экземпляры класса совместно используют одну и ту же статическую переменную.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static у функции означает, что она работает со статическими 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переменными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Паттерн “Одиночка”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Singleton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Реализация на Kotlin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2018050"/>
            <a:ext cx="8520600" cy="25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400">
                <a:solidFill>
                  <a:srgbClr val="000080"/>
                </a:solidFill>
                <a:latin typeface="Roboto Mono"/>
                <a:ea typeface="Roboto Mono"/>
                <a:cs typeface="Roboto Mono"/>
                <a:sym typeface="Roboto Mono"/>
              </a:rPr>
              <a:t>object </a:t>
            </a:r>
            <a:r>
              <a:rPr lang="ru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Singleton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311700" y="1318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object в Kotlin реализует шаблон “Одиночка”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Небольшой пример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6" name="Google Shape;116;p23"/>
          <p:cNvGraphicFramePr/>
          <p:nvPr/>
        </p:nvGraphicFramePr>
        <p:xfrm>
          <a:off x="119675" y="129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{292D6222-E94A-443A-ADC0-D55ACC149F60}</a:tableStyleId>
              </a:tblPr>
              <a:tblGrid>
                <a:gridCol w="3994575"/>
                <a:gridCol w="4910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7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File Name: Singleton.kt</a:t>
                      </a:r>
                      <a:endParaRPr sz="17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700">
                          <a:solidFill>
                            <a:srgbClr val="00008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object </a:t>
                      </a:r>
                      <a:r>
                        <a:rPr lang="ru" sz="17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Singleton {</a:t>
                      </a:r>
                      <a:endParaRPr sz="17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7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</a:t>
                      </a:r>
                      <a:r>
                        <a:rPr b="1" lang="ru" sz="1700">
                          <a:solidFill>
                            <a:srgbClr val="00008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var </a:t>
                      </a:r>
                      <a:r>
                        <a:rPr b="1" lang="ru" sz="1700">
                          <a:solidFill>
                            <a:srgbClr val="660E7A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 </a:t>
                      </a:r>
                      <a:r>
                        <a:rPr lang="ru" sz="17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 </a:t>
                      </a:r>
                      <a:r>
                        <a:rPr lang="ru" sz="17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 sz="17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7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File Name: main.kt</a:t>
                      </a:r>
                      <a:endParaRPr sz="17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0008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fun </a:t>
                      </a:r>
                      <a:r>
                        <a:rPr lang="ru" sz="17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main() {</a:t>
                      </a:r>
                      <a:endParaRPr sz="17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</a:t>
                      </a:r>
                      <a:r>
                        <a:rPr b="1" lang="ru" sz="1700">
                          <a:solidFill>
                            <a:srgbClr val="00008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 </a:t>
                      </a:r>
                      <a:r>
                        <a:rPr lang="ru" sz="17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instance1 = Singleton</a:t>
                      </a:r>
                      <a:endParaRPr sz="17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</a:t>
                      </a:r>
                      <a:r>
                        <a:rPr i="1" lang="ru" sz="17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println</a:t>
                      </a:r>
                      <a:r>
                        <a:rPr lang="ru" sz="17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(instance1.</a:t>
                      </a:r>
                      <a:r>
                        <a:rPr b="1" lang="ru" sz="1700">
                          <a:solidFill>
                            <a:srgbClr val="660E7A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</a:t>
                      </a:r>
                      <a:r>
                        <a:rPr lang="ru" sz="17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 </a:t>
                      </a:r>
                      <a:r>
                        <a:rPr i="1" lang="ru" sz="1700">
                          <a:solidFill>
                            <a:srgbClr val="80808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0</a:t>
                      </a:r>
                      <a:endParaRPr i="1" sz="1700">
                        <a:solidFill>
                          <a:srgbClr val="80808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700">
                          <a:solidFill>
                            <a:srgbClr val="80808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</a:t>
                      </a:r>
                      <a:r>
                        <a:rPr b="1" lang="ru" sz="1700">
                          <a:solidFill>
                            <a:srgbClr val="00008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 </a:t>
                      </a:r>
                      <a:r>
                        <a:rPr lang="ru" sz="17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instance2 = Singleton</a:t>
                      </a:r>
                      <a:endParaRPr sz="17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instance1.</a:t>
                      </a:r>
                      <a:r>
                        <a:rPr b="1" lang="ru" sz="1700">
                          <a:solidFill>
                            <a:srgbClr val="660E7A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 </a:t>
                      </a:r>
                      <a:r>
                        <a:rPr lang="ru" sz="17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 </a:t>
                      </a:r>
                      <a:r>
                        <a:rPr lang="ru" sz="17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700">
                        <a:solidFill>
                          <a:srgbClr val="0000F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solidFill>
                            <a:srgbClr val="0000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</a:t>
                      </a:r>
                      <a:r>
                        <a:rPr i="1" lang="ru" sz="17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println</a:t>
                      </a:r>
                      <a:r>
                        <a:rPr lang="ru" sz="17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(instance2.</a:t>
                      </a:r>
                      <a:r>
                        <a:rPr b="1" lang="ru" sz="1700">
                          <a:solidFill>
                            <a:srgbClr val="660E7A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number</a:t>
                      </a:r>
                      <a:r>
                        <a:rPr lang="ru" sz="17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 </a:t>
                      </a:r>
                      <a:r>
                        <a:rPr i="1" lang="ru" sz="1700">
                          <a:solidFill>
                            <a:srgbClr val="80808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10</a:t>
                      </a:r>
                      <a:endParaRPr i="1" sz="1700">
                        <a:solidFill>
                          <a:srgbClr val="80808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700">
                        <a:solidFill>
                          <a:srgbClr val="8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Отношения с другими паттернами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Фасад</a:t>
            </a: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можно сделать Одиночкой, так как обычно нужен только один объект-фасад.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Паттерн </a:t>
            </a: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Легковес</a:t>
            </a: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может напоминать Одиночку, если для конкретной задачи получилось свести количество объектов к одному. Но между паттернами есть два кардинальных отличия: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ru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отличие от Одиночки, можно иметь множество объектов-легковесов.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ru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Объекты-легковесы должны быть неизменяемыми, тогда как объект-одиночка допускает изменение своего состояния.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Абстрактная фабрика</a:t>
            </a: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Строитель</a:t>
            </a: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b="1"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Прототип</a:t>
            </a: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могут быть реализованы при помощи Одиночки.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Вывод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arenR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Паттерн следует использовать, если мы хотим иметь ровно один экземпляр некоторого класса, легко доступный всем клиентам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arenR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Синглтоны предпочтительнее глобальных переменных, потому что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lphaLcParenR"/>
            </a:pPr>
            <a:r>
              <a:rPr lang="ru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Они не загрязняют глобальное пространство имен.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lphaLcParenR"/>
            </a:pPr>
            <a:r>
              <a:rPr lang="ru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Они допускают отложенное выделение памяти и инициализацию.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arenR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 помощью паттерна одиночка могут быть реализованы многие другие паттерны.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делает?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</a:rPr>
              <a:t>Гарантирует, что у класса есть только один экземпляр, и предоставляет к нему глобальную точку доступа.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проблемы решает?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Как можно гарантировать, что у класса есть только один экземпляр?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Как можно легко получить доступ к единственному экземпляру класса?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Как класс может контролировать свой экземпляр?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Как имитировать глобальную переменную?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применения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Консольная игра “Крестики-нолики”. Потенциальные “Одиночки”: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Класс Game, в котором будет находится вся основная логика.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Класс Field, в котором хранится игровое поле, и несколько методов для взаимодействия с ним.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применения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Конфигурационный файл.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Выносим все конфигурационные переменные в один файл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Не загрязняем глобальное пространство имен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Обеспечиваем одновременный доступ к файлу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Генерация журнального файла (log file)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Аналогия из жизни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Правительство государства — хороший пример одиночки. В государстве может быть только одно официальное правительство. Вне зависимости от того, кто конкретно заседает в правительстве, оно имеет глобальную точку доступа «Правительство страны N».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Как реализовать?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arenR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Глобальная переменная дает доступ к объекту, но не запрещает инстанцировать класс в нескольких экземплярах.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arenR"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Более удачное решение — сам класс контролирует то, что у него есть только один экземпляр, может запретить создание дополнительных экземпляров, и он же способен предоставить доступ к своему экземпляру.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Структура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266785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{0F2664B4-F4DA-4015-A228-1F7FC22BA5AD}</a:tableStyleId>
              </a:tblPr>
              <a:tblGrid>
                <a:gridCol w="3808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2400"/>
                        <a:t>Singleton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- instance : Singleton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...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- Singleton()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+ getInstance() : Singleton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...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Реализация на 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3" name="Google Shape;103;p21"/>
          <p:cNvGraphicFramePr/>
          <p:nvPr/>
        </p:nvGraphicFramePr>
        <p:xfrm>
          <a:off x="155850" y="122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{292D6222-E94A-443A-ADC0-D55ACC149F60}</a:tableStyleId>
              </a:tblPr>
              <a:tblGrid>
                <a:gridCol w="4416150"/>
                <a:gridCol w="4416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File Name: Singleton.java</a:t>
                      </a:r>
                      <a:endParaRPr sz="12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00008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public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ru" sz="1200">
                          <a:solidFill>
                            <a:srgbClr val="00008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class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ru" sz="1200">
                          <a:solidFill>
                            <a:srgbClr val="6600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Singleton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ru" sz="1200">
                          <a:solidFill>
                            <a:srgbClr val="6666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</a:t>
                      </a:r>
                      <a:endParaRPr sz="12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</a:t>
                      </a:r>
                      <a:r>
                        <a:rPr lang="ru" sz="1200">
                          <a:solidFill>
                            <a:srgbClr val="00008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private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ru" sz="1200">
                          <a:solidFill>
                            <a:srgbClr val="00008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static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ru" sz="1200">
                          <a:solidFill>
                            <a:srgbClr val="6600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Singleton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singleton </a:t>
                      </a:r>
                      <a:r>
                        <a:rPr lang="ru" sz="1200">
                          <a:solidFill>
                            <a:srgbClr val="6666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endParaRPr sz="12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00008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               new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ru" sz="1200">
                          <a:solidFill>
                            <a:srgbClr val="6600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Singleton</a:t>
                      </a:r>
                      <a:r>
                        <a:rPr lang="ru" sz="1200">
                          <a:solidFill>
                            <a:srgbClr val="6666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ru" sz="1200">
                          <a:solidFill>
                            <a:srgbClr val="6666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);</a:t>
                      </a:r>
                      <a:endParaRPr sz="12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</a:t>
                      </a:r>
                      <a:r>
                        <a:rPr lang="ru" sz="1200">
                          <a:solidFill>
                            <a:srgbClr val="00008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private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ru" sz="1200">
                          <a:solidFill>
                            <a:srgbClr val="6600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Singleton</a:t>
                      </a:r>
                      <a:r>
                        <a:rPr lang="ru" sz="1200">
                          <a:solidFill>
                            <a:srgbClr val="6666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()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ru" sz="1200">
                          <a:solidFill>
                            <a:srgbClr val="6666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ru" sz="1200">
                          <a:solidFill>
                            <a:srgbClr val="6666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2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</a:t>
                      </a:r>
                      <a:r>
                        <a:rPr lang="ru" sz="1200">
                          <a:solidFill>
                            <a:srgbClr val="00008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public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ru" sz="1200">
                          <a:solidFill>
                            <a:srgbClr val="00008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static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ru" sz="1200">
                          <a:solidFill>
                            <a:srgbClr val="6600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Singleton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getInstance</a:t>
                      </a:r>
                      <a:r>
                        <a:rPr lang="ru" sz="1200">
                          <a:solidFill>
                            <a:srgbClr val="6666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ru" sz="1200">
                          <a:solidFill>
                            <a:srgbClr val="6666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ru" sz="1200">
                          <a:solidFill>
                            <a:srgbClr val="6666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</a:t>
                      </a:r>
                      <a:endParaRPr sz="12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</a:t>
                      </a:r>
                      <a:r>
                        <a:rPr lang="ru" sz="1200">
                          <a:solidFill>
                            <a:srgbClr val="00008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singleton</a:t>
                      </a:r>
                      <a:r>
                        <a:rPr lang="ru" sz="1200">
                          <a:solidFill>
                            <a:srgbClr val="6666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;</a:t>
                      </a:r>
                      <a:endParaRPr sz="12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</a:t>
                      </a:r>
                      <a:r>
                        <a:rPr lang="ru" sz="1200">
                          <a:solidFill>
                            <a:srgbClr val="6666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2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6666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// File Name: SingletonDemo.java</a:t>
                      </a:r>
                      <a:endParaRPr sz="12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00008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public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ru" sz="1200">
                          <a:solidFill>
                            <a:srgbClr val="00008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class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ru" sz="1200">
                          <a:solidFill>
                            <a:srgbClr val="6600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SingletonDemo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ru" sz="1200">
                          <a:solidFill>
                            <a:srgbClr val="6666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</a:t>
                      </a:r>
                      <a:endParaRPr sz="12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</a:t>
                      </a:r>
                      <a:r>
                        <a:rPr lang="ru" sz="1200">
                          <a:solidFill>
                            <a:srgbClr val="00008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public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ru" sz="1200">
                          <a:solidFill>
                            <a:srgbClr val="00008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static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ru" sz="1200">
                          <a:solidFill>
                            <a:srgbClr val="00008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void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main</a:t>
                      </a:r>
                      <a:r>
                        <a:rPr lang="ru" sz="1200">
                          <a:solidFill>
                            <a:srgbClr val="6666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ru" sz="1200">
                          <a:solidFill>
                            <a:srgbClr val="6600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String</a:t>
                      </a:r>
                      <a:r>
                        <a:rPr lang="ru" sz="1200">
                          <a:solidFill>
                            <a:srgbClr val="6666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[]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args</a:t>
                      </a:r>
                      <a:r>
                        <a:rPr lang="ru" sz="1200">
                          <a:solidFill>
                            <a:srgbClr val="6666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ru" sz="1200">
                          <a:solidFill>
                            <a:srgbClr val="6666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{</a:t>
                      </a:r>
                      <a:endParaRPr sz="12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</a:t>
                      </a:r>
                      <a:r>
                        <a:rPr lang="ru" sz="1200">
                          <a:solidFill>
                            <a:srgbClr val="6600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Singleton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tmp </a:t>
                      </a:r>
                      <a:r>
                        <a:rPr lang="ru" sz="1200">
                          <a:solidFill>
                            <a:srgbClr val="6666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ru" sz="1200">
                          <a:solidFill>
                            <a:srgbClr val="66006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Singleton</a:t>
                      </a:r>
                      <a:r>
                        <a:rPr lang="ru" sz="1200">
                          <a:solidFill>
                            <a:srgbClr val="6666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getInstance</a:t>
                      </a:r>
                      <a:r>
                        <a:rPr lang="ru" sz="1200">
                          <a:solidFill>
                            <a:srgbClr val="6666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();</a:t>
                      </a:r>
                      <a:endParaRPr sz="12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</a:t>
                      </a:r>
                      <a:r>
                        <a:rPr lang="ru" sz="1200">
                          <a:solidFill>
                            <a:srgbClr val="6666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2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6666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