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21f2e17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21f2e17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двоеточия находится сеттеры для lateinit переменных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1f2e17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1f2e17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1f2e17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1f2e17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1f2e17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1f2e17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ru" sz="1200">
                <a:solidFill>
                  <a:schemeClr val="dk1"/>
                </a:solidFill>
              </a:rPr>
              <a:t>Цепочка обязанностей</a:t>
            </a:r>
            <a:r>
              <a:rPr lang="ru" sz="1200">
                <a:solidFill>
                  <a:schemeClr val="dk1"/>
                </a:solidFill>
              </a:rPr>
              <a:t>, </a:t>
            </a:r>
            <a:r>
              <a:rPr b="1" lang="ru" sz="1200">
                <a:solidFill>
                  <a:schemeClr val="dk1"/>
                </a:solidFill>
              </a:rPr>
              <a:t>Команда</a:t>
            </a:r>
            <a:r>
              <a:rPr lang="ru" sz="1200">
                <a:solidFill>
                  <a:schemeClr val="dk1"/>
                </a:solidFill>
              </a:rPr>
              <a:t>, </a:t>
            </a:r>
            <a:r>
              <a:rPr b="1" lang="ru" sz="1200">
                <a:solidFill>
                  <a:schemeClr val="dk1"/>
                </a:solidFill>
              </a:rPr>
              <a:t>Посредник</a:t>
            </a:r>
            <a:r>
              <a:rPr lang="ru" sz="1200">
                <a:solidFill>
                  <a:schemeClr val="dk1"/>
                </a:solidFill>
              </a:rPr>
              <a:t> и </a:t>
            </a:r>
            <a:r>
              <a:rPr b="1" lang="ru" sz="1200">
                <a:solidFill>
                  <a:schemeClr val="dk1"/>
                </a:solidFill>
              </a:rPr>
              <a:t>Наблюдатель</a:t>
            </a:r>
            <a:r>
              <a:rPr lang="ru" sz="1200">
                <a:solidFill>
                  <a:schemeClr val="dk1"/>
                </a:solidFill>
              </a:rPr>
              <a:t> показывают различные способы работы отправителей запросов с их получателями: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b="1" lang="ru" sz="1200">
                <a:solidFill>
                  <a:schemeClr val="dk1"/>
                </a:solidFill>
              </a:rPr>
              <a:t>Цепочка обязанностей</a:t>
            </a:r>
            <a:r>
              <a:rPr lang="ru" sz="1200">
                <a:solidFill>
                  <a:schemeClr val="dk1"/>
                </a:solidFill>
              </a:rPr>
              <a:t> передает запрос последовательно через цепочку потенциальных получателей, ожидая, что какой-то из них обработает запрос.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b="1" lang="ru" sz="1200">
                <a:solidFill>
                  <a:schemeClr val="dk1"/>
                </a:solidFill>
              </a:rPr>
              <a:t>Команда</a:t>
            </a:r>
            <a:r>
              <a:rPr lang="ru" sz="1200">
                <a:solidFill>
                  <a:schemeClr val="dk1"/>
                </a:solidFill>
              </a:rPr>
              <a:t> устанавливает косвенную одностороннюю связь от отправителей к получателям.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b="1" lang="ru" sz="1200">
                <a:solidFill>
                  <a:schemeClr val="dk1"/>
                </a:solidFill>
              </a:rPr>
              <a:t>Посредник</a:t>
            </a:r>
            <a:r>
              <a:rPr lang="ru" sz="1200">
                <a:solidFill>
                  <a:schemeClr val="dk1"/>
                </a:solidFill>
              </a:rPr>
              <a:t> убирает прямую связь между отправителями и получателями, заставляя их общаться опосредованно, через себя.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b="1" lang="ru" sz="1200">
                <a:solidFill>
                  <a:schemeClr val="dk1"/>
                </a:solidFill>
              </a:rPr>
              <a:t>Наблюдатель</a:t>
            </a:r>
            <a:r>
              <a:rPr lang="ru" sz="1200">
                <a:solidFill>
                  <a:schemeClr val="dk1"/>
                </a:solidFill>
              </a:rPr>
              <a:t> передает запрос одновременно всем заинтересованным получателям, но позволяет им динамически подписываться или отписываться от таких оповещений.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ru" sz="1200">
                <a:solidFill>
                  <a:schemeClr val="dk1"/>
                </a:solidFill>
              </a:rPr>
              <a:t>Посредник</a:t>
            </a:r>
            <a:r>
              <a:rPr lang="ru" sz="1200">
                <a:solidFill>
                  <a:schemeClr val="dk1"/>
                </a:solidFill>
              </a:rPr>
              <a:t> и </a:t>
            </a:r>
            <a:r>
              <a:rPr b="1" lang="ru" sz="1200">
                <a:solidFill>
                  <a:schemeClr val="dk1"/>
                </a:solidFill>
              </a:rPr>
              <a:t>Фасад</a:t>
            </a:r>
            <a:r>
              <a:rPr lang="ru" sz="1200">
                <a:solidFill>
                  <a:schemeClr val="dk1"/>
                </a:solidFill>
              </a:rPr>
              <a:t> похожи тем, что пытаются организовать работу множества существующих классов.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b="1" lang="ru" sz="1200">
                <a:solidFill>
                  <a:schemeClr val="dk1"/>
                </a:solidFill>
              </a:rPr>
              <a:t>Фасад</a:t>
            </a:r>
            <a:r>
              <a:rPr lang="ru" sz="1200">
                <a:solidFill>
                  <a:schemeClr val="dk1"/>
                </a:solidFill>
              </a:rPr>
              <a:t> создаёт упрощённый интерфейс к подсистеме, не внося в неё никакой добавочной функциональности. Сама подсистема не знает о существовании </a:t>
            </a:r>
            <a:r>
              <a:rPr b="1" lang="ru" sz="1200">
                <a:solidFill>
                  <a:schemeClr val="dk1"/>
                </a:solidFill>
              </a:rPr>
              <a:t>Фасада</a:t>
            </a:r>
            <a:r>
              <a:rPr lang="ru" sz="1200">
                <a:solidFill>
                  <a:schemeClr val="dk1"/>
                </a:solidFill>
              </a:rPr>
              <a:t>. Классы подсистемы общаются друг с другом напрямую.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b="1" lang="ru" sz="1200">
                <a:solidFill>
                  <a:schemeClr val="dk1"/>
                </a:solidFill>
              </a:rPr>
              <a:t>Посредник</a:t>
            </a:r>
            <a:r>
              <a:rPr lang="ru" sz="1200">
                <a:solidFill>
                  <a:schemeClr val="dk1"/>
                </a:solidFill>
              </a:rPr>
              <a:t> централизует общение между компонентами системы. Компоненты системы знают только о существовании </a:t>
            </a:r>
            <a:r>
              <a:rPr b="1" lang="ru" sz="1200">
                <a:solidFill>
                  <a:schemeClr val="dk1"/>
                </a:solidFill>
              </a:rPr>
              <a:t>Посредника</a:t>
            </a:r>
            <a:r>
              <a:rPr lang="ru" sz="1200">
                <a:solidFill>
                  <a:schemeClr val="dk1"/>
                </a:solidFill>
              </a:rPr>
              <a:t>, у них нет прямого доступа к другим компонентам.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ru" sz="1200">
                <a:solidFill>
                  <a:schemeClr val="dk1"/>
                </a:solidFill>
              </a:rPr>
              <a:t>Посредник</a:t>
            </a:r>
            <a:r>
              <a:rPr lang="ru" sz="1200">
                <a:solidFill>
                  <a:schemeClr val="dk1"/>
                </a:solidFill>
              </a:rPr>
              <a:t> и </a:t>
            </a:r>
            <a:r>
              <a:rPr b="1" lang="ru" sz="1200">
                <a:solidFill>
                  <a:schemeClr val="dk1"/>
                </a:solidFill>
              </a:rPr>
              <a:t>Наблюдатель</a:t>
            </a:r>
            <a:r>
              <a:rPr lang="ru" sz="1200">
                <a:solidFill>
                  <a:schemeClr val="dk1"/>
                </a:solidFill>
              </a:rPr>
              <a:t> могут показаться похожими, но это не так.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ru" sz="1200">
                <a:solidFill>
                  <a:schemeClr val="dk1"/>
                </a:solidFill>
              </a:rPr>
              <a:t>Во-первых, несмотря на то, что </a:t>
            </a:r>
            <a:r>
              <a:rPr b="1" lang="ru" sz="1200">
                <a:solidFill>
                  <a:schemeClr val="dk1"/>
                </a:solidFill>
              </a:rPr>
              <a:t>Посредника</a:t>
            </a:r>
            <a:r>
              <a:rPr lang="ru" sz="1200">
                <a:solidFill>
                  <a:schemeClr val="dk1"/>
                </a:solidFill>
              </a:rPr>
              <a:t> можно реализовать с помощью </a:t>
            </a:r>
            <a:r>
              <a:rPr b="1" lang="ru" sz="1200">
                <a:solidFill>
                  <a:schemeClr val="dk1"/>
                </a:solidFill>
              </a:rPr>
              <a:t>Наблюдателя</a:t>
            </a:r>
            <a:r>
              <a:rPr lang="ru" sz="1200">
                <a:solidFill>
                  <a:schemeClr val="dk1"/>
                </a:solidFill>
              </a:rPr>
              <a:t>, существую и другие способы реализации (ранее я как раз привел пример реализации без наблюдателя)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ru" sz="1200">
                <a:solidFill>
                  <a:schemeClr val="dk1"/>
                </a:solidFill>
              </a:rPr>
              <a:t>Во-вторых, Цель </a:t>
            </a:r>
            <a:r>
              <a:rPr b="1" lang="ru" sz="1200">
                <a:solidFill>
                  <a:schemeClr val="dk1"/>
                </a:solidFill>
              </a:rPr>
              <a:t>Посредника</a:t>
            </a:r>
            <a:r>
              <a:rPr lang="ru" sz="1200">
                <a:solidFill>
                  <a:schemeClr val="dk1"/>
                </a:solidFill>
              </a:rPr>
              <a:t> — убрать обоюдные зависимости между компонентами системы. Вместо этого они становятся зависимыми от самого посредника. С другой стороны, цель </a:t>
            </a:r>
            <a:r>
              <a:rPr b="1" lang="ru" sz="1200">
                <a:solidFill>
                  <a:schemeClr val="dk1"/>
                </a:solidFill>
              </a:rPr>
              <a:t>Наблюдателя</a:t>
            </a:r>
            <a:r>
              <a:rPr lang="ru" sz="1200">
                <a:solidFill>
                  <a:schemeClr val="dk1"/>
                </a:solidFill>
              </a:rPr>
              <a:t> — обеспечить динамическую одностороннюю связь, в которой одни объекты косвенно зависят от других.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21f2e17b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21f2e17b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1f2e17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1f2e17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Предположим, что у вас есть диалог создания профиля пользователя. Он состоит из всевозможных элементов управления — текстовых полей, чекбоксов, кнопок.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1f2e17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1f2e17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Отдельные элементы диалога должны взаимодействовать друг с другом. Так, например, чекбокс «у меня есть собака» открывает скрытое поле для ввода имени, а клик по кнопке отправки запускает проверку значений всех полей формы.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Прописав эту логику прямо в коде элементов управления, у нас не получится повторно использовать их в других местах приложения. Они станут слишком тесно связанными с элементами диалога редактирования профиля, которые не нужны в других контекстах.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1f2e17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1f2e17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Решение: использование паттерна “Посредник”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Данный паттерн заставляет объекты общаться не напрямую друг с другом, а через отдельный объект-посредник, который знает, кому нужно перенаправить тот или иной запрос. Благодаря этому, компоненты системы будут зависеть только от посредника, а не от десятков других компонентов.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В нашем примере посредником мог бы стать диалог. Скорее всего, класс диалога и так знает, из каких элементов состоит, поэтому никаких новых связей добавлять в него не придётся.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Основные изменения произойдут внутри отдельных элементов диалога. Если раньше при получении клика от пользователя объект кнопки сам проверял значения полей диалога, то теперь его единственной обязанностью будет сообщить диалогу о том, что произошёл клик. Получив извещение, диалог выполнит все необходимые проверки полей. Таким образом, кнопка получит только одну зависимость — от самого диалога.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1f2e17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1f2e17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чем меньше связей имеют классы, тем проще их изменять, расширять и повторно использовать.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1f2e17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1f2e17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Пилоты садящихся или улетающих самолетов не общаются напрямую с другими пилотами. Вместо этого они связываются с диспетчером, который координирует действия нескольких самолётов одновременно. Без диспетчера пилотам приходилось бы все время быть начеку и следить за всеми окружающими самолётами самостоятельно, а это приводило бы к частым катастрофам в небе.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1f2e17b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1f2e17b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Компоненты — это разнородные объекты, содержащие бизнес-логику программы. Каждый компонент хранит ссылку на объект посредника, но работает с ним только через абстрактный интерфейс посредников. Благодаря этому, компоненты можно повторно использовать в другой программе, связав их с посредником другого типа.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Посредник определяет интерфейс для обмена информацией с компонентами. Обычно хватает одного метода, чтобы оповещать посредника о событиях, произошедших в компонентах. В параметрах этого метода можно передавать детали события: ссылку на компонент, в котором оно произошло, и любые другие данные.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Конкретный посредник содержит код взаимодействия нескольких компонентов между собой. Зачастую этот объект не только хранит ссылки на все свои компоненты, но и сам их создает, управляя дальнейшим жизненным циклом.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Компоненты не должны общаться друг с другом напрямую. Если в компоненте происходит важное событие, он должен известить своего посредника, а тот сам решит — касается ли событие других компонентов, и стоит ли их оповещать. При этом компонент-отправитель не знает кто обработает его запрос, а компонент-получатель не знает кто его прислал.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21f2e17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21f2e17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Писать так базы данных не надо, но для примера сгодится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1f2e17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1f2e17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Паттерн “Посредник”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Intermediary, Controller, Mediator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LoginDialog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Mediator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 val 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database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 lateinit var 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TextField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 lateinit var 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passwordField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TextField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 lateinit var 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loginButton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ru" sz="12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notify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(sender: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event: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(sender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is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Button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&amp;&amp; event == 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"click"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.checkUser(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passwordField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i="1" lang="ru" sz="12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"Вы успешно вошли"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}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else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i="1" lang="ru" sz="12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"Такого пользователя нет"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2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LoginDialog()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loginField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TextField(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passwordField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TextField(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loginButton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Button(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.addLoginField(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.addPasswordField(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passwordField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.addLoginButton(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loginButton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...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loginField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"qwerty"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passwordField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"qwerty"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loginButton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.click() </a:t>
            </a:r>
            <a:r>
              <a:rPr i="1" lang="ru" sz="1200">
                <a:solidFill>
                  <a:srgbClr val="8C8C8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Вы успешно вошли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C8C8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.click() </a:t>
            </a:r>
            <a:r>
              <a:rPr i="1" lang="ru" sz="1200">
                <a:solidFill>
                  <a:srgbClr val="8C8C8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* Ничего не произойдёт *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8C8C8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"Oleg"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passwordField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"iDontLikeCats"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loginButton</a:t>
            </a: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.click() </a:t>
            </a:r>
            <a:r>
              <a:rPr i="1" lang="ru" sz="1200">
                <a:solidFill>
                  <a:srgbClr val="8C8C8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Такого пользователя нет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с другими паттернами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ru">
                <a:solidFill>
                  <a:srgbClr val="000000"/>
                </a:solidFill>
              </a:rPr>
              <a:t>Цепочка обязанностей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b="1" lang="ru">
                <a:solidFill>
                  <a:srgbClr val="000000"/>
                </a:solidFill>
              </a:rPr>
              <a:t>Команда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b="1" lang="ru">
                <a:solidFill>
                  <a:srgbClr val="000000"/>
                </a:solidFill>
              </a:rPr>
              <a:t>Посредник</a:t>
            </a:r>
            <a:r>
              <a:rPr lang="ru">
                <a:solidFill>
                  <a:srgbClr val="000000"/>
                </a:solidFill>
              </a:rPr>
              <a:t> и </a:t>
            </a:r>
            <a:r>
              <a:rPr b="1" lang="ru">
                <a:solidFill>
                  <a:srgbClr val="000000"/>
                </a:solidFill>
              </a:rPr>
              <a:t>Наблюдатель</a:t>
            </a:r>
            <a:r>
              <a:rPr lang="ru">
                <a:solidFill>
                  <a:srgbClr val="000000"/>
                </a:solidFill>
              </a:rPr>
              <a:t> показывают различные способы работы отправителей запросов с их получателями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ru">
                <a:solidFill>
                  <a:srgbClr val="000000"/>
                </a:solidFill>
              </a:rPr>
              <a:t>Посредник</a:t>
            </a:r>
            <a:r>
              <a:rPr lang="ru">
                <a:solidFill>
                  <a:srgbClr val="000000"/>
                </a:solidFill>
              </a:rPr>
              <a:t> и </a:t>
            </a:r>
            <a:r>
              <a:rPr b="1" lang="ru">
                <a:solidFill>
                  <a:srgbClr val="000000"/>
                </a:solidFill>
              </a:rPr>
              <a:t>Фасад</a:t>
            </a:r>
            <a:r>
              <a:rPr lang="ru">
                <a:solidFill>
                  <a:srgbClr val="000000"/>
                </a:solidFill>
              </a:rPr>
              <a:t> похожи тем, что пытаются организовать работу множества существующих классов.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ru">
                <a:solidFill>
                  <a:srgbClr val="000000"/>
                </a:solidFill>
              </a:rPr>
              <a:t>Посредник</a:t>
            </a:r>
            <a:r>
              <a:rPr lang="ru">
                <a:solidFill>
                  <a:srgbClr val="000000"/>
                </a:solidFill>
              </a:rPr>
              <a:t> и </a:t>
            </a:r>
            <a:r>
              <a:rPr b="1" lang="ru">
                <a:solidFill>
                  <a:srgbClr val="000000"/>
                </a:solidFill>
              </a:rPr>
              <a:t>Наблюдатель</a:t>
            </a:r>
            <a:r>
              <a:rPr lang="ru">
                <a:solidFill>
                  <a:srgbClr val="000000"/>
                </a:solidFill>
              </a:rPr>
              <a:t> могут показаться похожими, но это не так.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ru">
                <a:solidFill>
                  <a:srgbClr val="000000"/>
                </a:solidFill>
              </a:rPr>
              <a:t>Устраняет зависимости между компонентами, позволяя повторно их использовать.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ru">
                <a:solidFill>
                  <a:srgbClr val="000000"/>
                </a:solidFill>
              </a:rPr>
              <a:t>Упрощает взаимодействие между компонентами.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ru">
                <a:solidFill>
                  <a:srgbClr val="000000"/>
                </a:solidFill>
              </a:rPr>
              <a:t>Централизует управление в одном месте.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ru">
                <a:solidFill>
                  <a:srgbClr val="000000"/>
                </a:solidFill>
              </a:rPr>
              <a:t>Может сильно раздуться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74" y="1017725"/>
            <a:ext cx="7561476" cy="35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03525"/>
            <a:ext cx="68580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75" y="1017725"/>
            <a:ext cx="7561476" cy="35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Посредник</a:t>
            </a:r>
            <a:r>
              <a:rPr lang="ru">
                <a:solidFill>
                  <a:srgbClr val="000000"/>
                </a:solidFill>
              </a:rPr>
              <a:t> — это поведенческий паттерн проектирования, который позволяет уменьшить связанность множества классов между собой, благодаря перемещению этих связей в один класс-посредник.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Аналогия из жизни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017725"/>
            <a:ext cx="7048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638" y="1017725"/>
            <a:ext cx="46207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Database 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3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 val </a:t>
            </a:r>
            <a:r>
              <a:rPr lang="ru" sz="13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users 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i="1" lang="ru" sz="13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(Pair(</a:t>
            </a:r>
            <a:r>
              <a:rPr lang="ru" sz="13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"qwerty"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3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"qwerty"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), Pair(</a:t>
            </a:r>
            <a:r>
              <a:rPr lang="ru" sz="13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"Oleg"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3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"iLoveCats"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3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3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checkUser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(login: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password: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= Pair(login, password) </a:t>
            </a:r>
            <a:r>
              <a:rPr lang="ru" sz="13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ru" sz="13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1300">
              <a:solidFill>
                <a:srgbClr val="87109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на Kotlin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open class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 val </a:t>
            </a:r>
            <a:r>
              <a:rPr lang="ru" sz="14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Mediator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4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ru" sz="14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.notify(</a:t>
            </a: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4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"click"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TextField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(dialog: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Mediator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: Component(dialog) {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ru" sz="14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400">
                <a:solidFill>
                  <a:srgbClr val="067D1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1400">
              <a:solidFill>
                <a:srgbClr val="067D17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(dialog: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Mediator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: Component(dialog)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interface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Mediator 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4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ru" sz="14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notify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(sender: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event: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