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E2D85-7094-49C5-8429-8DD81AB498FA}">
  <a:tblStyle styleId="{D75E2D85-7094-49C5-8429-8DD81AB498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 title="Image"/>
          <p:cNvSpPr>
            <a:spLocks noGrp="1"/>
          </p:cNvSpPr>
          <p:nvPr>
            <p:ph type="pic" idx="2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1" name="Google Shape;131;p11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1" title="Title "/>
          <p:cNvSpPr txBox="1"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45700" rIns="9142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0" name="Google Shape;140;p1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8" name="Google Shape;148;p1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1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4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6" name="Google Shape;156;p1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1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14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9" name="Google Shape;159;p1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4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1" name="Google Shape;161;p1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4" name="Google Shape;164;p14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9" name="Google Shape;169;p1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1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1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2" name="Google Shape;172;p1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" name="Google Shape;174;p1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7" name="Google Shape;177;p1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6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3" name="Google Shape;183;p1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6" name="Google Shape;186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8" name="Google Shape;188;p1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1" name="Google Shape;191;p16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4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7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7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7" title="Title"/>
          <p:cNvSpPr txBox="1"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2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8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18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18" title="Title"/>
          <p:cNvSpPr txBox="1"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>
            <a:spLocks noGrp="1"/>
          </p:cNvSpPr>
          <p:nvPr>
            <p:ph type="pic" idx="2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17" name="Google Shape;217;p1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8" name="Google Shape;218;p1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9" name="Google Shape;219;p19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" name="Google Shape;220;p1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3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" name="Google Shape;33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" title="Title "/>
          <p:cNvSpPr txBox="1"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pic" idx="3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ion with Subtitle">
  <p:cSld name="Comparision with Sub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8" name="Google Shape;48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9" name="Google Shape;49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" name="Google Shape;51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5" title="Bullet Points"/>
          <p:cNvSpPr txBox="1">
            <a:spLocks noGrp="1"/>
          </p:cNvSpPr>
          <p:nvPr>
            <p:ph type="body" idx="2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3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5" title="Bullet Points"/>
          <p:cNvSpPr txBox="1">
            <a:spLocks noGrp="1"/>
          </p:cNvSpPr>
          <p:nvPr>
            <p:ph type="body" idx="4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 title="Subtitle"/>
          <p:cNvSpPr txBox="1">
            <a:spLocks noGrp="1"/>
          </p:cNvSpPr>
          <p:nvPr>
            <p:ph type="body" idx="5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Google Shape;58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rt">
  <p:cSld name="1_Ch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66" name="Google Shape;66;p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67;p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" name="Google Shape;68;p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 title="Subtitle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3" name="Google Shape;73;p6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6" title="Chart"/>
          <p:cNvSpPr>
            <a:spLocks noGrp="1"/>
          </p:cNvSpPr>
          <p:nvPr>
            <p:ph type="chart" idx="3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0" name="Google Shape;80;p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81;p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" name="Google Shape;82;p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2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3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4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8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8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8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8"/>
          <p:cNvSpPr>
            <a:spLocks noGrp="1"/>
          </p:cNvSpPr>
          <p:nvPr>
            <p:ph type="pic" idx="5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8" title="Title"/>
          <p:cNvSpPr txBox="1"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2">
  <p:cSld name="Text Layout 0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>
            <a:spLocks noGrp="1"/>
          </p:cNvSpPr>
          <p:nvPr>
            <p:ph type="pic" idx="2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6" name="Google Shape;106;p9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9"/>
          <p:cNvCxnSpPr/>
          <p:nvPr/>
        </p:nvCxnSpPr>
        <p:spPr>
          <a:xfrm rot="10800000" flipH="1">
            <a:off x="10352314" y="1185452"/>
            <a:ext cx="1839685" cy="163394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9" title="Subtitle"/>
          <p:cNvSpPr txBox="1">
            <a:spLocks noGrp="1"/>
          </p:cNvSpPr>
          <p:nvPr>
            <p:ph type="body" idx="3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9" title="Title "/>
          <p:cNvSpPr txBox="1"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34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7" name="Google Shape;117;p1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18" name="Google Shape;118;p1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1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 title="Subtitle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10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" title="Table"/>
          <p:cNvSpPr>
            <a:spLocks noGrp="1"/>
          </p:cNvSpPr>
          <p:nvPr>
            <p:ph type="tbl" idx="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 title="Building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43" r="20743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19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IN" dirty="0" err="1"/>
              <a:t>Kontrak</a:t>
            </a:r>
            <a:r>
              <a:rPr lang="en-IN" dirty="0"/>
              <a:t> </a:t>
            </a:r>
            <a:r>
              <a:rPr lang="en-IN" dirty="0" err="1"/>
              <a:t>Praktikum</a:t>
            </a:r>
            <a:endParaRPr b="0" dirty="0"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dirty="0"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1" y="2514599"/>
            <a:ext cx="1828800" cy="18288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35" name="Google Shape;235;p21"/>
          <p:cNvSpPr txBox="1"/>
          <p:nvPr/>
        </p:nvSpPr>
        <p:spPr>
          <a:xfrm>
            <a:off x="418945" y="6242964"/>
            <a:ext cx="4854339" cy="43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Ganjil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2022/2023</a:t>
            </a:r>
            <a:endParaRPr dirty="0"/>
          </a:p>
        </p:txBody>
      </p:sp>
      <p:sp>
        <p:nvSpPr>
          <p:cNvPr id="236" name="Google Shape;236;p21"/>
          <p:cNvSpPr txBox="1"/>
          <p:nvPr/>
        </p:nvSpPr>
        <p:spPr>
          <a:xfrm>
            <a:off x="6527801" y="5207919"/>
            <a:ext cx="5416974" cy="147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ct val="100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LABORATORIUM BISNIS INTELIJEN SISTEM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ct val="100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JURUSAN TEKNIK INFORMATIKA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ct val="100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FAKULTAS TEKNIK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ct val="100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UNIVERSITAS TRUNOJOYO MADURA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2"/>
          </p:nvPr>
        </p:nvSpPr>
        <p:spPr>
          <a:xfrm>
            <a:off x="531814" y="1612062"/>
            <a:ext cx="9539286" cy="4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/>
              <a:t>Dilarang membuka tools lain selain yang digunakan untuk kebutuhan praktikum.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345" name="Google Shape;345;p32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Notice!</a:t>
            </a:r>
            <a:endParaRPr b="0"/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4">
            <a:alphaModFix/>
          </a:blip>
          <a:srcRect b="63436"/>
          <a:stretch/>
        </p:blipFill>
        <p:spPr>
          <a:xfrm>
            <a:off x="0" y="2821551"/>
            <a:ext cx="12192000" cy="250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Penilaian</a:t>
            </a:r>
            <a:endParaRPr b="0"/>
          </a:p>
        </p:txBody>
      </p:sp>
      <p:sp>
        <p:nvSpPr>
          <p:cNvPr id="352" name="Google Shape;352;p33"/>
          <p:cNvSpPr txBox="1">
            <a:spLocks noGrp="1"/>
          </p:cNvSpPr>
          <p:nvPr>
            <p:ph type="body" idx="2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/>
              <a:t>Dalam menentukan nilai akhir praktikum akan digunakan pembobotan sebagai berikut: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/>
              <a:t>Untuk bobot (%) penilaian kondisional mengikuti ketentuan setiap Dosen pengampu mata kuliah.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/>
              <a:t>Praktikan wajib mengerjakan setiap tugas, project, ataupun setiap kewajiban  yang diberikan Pengajar/ Asisten pengampu praktikum.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/>
              <a:t>Pengajar / Asisten pengampu praktikum berhak menegur dan memberikan sanksi apabila terdapat praktikan yang tidak melaksanakan tugas atau kewajiban.</a:t>
            </a:r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354" name="Google Shape;354;p33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graphicFrame>
        <p:nvGraphicFramePr>
          <p:cNvPr id="356" name="Google Shape;356;p33"/>
          <p:cNvGraphicFramePr/>
          <p:nvPr/>
        </p:nvGraphicFramePr>
        <p:xfrm>
          <a:off x="6438900" y="2184400"/>
          <a:ext cx="4965700" cy="2717850"/>
        </p:xfrm>
        <a:graphic>
          <a:graphicData uri="http://schemas.openxmlformats.org/drawingml/2006/table">
            <a:tbl>
              <a:tblPr>
                <a:noFill/>
                <a:tableStyleId>{D75E2D85-7094-49C5-8429-8DD81AB498FA}</a:tableStyleId>
              </a:tblPr>
              <a:tblGrid>
                <a:gridCol w="7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D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strike="noStrike" cap="none"/>
                        <a:t>Jenis Penilaian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D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strike="noStrike" cap="none"/>
                        <a:t>Bobot (%)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Tugas dan Laporan</a:t>
                      </a:r>
                      <a:endParaRPr sz="11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25%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2.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PreTest &amp; PosTest</a:t>
                      </a:r>
                      <a:endParaRPr sz="11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15%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3.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Quiz (2x)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15%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4.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Project Akhir (individu/kelompok?)</a:t>
                      </a:r>
                      <a:endParaRPr sz="11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40%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5.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Kehadiran</a:t>
                      </a:r>
                      <a:endParaRPr sz="11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5%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9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body" idx="2"/>
          </p:nvPr>
        </p:nvSpPr>
        <p:spPr>
          <a:xfrm>
            <a:off x="531813" y="1612062"/>
            <a:ext cx="10615158" cy="45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 dirty="0"/>
              <a:t>Ada 2 </a:t>
            </a:r>
            <a:r>
              <a:rPr lang="en-IN" dirty="0" err="1"/>
              <a:t>laporan</a:t>
            </a:r>
            <a:r>
              <a:rPr lang="en-IN" dirty="0"/>
              <a:t> yang </a:t>
            </a:r>
            <a:r>
              <a:rPr lang="en-IN" dirty="0" err="1"/>
              <a:t>nantinya</a:t>
            </a:r>
            <a:r>
              <a:rPr lang="en-IN" dirty="0"/>
              <a:t> </a:t>
            </a:r>
            <a:r>
              <a:rPr lang="en-IN" dirty="0" err="1"/>
              <a:t>dikumpulkan</a:t>
            </a:r>
            <a:endParaRPr dirty="0"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lphaLcParenR"/>
            </a:pPr>
            <a:r>
              <a:rPr lang="en-IN" dirty="0" err="1"/>
              <a:t>Laporan</a:t>
            </a:r>
            <a:r>
              <a:rPr lang="en-IN" dirty="0"/>
              <a:t> </a:t>
            </a:r>
            <a:r>
              <a:rPr lang="en-IN" dirty="0" err="1"/>
              <a:t>Resmi</a:t>
            </a:r>
            <a:endParaRPr lang="en-IN" dirty="0"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lphaLcParenR"/>
            </a:pPr>
            <a:r>
              <a:rPr lang="en-IN" dirty="0" err="1"/>
              <a:t>Laporan</a:t>
            </a:r>
            <a:r>
              <a:rPr lang="en-IN" dirty="0"/>
              <a:t> Akhir</a:t>
            </a:r>
            <a:endParaRPr dirty="0"/>
          </a:p>
        </p:txBody>
      </p:sp>
      <p:sp>
        <p:nvSpPr>
          <p:cNvPr id="362" name="Google Shape;362;p3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Laporan Resmi</a:t>
            </a:r>
            <a:endParaRPr b="0"/>
          </a:p>
        </p:txBody>
      </p:sp>
      <p:sp>
        <p:nvSpPr>
          <p:cNvPr id="366" name="Google Shape;366;p34"/>
          <p:cNvSpPr txBox="1"/>
          <p:nvPr/>
        </p:nvSpPr>
        <p:spPr>
          <a:xfrm>
            <a:off x="8947150" y="6388100"/>
            <a:ext cx="201764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</a:t>
            </a:r>
            <a:r>
              <a:rPr lang="en-IN" sz="12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cover</a:t>
            </a: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laporan</a:t>
            </a:r>
            <a:endParaRPr sz="10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>
            <a:spLocks noGrp="1"/>
          </p:cNvSpPr>
          <p:nvPr>
            <p:ph type="body" idx="2"/>
          </p:nvPr>
        </p:nvSpPr>
        <p:spPr>
          <a:xfrm>
            <a:off x="531813" y="1612062"/>
            <a:ext cx="6886417" cy="45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IN" sz="1600"/>
              <a:t>Praktikkan wajib membuat laporan yang berisi materi yang sudah dipelajari.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IN" sz="1600"/>
              <a:t>Laporan praktikum bersifat perorangan.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IN" sz="1600"/>
              <a:t>Laporan harus diketik (komputer) pada kertas A4 dengan spasi 1,5 dan font Times New Roman size 12.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IN" sz="1600"/>
              <a:t>Soft file harus rapi, perhatikan heading yang dipakai!!</a:t>
            </a:r>
            <a:endParaRPr sz="160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IN" sz="1600"/>
              <a:t>Waktu pengumpulan laporan mengikuti ketentuan Pengajar/ Assisten pengampu praktikum, setiap keterlambatan akan dikenakan sanksi nilai, </a:t>
            </a:r>
            <a:r>
              <a:rPr lang="en-IN" sz="1600" b="1"/>
              <a:t>Laporan hanya bisa dikumpulkan jika sudah diACC Asprak.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IN" sz="1600"/>
              <a:t>Sistematika laporan sebagai berikut :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IN" sz="1600"/>
              <a:t>Cover Laporan</a:t>
            </a:r>
            <a:endParaRPr sz="1600"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IN" sz="1600"/>
              <a:t>BAB I PENDAHULUAN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IN" sz="1600"/>
              <a:t>BAB II DASAR TEORI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IN" sz="1600"/>
              <a:t>BAB III TUGAS PENDAHULUAN (Ditulis tangan )</a:t>
            </a:r>
            <a:endParaRPr sz="1600"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IN" sz="1600"/>
              <a:t>BAB IV IMPLEMENTASI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IN" sz="1600"/>
              <a:t>BAB V PENUTUP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sz="1400"/>
          </a:p>
        </p:txBody>
      </p:sp>
      <p:sp>
        <p:nvSpPr>
          <p:cNvPr id="372" name="Google Shape;372;p3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374" name="Google Shape;3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Laporan Resmi</a:t>
            </a:r>
            <a:endParaRPr b="0"/>
          </a:p>
        </p:txBody>
      </p:sp>
      <p:sp>
        <p:nvSpPr>
          <p:cNvPr id="376" name="Google Shape;376;p35"/>
          <p:cNvSpPr txBox="1"/>
          <p:nvPr/>
        </p:nvSpPr>
        <p:spPr>
          <a:xfrm>
            <a:off x="8947150" y="6388100"/>
            <a:ext cx="201764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</a:t>
            </a:r>
            <a:r>
              <a:rPr lang="en-IN" sz="12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cover</a:t>
            </a: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laporan</a:t>
            </a:r>
            <a:endParaRPr sz="10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35"/>
          <p:cNvGrpSpPr/>
          <p:nvPr/>
        </p:nvGrpSpPr>
        <p:grpSpPr>
          <a:xfrm>
            <a:off x="7960320" y="1356997"/>
            <a:ext cx="3444280" cy="4853303"/>
            <a:chOff x="7960320" y="1356997"/>
            <a:chExt cx="3444280" cy="4853303"/>
          </a:xfrm>
        </p:grpSpPr>
        <p:pic>
          <p:nvPicPr>
            <p:cNvPr id="378" name="Google Shape;37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60320" y="1356997"/>
              <a:ext cx="3444280" cy="4853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5"/>
            <p:cNvSpPr/>
            <p:nvPr/>
          </p:nvSpPr>
          <p:spPr>
            <a:xfrm>
              <a:off x="10775122" y="4386470"/>
              <a:ext cx="344556" cy="291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body" idx="2"/>
          </p:nvPr>
        </p:nvSpPr>
        <p:spPr>
          <a:xfrm>
            <a:off x="518677" y="1612062"/>
            <a:ext cx="7260161" cy="45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 b="1"/>
              <a:t>Penjelasan Bab</a:t>
            </a:r>
            <a:r>
              <a:rPr lang="en-IN" sz="1800"/>
              <a:t>: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IN" sz="1800"/>
              <a:t>BAB I : Berisi latar belakang dan tujuan pelaksanaan praktikum.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IN" sz="1800"/>
              <a:t>BAB II : Berisi teori mengenai semua materi yang telah dipelajari, teori yang dimasukkan dalam laporan adalah disesuaikan dengan yang ada di modul, boleh mencari referensi tambahan dari buku lain atau link lain.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IN" sz="1800"/>
              <a:t>BAB III : Berisi tugas pendahuluan yang diberikan berupa teori, bila tugas tersebut membuat program maka laporan tersebut harus diberi penjelasan.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IN" sz="1800"/>
              <a:t>BAB IV : Berisi semua source code/listing program yang dipelajari/ dibuat sesuai modul. Disertakan dengan penjelasan program tersebut, baik mengenai struktur program, Input Output program, fungsi, prosedur dan lain sebagainya. Penjelasan bisa dibuat perbaris atau secara keseluruhan.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IN" sz="1800"/>
              <a:t>BAB V : Berisi kesimpulan dan saran dari laporan yang dibuat.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endParaRPr sz="1800"/>
          </a:p>
        </p:txBody>
      </p:sp>
      <p:sp>
        <p:nvSpPr>
          <p:cNvPr id="385" name="Google Shape;385;p36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387" name="Google Shape;387;p36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Laporan Resmi</a:t>
            </a:r>
            <a:endParaRPr b="0"/>
          </a:p>
        </p:txBody>
      </p:sp>
      <p:sp>
        <p:nvSpPr>
          <p:cNvPr id="388" name="Google Shape;388;p36"/>
          <p:cNvSpPr txBox="1"/>
          <p:nvPr/>
        </p:nvSpPr>
        <p:spPr>
          <a:xfrm>
            <a:off x="8947150" y="6388100"/>
            <a:ext cx="201764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</a:t>
            </a:r>
            <a:r>
              <a:rPr lang="en-IN" sz="12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cover</a:t>
            </a: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laporan</a:t>
            </a:r>
            <a:endParaRPr sz="10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grpSp>
        <p:nvGrpSpPr>
          <p:cNvPr id="390" name="Google Shape;390;p36"/>
          <p:cNvGrpSpPr/>
          <p:nvPr/>
        </p:nvGrpSpPr>
        <p:grpSpPr>
          <a:xfrm>
            <a:off x="7960320" y="1356997"/>
            <a:ext cx="3444280" cy="4853303"/>
            <a:chOff x="7960320" y="1356997"/>
            <a:chExt cx="3444280" cy="4853303"/>
          </a:xfrm>
        </p:grpSpPr>
        <p:pic>
          <p:nvPicPr>
            <p:cNvPr id="391" name="Google Shape;391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60320" y="1356997"/>
              <a:ext cx="3444280" cy="4853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36"/>
            <p:cNvSpPr/>
            <p:nvPr/>
          </p:nvSpPr>
          <p:spPr>
            <a:xfrm>
              <a:off x="10775122" y="4386470"/>
              <a:ext cx="344556" cy="291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body" idx="2"/>
          </p:nvPr>
        </p:nvSpPr>
        <p:spPr>
          <a:xfrm>
            <a:off x="518677" y="1612062"/>
            <a:ext cx="7260161" cy="45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 b="1" dirty="0" err="1"/>
              <a:t>Tugas</a:t>
            </a:r>
            <a:r>
              <a:rPr lang="en-IN" sz="1800" b="1" dirty="0"/>
              <a:t> </a:t>
            </a:r>
            <a:r>
              <a:rPr lang="en-IN" sz="1800" b="1" dirty="0" err="1"/>
              <a:t>Pendahuluan</a:t>
            </a:r>
            <a:r>
              <a:rPr lang="en-IN" sz="1800" b="1" dirty="0"/>
              <a:t> </a:t>
            </a:r>
            <a:r>
              <a:rPr lang="en-IN" sz="1800" b="1" dirty="0" err="1"/>
              <a:t>wajib</a:t>
            </a:r>
            <a:r>
              <a:rPr lang="en-IN" sz="1800" b="1" dirty="0"/>
              <a:t> di </a:t>
            </a:r>
            <a:r>
              <a:rPr lang="en-IN" sz="1800" b="1" dirty="0" err="1"/>
              <a:t>tulis</a:t>
            </a:r>
            <a:r>
              <a:rPr lang="en-IN" sz="1800" b="1" dirty="0"/>
              <a:t> </a:t>
            </a:r>
            <a:r>
              <a:rPr lang="en-IN" sz="1800" b="1" dirty="0" err="1"/>
              <a:t>tangan</a:t>
            </a:r>
            <a:r>
              <a:rPr lang="en-IN" sz="1800" b="1" dirty="0"/>
              <a:t> </a:t>
            </a:r>
            <a:r>
              <a:rPr lang="en-IN" sz="1800" b="1" dirty="0" err="1"/>
              <a:t>dengan</a:t>
            </a:r>
            <a:r>
              <a:rPr lang="en-IN" sz="1800" b="1" dirty="0"/>
              <a:t> </a:t>
            </a:r>
            <a:r>
              <a:rPr lang="en-IN" sz="1800" b="1" dirty="0" err="1"/>
              <a:t>ketentuan</a:t>
            </a:r>
            <a:r>
              <a:rPr lang="en-IN" sz="1800" b="1" dirty="0"/>
              <a:t>:</a:t>
            </a:r>
            <a:endParaRPr sz="1800" dirty="0"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 dirty="0" err="1"/>
              <a:t>Kertas</a:t>
            </a:r>
            <a:r>
              <a:rPr lang="en-IN" sz="1800" dirty="0"/>
              <a:t> A4 </a:t>
            </a:r>
            <a:r>
              <a:rPr lang="en-IN" sz="1800" dirty="0" err="1"/>
              <a:t>dengan</a:t>
            </a:r>
            <a:r>
              <a:rPr lang="en-IN" sz="1800" dirty="0"/>
              <a:t> margin 4,3,3,3</a:t>
            </a:r>
            <a:endParaRPr dirty="0"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 dirty="0" err="1"/>
              <a:t>Ditulis</a:t>
            </a:r>
            <a:r>
              <a:rPr lang="en-IN" sz="1800" dirty="0"/>
              <a:t> </a:t>
            </a:r>
            <a:r>
              <a:rPr lang="en-IN" sz="1800" dirty="0" err="1"/>
              <a:t>menggunakan</a:t>
            </a:r>
            <a:r>
              <a:rPr lang="en-IN" sz="1800" dirty="0"/>
              <a:t> </a:t>
            </a:r>
            <a:r>
              <a:rPr lang="en-IN" sz="1800" dirty="0" err="1"/>
              <a:t>bulpoin</a:t>
            </a:r>
            <a:r>
              <a:rPr lang="en-IN" sz="1800" dirty="0"/>
              <a:t> </a:t>
            </a:r>
            <a:r>
              <a:rPr lang="en-IN" sz="1800" dirty="0" err="1"/>
              <a:t>biru</a:t>
            </a:r>
            <a:endParaRPr sz="1800" dirty="0"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 dirty="0" err="1"/>
              <a:t>Tidak</a:t>
            </a:r>
            <a:r>
              <a:rPr lang="en-IN" sz="1800" dirty="0"/>
              <a:t> </a:t>
            </a:r>
            <a:r>
              <a:rPr lang="en-IN" sz="1800" dirty="0" err="1"/>
              <a:t>boleh</a:t>
            </a:r>
            <a:r>
              <a:rPr lang="en-IN" sz="1800" dirty="0"/>
              <a:t> </a:t>
            </a:r>
            <a:r>
              <a:rPr lang="en-IN" sz="1800" dirty="0" err="1"/>
              <a:t>ada</a:t>
            </a:r>
            <a:r>
              <a:rPr lang="en-IN" sz="1800" dirty="0"/>
              <a:t> </a:t>
            </a:r>
            <a:r>
              <a:rPr lang="en-IN" sz="1800" dirty="0" err="1"/>
              <a:t>coretan</a:t>
            </a:r>
            <a:r>
              <a:rPr lang="en-IN" sz="1800" dirty="0"/>
              <a:t>/</a:t>
            </a:r>
            <a:r>
              <a:rPr lang="en-IN" sz="1800" dirty="0" err="1"/>
              <a:t>stipo</a:t>
            </a:r>
            <a:endParaRPr sz="1800" dirty="0"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 dirty="0" err="1"/>
              <a:t>Kertas</a:t>
            </a:r>
            <a:r>
              <a:rPr lang="en-IN" sz="1800" dirty="0"/>
              <a:t> </a:t>
            </a:r>
            <a:r>
              <a:rPr lang="en-IN" sz="1800" dirty="0" err="1"/>
              <a:t>tidak</a:t>
            </a:r>
            <a:r>
              <a:rPr lang="en-IN" sz="1800" dirty="0"/>
              <a:t> </a:t>
            </a:r>
            <a:r>
              <a:rPr lang="en-IN" sz="1800" dirty="0" err="1"/>
              <a:t>boleh</a:t>
            </a:r>
            <a:r>
              <a:rPr lang="en-IN" sz="1800" dirty="0"/>
              <a:t> </a:t>
            </a:r>
            <a:r>
              <a:rPr lang="en-IN" sz="1800" dirty="0" err="1"/>
              <a:t>lecek</a:t>
            </a:r>
            <a:endParaRPr sz="1800" b="1" dirty="0"/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 b="1" dirty="0" err="1"/>
              <a:t>Bila</a:t>
            </a:r>
            <a:r>
              <a:rPr lang="en-IN" sz="1800" b="1" dirty="0"/>
              <a:t> </a:t>
            </a:r>
            <a:r>
              <a:rPr lang="en-IN" sz="1800" b="1" dirty="0" err="1"/>
              <a:t>tidak</a:t>
            </a:r>
            <a:r>
              <a:rPr lang="en-IN" sz="1800" b="1" dirty="0"/>
              <a:t> </a:t>
            </a:r>
            <a:r>
              <a:rPr lang="en-IN" sz="1800" b="1" dirty="0" err="1"/>
              <a:t>sesuai</a:t>
            </a:r>
            <a:r>
              <a:rPr lang="en-IN" sz="1800" b="1" dirty="0"/>
              <a:t> </a:t>
            </a:r>
            <a:r>
              <a:rPr lang="en-IN" sz="1800" b="1" dirty="0" err="1"/>
              <a:t>ketentuan</a:t>
            </a:r>
            <a:r>
              <a:rPr lang="en-IN" sz="1800" b="1" dirty="0"/>
              <a:t> </a:t>
            </a:r>
            <a:r>
              <a:rPr lang="en-IN" sz="1800" b="1" dirty="0" err="1"/>
              <a:t>maka</a:t>
            </a:r>
            <a:r>
              <a:rPr lang="en-IN" sz="1800" b="1" dirty="0"/>
              <a:t> TULIS ULANG!!!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399" name="Google Shape;399;p37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Tugas Pendahuluan</a:t>
            </a:r>
            <a:endParaRPr b="0"/>
          </a:p>
        </p:txBody>
      </p:sp>
      <p:sp>
        <p:nvSpPr>
          <p:cNvPr id="401" name="Google Shape;401;p37"/>
          <p:cNvSpPr txBox="1"/>
          <p:nvPr/>
        </p:nvSpPr>
        <p:spPr>
          <a:xfrm>
            <a:off x="8947150" y="6388100"/>
            <a:ext cx="201764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</a:t>
            </a:r>
            <a:r>
              <a:rPr lang="en-IN" sz="12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Tugas Pendahuluan</a:t>
            </a:r>
            <a:endParaRPr sz="10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403" name="Google Shape;40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8056" y="1255449"/>
            <a:ext cx="3615266" cy="49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>
            <a:spLocks noGrp="1"/>
          </p:cNvSpPr>
          <p:nvPr>
            <p:ph type="body" idx="2"/>
          </p:nvPr>
        </p:nvSpPr>
        <p:spPr>
          <a:xfrm>
            <a:off x="518678" y="1612062"/>
            <a:ext cx="6733022" cy="45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 b="1"/>
              <a:t>Lembar Asistensi wajib dibawa saat asistensi laporan resmi</a:t>
            </a:r>
            <a:endParaRPr sz="1800" b="1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 sz="1800" b="1"/>
              <a:t>Lembar Asistensi memiliki format:</a:t>
            </a:r>
            <a:endParaRPr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/>
              <a:t> Diketik pada kertas A4</a:t>
            </a:r>
            <a:endParaRPr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/>
              <a:t>Margin 4,3,3,3</a:t>
            </a:r>
            <a:endParaRPr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/>
              <a:t>Diprint menggunakan buffalo warna biru (warna harus sama sekelas, kalua tidak sama print ulang!)</a:t>
            </a:r>
            <a:endParaRPr/>
          </a:p>
          <a:p>
            <a:pPr marL="720725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</a:pPr>
            <a:r>
              <a:rPr lang="en-IN" sz="1800"/>
              <a:t>Foto harus ditempel, bukan ikut di print</a:t>
            </a:r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Lembar Asistensi</a:t>
            </a:r>
            <a:endParaRPr b="0"/>
          </a:p>
        </p:txBody>
      </p:sp>
      <p:sp>
        <p:nvSpPr>
          <p:cNvPr id="412" name="Google Shape;412;p38"/>
          <p:cNvSpPr txBox="1"/>
          <p:nvPr/>
        </p:nvSpPr>
        <p:spPr>
          <a:xfrm>
            <a:off x="8654603" y="6388100"/>
            <a:ext cx="2310193" cy="26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</a:t>
            </a:r>
            <a:r>
              <a:rPr lang="en-IN" sz="12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cover</a:t>
            </a:r>
            <a:r>
              <a:rPr lang="en-I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Lembar Asistensi</a:t>
            </a:r>
            <a:endParaRPr sz="10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8"/>
          <p:cNvPicPr preferRelativeResize="0"/>
          <p:nvPr/>
        </p:nvPicPr>
        <p:blipFill rotWithShape="1">
          <a:blip r:embed="rId3">
            <a:alphaModFix/>
          </a:blip>
          <a:srcRect l="241" t="1088"/>
          <a:stretch/>
        </p:blipFill>
        <p:spPr>
          <a:xfrm>
            <a:off x="7692059" y="1204388"/>
            <a:ext cx="3850784" cy="494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Kode Kelas</a:t>
            </a:r>
            <a:endParaRPr/>
          </a:p>
        </p:txBody>
      </p:sp>
      <p:sp>
        <p:nvSpPr>
          <p:cNvPr id="420" name="Google Shape;420;p39">
            <a:hlinkClick r:id="rId3"/>
          </p:cNvPr>
          <p:cNvSpPr txBox="1"/>
          <p:nvPr/>
        </p:nvSpPr>
        <p:spPr>
          <a:xfrm>
            <a:off x="1429096" y="2696387"/>
            <a:ext cx="9096374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Classroom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ijtb6gq</a:t>
            </a:r>
            <a:endParaRPr sz="7200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pic>
        <p:nvPicPr>
          <p:cNvPr id="422" name="Google Shape;42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423" name="Google Shape;423;p39"/>
          <p:cNvSpPr/>
          <p:nvPr/>
        </p:nvSpPr>
        <p:spPr>
          <a:xfrm>
            <a:off x="518678" y="6444476"/>
            <a:ext cx="26170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err="1">
                <a:solidFill>
                  <a:schemeClr val="bg1">
                    <a:lumMod val="65000"/>
                  </a:schemeClr>
                </a:solidFill>
              </a:rPr>
              <a:t>Praktikum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100" dirty="0" err="1">
                <a:solidFill>
                  <a:schemeClr val="bg1">
                    <a:lumMod val="65000"/>
                  </a:schemeClr>
                </a:solidFill>
              </a:rPr>
              <a:t>Algoritma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100" dirty="0" err="1">
                <a:solidFill>
                  <a:schemeClr val="bg1">
                    <a:lumMod val="65000"/>
                  </a:schemeClr>
                </a:solidFill>
              </a:rPr>
              <a:t>Pemrograman</a:t>
            </a:r>
            <a:endParaRPr lang="en-I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0" title="Building image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20743" r="20743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19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IN"/>
              <a:t>Terima  Kasih</a:t>
            </a:r>
            <a:endParaRPr b="0"/>
          </a:p>
        </p:txBody>
      </p:sp>
      <p:pic>
        <p:nvPicPr>
          <p:cNvPr id="431" name="Google Shape;43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1" y="2514599"/>
            <a:ext cx="1828800" cy="18288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432" name="Google Shape;432;p40"/>
          <p:cNvSpPr txBox="1">
            <a:spLocks noGrp="1"/>
          </p:cNvSpPr>
          <p:nvPr>
            <p:ph type="body" idx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body" idx="2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body" idx="3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4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labtia.trunojoyo.ac.id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6375720" y="3396837"/>
            <a:ext cx="3991773" cy="1486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2" title="Building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809" r="20809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IN" sz="2800" dirty="0" err="1"/>
              <a:t>Algoritma</a:t>
            </a:r>
            <a:r>
              <a:rPr lang="en-IN" sz="2800" dirty="0"/>
              <a:t> </a:t>
            </a:r>
            <a:r>
              <a:rPr lang="en-IN" sz="2800" dirty="0" err="1"/>
              <a:t>Pemrograman</a:t>
            </a:r>
            <a:r>
              <a:rPr lang="en-IN" sz="2800" dirty="0"/>
              <a:t> – 1B</a:t>
            </a:r>
            <a:endParaRPr sz="2800" b="0" dirty="0"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5908158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dirty="0" err="1"/>
              <a:t>Sigit</a:t>
            </a:r>
            <a:r>
              <a:rPr lang="en-IN" dirty="0"/>
              <a:t> Susanto </a:t>
            </a:r>
            <a:r>
              <a:rPr lang="en-IN" dirty="0" err="1"/>
              <a:t>Putro</a:t>
            </a:r>
            <a:r>
              <a:rPr lang="en-IN" dirty="0"/>
              <a:t>, </a:t>
            </a:r>
            <a:r>
              <a:rPr lang="en-IN" dirty="0" err="1"/>
              <a:t>S.Kom</a:t>
            </a:r>
            <a:r>
              <a:rPr lang="en-IN" dirty="0"/>
              <a:t>., </a:t>
            </a:r>
            <a:r>
              <a:rPr lang="en-IN" dirty="0" err="1"/>
              <a:t>M.Kom</a:t>
            </a:r>
            <a:r>
              <a:rPr lang="en-IN" dirty="0"/>
              <a:t>.</a:t>
            </a:r>
            <a:endParaRPr dirty="0"/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1" y="2514599"/>
            <a:ext cx="1828800" cy="18288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46" name="Google Shape;246;p22"/>
          <p:cNvSpPr txBox="1"/>
          <p:nvPr/>
        </p:nvSpPr>
        <p:spPr>
          <a:xfrm>
            <a:off x="418945" y="6242964"/>
            <a:ext cx="8394855" cy="43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Waktu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Selasa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Jam 18.45 – 20.00 WIB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368789" y="1066801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IN" dirty="0" err="1"/>
              <a:t>Asisten</a:t>
            </a:r>
            <a:r>
              <a:rPr lang="en-IN" dirty="0"/>
              <a:t> </a:t>
            </a:r>
            <a:r>
              <a:rPr lang="en-IN" dirty="0" err="1"/>
              <a:t>Praktikum</a:t>
            </a:r>
            <a:endParaRPr b="0" dirty="0"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368789" y="2527442"/>
            <a:ext cx="7723622" cy="382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dirty="0" err="1"/>
              <a:t>Agastia</a:t>
            </a:r>
            <a:r>
              <a:rPr lang="en-IN" dirty="0"/>
              <a:t> Devi </a:t>
            </a:r>
            <a:r>
              <a:rPr lang="en-IN" dirty="0" err="1"/>
              <a:t>Wardani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   (NIM. 200441100145– HP. 085933710531)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M. </a:t>
            </a:r>
            <a:r>
              <a:rPr lang="en-US" dirty="0" err="1"/>
              <a:t>Badrut</a:t>
            </a:r>
            <a:r>
              <a:rPr lang="en-US" dirty="0"/>
              <a:t> </a:t>
            </a:r>
            <a:r>
              <a:rPr lang="en-US" dirty="0" err="1"/>
              <a:t>Tamam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   (NIM. 210441100032– HP. 081332968997)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Mochammad</a:t>
            </a:r>
            <a:r>
              <a:rPr lang="en-US" dirty="0"/>
              <a:t> </a:t>
            </a:r>
            <a:r>
              <a:rPr lang="en-US" dirty="0" err="1"/>
              <a:t>Syahrul</a:t>
            </a:r>
            <a:r>
              <a:rPr lang="en-US" dirty="0"/>
              <a:t> Abidin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   (NIM.210441100001 – HP. 089616405778)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Putri </a:t>
            </a:r>
            <a:r>
              <a:rPr lang="en-US" dirty="0" err="1"/>
              <a:t>Nihayatul</a:t>
            </a:r>
            <a:r>
              <a:rPr lang="en-US" dirty="0"/>
              <a:t> Husna</a:t>
            </a:r>
            <a:endParaRPr lang="pl-PL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l-PL" dirty="0"/>
              <a:t>   (NIM.</a:t>
            </a:r>
            <a:r>
              <a:rPr lang="en-US" dirty="0"/>
              <a:t>21</a:t>
            </a:r>
            <a:r>
              <a:rPr lang="pl-PL" dirty="0"/>
              <a:t>04411000</a:t>
            </a:r>
            <a:r>
              <a:rPr lang="en-US" dirty="0"/>
              <a:t>09</a:t>
            </a:r>
            <a:r>
              <a:rPr lang="pl-PL" dirty="0"/>
              <a:t> – HP. 08</a:t>
            </a:r>
            <a:r>
              <a:rPr lang="en-US" dirty="0"/>
              <a:t>7709990841</a:t>
            </a:r>
            <a:r>
              <a:rPr lang="pl-PL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pic>
        <p:nvPicPr>
          <p:cNvPr id="253" name="Google Shape;253;p23" title="Skyline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6604000" y="-14249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54" name="Google Shape;254;p23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dirty="0"/>
          </a:p>
        </p:txBody>
      </p:sp>
      <p:sp>
        <p:nvSpPr>
          <p:cNvPr id="255" name="Google Shape;255;p23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IN" dirty="0" err="1"/>
              <a:t>Kehadiran</a:t>
            </a:r>
            <a:endParaRPr dirty="0"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531375" y="2667000"/>
            <a:ext cx="65664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Mahasiswa wajib menghadiri kegiatan </a:t>
            </a:r>
            <a:br>
              <a:rPr lang="en-IN"/>
            </a:br>
            <a:r>
              <a:rPr lang="en-IN"/>
              <a:t>asistensi/praktikum 10 menit sebelum praktikum yang telah dijadwalkan dimulai.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Toleransi keterlambatan 10 menit, bila lebih dari itu silahkan menutup pintu dari luar.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Berpakaian rapi dan bertingkah laku sopan. Memakai kemeja/kaos berkerah (bukan kaos oblong), jaket dilepas. Tidak diperbolehkan memakai celana training atau bersarung.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63" name="Google Shape;263;p24" title="Skyline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6987650" y="-7124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4" name="Google Shape;264;p2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Prosedur Praktikum</a:t>
            </a:r>
            <a:endParaRPr b="0"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520698" y="1356997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Bagi Asisten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2"/>
          </p:nvPr>
        </p:nvSpPr>
        <p:spPr>
          <a:xfrm>
            <a:off x="520698" y="2138186"/>
            <a:ext cx="5475290" cy="39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IN"/>
              <a:t>Asisten boleh memberikan materi praktis (tambahan) terkait dengan materi kuliah sesuai kesepahaman dengan Dosen Pengampu.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body" idx="3"/>
          </p:nvPr>
        </p:nvSpPr>
        <p:spPr>
          <a:xfrm>
            <a:off x="6209463" y="1356997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Bagi Praktikan</a:t>
            </a:r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body" idx="4"/>
          </p:nvPr>
        </p:nvSpPr>
        <p:spPr>
          <a:xfrm>
            <a:off x="6209463" y="2138185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IN"/>
              <a:t>Praktikan berhak mengajukan pertanyaan dan memperoleh jawaban dari Asisten terkait dengan isi (content) materi kuliah. (Bukan tugas kuliah).</a:t>
            </a:r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288" name="Google Shape;288;p26" descr="Gambar terkait"/>
          <p:cNvPicPr preferRelativeResize="0"/>
          <p:nvPr/>
        </p:nvPicPr>
        <p:blipFill rotWithShape="1">
          <a:blip r:embed="rId4">
            <a:alphaModFix/>
          </a:blip>
          <a:srcRect l="8992" t="-276" r="6705" b="20147"/>
          <a:stretch/>
        </p:blipFill>
        <p:spPr>
          <a:xfrm>
            <a:off x="5198495" y="3948985"/>
            <a:ext cx="2021936" cy="2012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289" name="Google Shape;289;p26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>
            <a:spLocks noGrp="1"/>
          </p:cNvSpPr>
          <p:nvPr>
            <p:ph type="body" idx="2"/>
          </p:nvPr>
        </p:nvSpPr>
        <p:spPr>
          <a:xfrm>
            <a:off x="518677" y="1612062"/>
            <a:ext cx="10260939" cy="45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dilaksanakan</a:t>
            </a:r>
            <a:r>
              <a:rPr lang="en-IN" dirty="0"/>
              <a:t> 1 kali </a:t>
            </a:r>
            <a:r>
              <a:rPr lang="en-IN" dirty="0" err="1"/>
              <a:t>dalam</a:t>
            </a:r>
            <a:r>
              <a:rPr lang="en-IN" dirty="0"/>
              <a:t> </a:t>
            </a:r>
            <a:r>
              <a:rPr lang="en-IN" dirty="0" err="1"/>
              <a:t>seminggu</a:t>
            </a:r>
            <a:r>
              <a:rPr lang="en-IN" dirty="0"/>
              <a:t>, </a:t>
            </a:r>
            <a:r>
              <a:rPr lang="en-IN" dirty="0" err="1"/>
              <a:t>yaitu</a:t>
            </a:r>
            <a:r>
              <a:rPr lang="en-IN" dirty="0"/>
              <a:t>:</a:t>
            </a:r>
            <a:endParaRPr dirty="0"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 dirty="0" err="1"/>
              <a:t>Selasa</a:t>
            </a:r>
            <a:r>
              <a:rPr lang="en-IN" dirty="0"/>
              <a:t> (18.45 –  20.00)</a:t>
            </a:r>
            <a:endParaRPr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N" dirty="0"/>
              <a:t>Waktu </a:t>
            </a:r>
            <a:r>
              <a:rPr lang="en-IN" dirty="0" err="1"/>
              <a:t>pelaksanaan</a:t>
            </a:r>
            <a:r>
              <a:rPr lang="en-IN" dirty="0"/>
              <a:t> </a:t>
            </a: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bisa</a:t>
            </a:r>
            <a:r>
              <a:rPr lang="en-IN" dirty="0"/>
              <a:t> </a:t>
            </a:r>
            <a:r>
              <a:rPr lang="en-IN" dirty="0" err="1"/>
              <a:t>berubah</a:t>
            </a:r>
            <a:r>
              <a:rPr lang="en-IN" dirty="0"/>
              <a:t> </a:t>
            </a:r>
            <a:r>
              <a:rPr lang="en-IN" dirty="0" err="1"/>
              <a:t>menyesuaikan</a:t>
            </a:r>
            <a:r>
              <a:rPr lang="en-IN" dirty="0"/>
              <a:t> </a:t>
            </a:r>
            <a:r>
              <a:rPr lang="en-IN" dirty="0" err="1"/>
              <a:t>kondisi</a:t>
            </a:r>
            <a:r>
              <a:rPr lang="en-IN" dirty="0"/>
              <a:t>.</a:t>
            </a:r>
            <a:endParaRPr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dirty="0"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rabicPeriod"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dilaksanakan</a:t>
            </a:r>
            <a:r>
              <a:rPr lang="en-IN" dirty="0"/>
              <a:t> </a:t>
            </a:r>
            <a:r>
              <a:rPr lang="en-IN" dirty="0" err="1"/>
              <a:t>secara</a:t>
            </a:r>
            <a:r>
              <a:rPr lang="en-IN" dirty="0"/>
              <a:t> offline </a:t>
            </a:r>
            <a:r>
              <a:rPr lang="en-IN" dirty="0" err="1"/>
              <a:t>melalui</a:t>
            </a:r>
            <a:r>
              <a:rPr lang="en-IN" dirty="0"/>
              <a:t>: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 dirty="0" err="1"/>
              <a:t>LabBis</a:t>
            </a:r>
            <a:endParaRPr lang="en-US"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Google Classroom</a:t>
            </a:r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WhatsApp/WhatsApp Group</a:t>
            </a:r>
          </a:p>
        </p:txBody>
      </p: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Ketentuan Praktikum</a:t>
            </a:r>
            <a:endParaRPr b="0"/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97" name="Google Shape;297;p27"/>
          <p:cNvSpPr txBox="1">
            <a:spLocks noGrp="1"/>
          </p:cNvSpPr>
          <p:nvPr>
            <p:ph type="ftr" idx="4294967295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body" idx="2"/>
          </p:nvPr>
        </p:nvSpPr>
        <p:spPr>
          <a:xfrm>
            <a:off x="518677" y="1612061"/>
            <a:ext cx="10570033" cy="474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rabicPeriod" startAt="3"/>
            </a:pPr>
            <a:r>
              <a:rPr lang="en-IN"/>
              <a:t>Teknis Pelaksanaan Praktikum:</a:t>
            </a:r>
            <a:endParaRPr/>
          </a:p>
          <a:p>
            <a:pPr marL="811213" lvl="1" indent="-2540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/>
              <a:t>Asprak memberikan modul/materi praktikum via Google Classroom.</a:t>
            </a:r>
            <a:endParaRPr/>
          </a:p>
          <a:p>
            <a:pPr marL="811213" lvl="1" indent="-2540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/>
              <a:t>Asprak memberikan tugas/studi kasus terkait modul atau materi yang sudah diberikan.</a:t>
            </a:r>
            <a:endParaRPr/>
          </a:p>
          <a:p>
            <a:pPr marL="811213" lvl="1" indent="-2540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/>
              <a:t>Praktikan mengerjakan tugas/studi kasus yang diberikan oleh asprak.</a:t>
            </a:r>
            <a:endParaRPr/>
          </a:p>
          <a:p>
            <a:pPr marL="811213" lvl="1" indent="-2540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IN"/>
              <a:t>Praktikan mendemonstrasikan hasil pengerjaan kepada asprak secara offline atau online sesuai pelaksanaan yang dipilih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rabicPeriod" startAt="3"/>
            </a:pPr>
            <a:r>
              <a:rPr lang="en-IN"/>
              <a:t>Praktikan diperbolehkan: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/>
              <a:t>Mencari referensi lain selain yang diberikan asprak (Internet, Youtube, Buku, Jurnal, dll.)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/>
              <a:t>Bertanya terkait hal yang tidak dimengerti kepada teman/asprak (Tapi usahakan cari terlebih dahulu sebelum tanya ke asprak)</a:t>
            </a:r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Ketentuan Praktikum</a:t>
            </a:r>
            <a:endParaRPr b="0"/>
          </a:p>
        </p:txBody>
      </p:sp>
      <p:pic>
        <p:nvPicPr>
          <p:cNvPr id="304" name="Google Shape;3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305" name="Google Shape;305;p28"/>
          <p:cNvSpPr txBox="1">
            <a:spLocks noGrp="1"/>
          </p:cNvSpPr>
          <p:nvPr>
            <p:ph type="ftr" idx="4294967295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2"/>
          </p:nvPr>
        </p:nvSpPr>
        <p:spPr>
          <a:xfrm>
            <a:off x="518677" y="1612061"/>
            <a:ext cx="10260939" cy="474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rabicPeriod" startAt="5"/>
            </a:pPr>
            <a:r>
              <a:rPr lang="en-IN"/>
              <a:t>Praktikan tidak diperbolehkan :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/>
              <a:t>Melakukan copy paste source code yang didapat dari Internet, Youtube, Buku, Jurnal, atau sumber lain tanpa melakukan perubahan. 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IN"/>
              <a:t>Melakukan copy paste source code/pengerjaan praktikan lain baik sesama kelas maupun beda kelas.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N"/>
              <a:t>Segala bentuk pelanggaran terhadap ketentuan diatas maka praktikan dianggap tidak mengerjakan modul/tugas terkait.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rabicPeriod" startAt="5"/>
            </a:pPr>
            <a:r>
              <a:rPr lang="en-IN"/>
              <a:t>Tools yang digunakan dibebaskan sesuai selera praktikan namun disarankan menggunakan Visual Studio Code atau SublimeText.</a:t>
            </a:r>
            <a:endParaRPr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AutoNum type="arabicPeriod" startAt="5"/>
            </a:pPr>
            <a:r>
              <a:rPr lang="en-IN"/>
              <a:t>Tools harus sudah terinstall di komputer/laptop praktikan sebelum pelaksanaan praktikum.</a:t>
            </a:r>
            <a:endParaRPr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Ketentuan Praktikum</a:t>
            </a:r>
            <a:endParaRPr b="0"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13765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313" name="Google Shape;313;p29"/>
          <p:cNvSpPr txBox="1">
            <a:spLocks noGrp="1"/>
          </p:cNvSpPr>
          <p:nvPr>
            <p:ph type="ftr" idx="4294967295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Praktikum</a:t>
            </a:r>
            <a:r>
              <a:rPr lang="en-IN" dirty="0"/>
              <a:t> </a:t>
            </a:r>
            <a:r>
              <a:rPr lang="en-IN" dirty="0" err="1"/>
              <a:t>Algoritma</a:t>
            </a:r>
            <a:r>
              <a:rPr lang="en-IN" dirty="0"/>
              <a:t> </a:t>
            </a:r>
            <a:r>
              <a:rPr lang="en-IN" dirty="0" err="1"/>
              <a:t>Pemrograman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dirty="0"/>
              <a:t>Notice! </a:t>
            </a:r>
            <a:endParaRPr b="0" dirty="0"/>
          </a:p>
        </p:txBody>
      </p:sp>
      <p:sp>
        <p:nvSpPr>
          <p:cNvPr id="319" name="Google Shape;319;p30"/>
          <p:cNvSpPr txBox="1">
            <a:spLocks noGrp="1"/>
          </p:cNvSpPr>
          <p:nvPr>
            <p:ph type="sldNum" idx="12"/>
          </p:nvPr>
        </p:nvSpPr>
        <p:spPr>
          <a:xfrm>
            <a:off x="11146972" y="6356351"/>
            <a:ext cx="635734" cy="34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400" y="152401"/>
            <a:ext cx="914400" cy="914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21" name="Google Shape;32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1558" y="4186307"/>
            <a:ext cx="2519450" cy="2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2602" y="1456386"/>
            <a:ext cx="2519450" cy="2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71558" y="1473695"/>
            <a:ext cx="2519450" cy="2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0514" y="1473695"/>
            <a:ext cx="2519450" cy="2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973</Words>
  <Application>Microsoft Office PowerPoint</Application>
  <PresentationFormat>Widescreen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Noto Sans Symbols</vt:lpstr>
      <vt:lpstr>Roboto</vt:lpstr>
      <vt:lpstr>Arial Black</vt:lpstr>
      <vt:lpstr>Office Theme</vt:lpstr>
      <vt:lpstr>Kontrak Praktikum</vt:lpstr>
      <vt:lpstr>Algoritma Pemrograman – 1B</vt:lpstr>
      <vt:lpstr>Asisten Praktikum</vt:lpstr>
      <vt:lpstr>Kehadiran</vt:lpstr>
      <vt:lpstr>Prosedur Praktikum</vt:lpstr>
      <vt:lpstr>Ketentuan Praktikum</vt:lpstr>
      <vt:lpstr>Ketentuan Praktikum</vt:lpstr>
      <vt:lpstr>Ketentuan Praktikum</vt:lpstr>
      <vt:lpstr>Notice! </vt:lpstr>
      <vt:lpstr>Notice!</vt:lpstr>
      <vt:lpstr>Penilaian</vt:lpstr>
      <vt:lpstr>Laporan Resmi</vt:lpstr>
      <vt:lpstr>Laporan Resmi</vt:lpstr>
      <vt:lpstr>Laporan Resmi</vt:lpstr>
      <vt:lpstr>Tugas Pendahuluan</vt:lpstr>
      <vt:lpstr>Lembar Asistensi</vt:lpstr>
      <vt:lpstr>Kode Kelas</vt:lpstr>
      <vt:lpstr>Terima 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Praktikum</dc:title>
  <cp:lastModifiedBy>Dey Rizkiaditya Putra</cp:lastModifiedBy>
  <cp:revision>2</cp:revision>
  <dcterms:modified xsi:type="dcterms:W3CDTF">2022-09-16T07:57:33Z</dcterms:modified>
</cp:coreProperties>
</file>