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8288000" cy="10287000"/>
  <p:notesSz cx="6858000" cy="9144000"/>
  <p:embeddedFontLst>
    <p:embeddedFont>
      <p:font typeface="Alice" panose="020B0604020202020204" charset="0"/>
      <p:regular r:id="rId25"/>
    </p:embeddedFont>
    <p:embeddedFont>
      <p:font typeface="Alice Italics" panose="020B0604020202020204" charset="0"/>
      <p:regular r:id="rId26"/>
    </p:embeddedFont>
    <p:embeddedFont>
      <p:font typeface="Karnchang" panose="020B0604020202020204" charset="-34"/>
      <p:regular r:id="rId27"/>
    </p:embeddedFont>
    <p:embeddedFont>
      <p:font typeface="Karnchang Bold" panose="020B0604020202020204" charset="-34"/>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94622" autoAdjust="0"/>
  </p:normalViewPr>
  <p:slideViewPr>
    <p:cSldViewPr>
      <p:cViewPr varScale="1">
        <p:scale>
          <a:sx n="38" d="100"/>
          <a:sy n="38" d="100"/>
        </p:scale>
        <p:origin x="70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en.wikipedia.org/wiki/Transient_state" TargetMode="Externa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hyperlink" Target="https://en.wikipedia.org/wiki/Equilibrium_distribution" TargetMode="External"/><Relationship Id="rId5" Type="http://schemas.openxmlformats.org/officeDocument/2006/relationships/hyperlink" Target="https://en.wikipedia.org/wiki/Queueing_theory#Queueing_networks" TargetMode="Externa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sp>
        <p:nvSpPr>
          <p:cNvPr id="2" name="TextBox 2"/>
          <p:cNvSpPr txBox="1"/>
          <p:nvPr/>
        </p:nvSpPr>
        <p:spPr>
          <a:xfrm>
            <a:off x="1028700" y="333375"/>
            <a:ext cx="8951437" cy="2311125"/>
          </a:xfrm>
          <a:prstGeom prst="rect">
            <a:avLst/>
          </a:prstGeom>
        </p:spPr>
        <p:txBody>
          <a:bodyPr lIns="0" tIns="0" rIns="0" bIns="0" rtlCol="0" anchor="t">
            <a:spAutoFit/>
          </a:bodyPr>
          <a:lstStyle/>
          <a:p>
            <a:pPr>
              <a:lnSpc>
                <a:spcPts val="14890"/>
              </a:lnSpc>
            </a:pPr>
            <a:r>
              <a:rPr lang="en-US" sz="10635">
                <a:solidFill>
                  <a:srgbClr val="000000"/>
                </a:solidFill>
                <a:latin typeface="Karnchang"/>
              </a:rPr>
              <a:t>Presentasi </a:t>
            </a:r>
          </a:p>
        </p:txBody>
      </p:sp>
      <p:sp>
        <p:nvSpPr>
          <p:cNvPr id="3" name="TextBox 3"/>
          <p:cNvSpPr txBox="1"/>
          <p:nvPr/>
        </p:nvSpPr>
        <p:spPr>
          <a:xfrm>
            <a:off x="1028700" y="2108882"/>
            <a:ext cx="9725747" cy="3940141"/>
          </a:xfrm>
          <a:prstGeom prst="rect">
            <a:avLst/>
          </a:prstGeom>
        </p:spPr>
        <p:txBody>
          <a:bodyPr lIns="0" tIns="0" rIns="0" bIns="0" rtlCol="0" anchor="t">
            <a:spAutoFit/>
          </a:bodyPr>
          <a:lstStyle/>
          <a:p>
            <a:pPr>
              <a:lnSpc>
                <a:spcPts val="12509"/>
              </a:lnSpc>
            </a:pPr>
            <a:r>
              <a:rPr lang="en-US" sz="13597">
                <a:solidFill>
                  <a:srgbClr val="000000"/>
                </a:solidFill>
                <a:latin typeface="Karnchang Bold"/>
              </a:rPr>
              <a:t>SISTEM</a:t>
            </a:r>
          </a:p>
          <a:p>
            <a:pPr>
              <a:lnSpc>
                <a:spcPts val="12509"/>
              </a:lnSpc>
            </a:pPr>
            <a:r>
              <a:rPr lang="en-US" sz="13597">
                <a:solidFill>
                  <a:srgbClr val="000000"/>
                </a:solidFill>
                <a:latin typeface="Karnchang Bold"/>
              </a:rPr>
              <a:t>ANTRIAN</a:t>
            </a:r>
          </a:p>
        </p:txBody>
      </p:sp>
      <p:sp>
        <p:nvSpPr>
          <p:cNvPr id="4" name="TextBox 4"/>
          <p:cNvSpPr txBox="1"/>
          <p:nvPr/>
        </p:nvSpPr>
        <p:spPr>
          <a:xfrm>
            <a:off x="1028700" y="8518617"/>
            <a:ext cx="7644346" cy="1200150"/>
          </a:xfrm>
          <a:prstGeom prst="rect">
            <a:avLst/>
          </a:prstGeom>
        </p:spPr>
        <p:txBody>
          <a:bodyPr lIns="0" tIns="0" rIns="0" bIns="0" rtlCol="0" anchor="t">
            <a:spAutoFit/>
          </a:bodyPr>
          <a:lstStyle/>
          <a:p>
            <a:pPr>
              <a:lnSpc>
                <a:spcPts val="4200"/>
              </a:lnSpc>
            </a:pPr>
            <a:r>
              <a:rPr lang="en-US" sz="3000">
                <a:solidFill>
                  <a:srgbClr val="000000"/>
                </a:solidFill>
                <a:latin typeface="Karnchang"/>
              </a:rPr>
              <a:t>Universitas Trunojoyo Madura | Sistem Informasi | 2023</a:t>
            </a:r>
          </a:p>
        </p:txBody>
      </p:sp>
      <p:grpSp>
        <p:nvGrpSpPr>
          <p:cNvPr id="5" name="Group 5"/>
          <p:cNvGrpSpPr/>
          <p:nvPr/>
        </p:nvGrpSpPr>
        <p:grpSpPr>
          <a:xfrm>
            <a:off x="10754447" y="-3093732"/>
            <a:ext cx="18901247" cy="17982775"/>
            <a:chOff x="0" y="0"/>
            <a:chExt cx="25201662" cy="23977033"/>
          </a:xfrm>
        </p:grpSpPr>
        <p:grpSp>
          <p:nvGrpSpPr>
            <p:cNvPr id="6" name="Group 6"/>
            <p:cNvGrpSpPr/>
            <p:nvPr/>
          </p:nvGrpSpPr>
          <p:grpSpPr>
            <a:xfrm rot="2252144">
              <a:off x="2887185" y="2861146"/>
              <a:ext cx="14259267" cy="14323066"/>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4620058" y="6213209"/>
              <a:ext cx="14259267" cy="14323066"/>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8055210" y="6792821"/>
              <a:ext cx="14259267" cy="14323066"/>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15" name="TextBox 15"/>
          <p:cNvSpPr txBox="1"/>
          <p:nvPr/>
        </p:nvSpPr>
        <p:spPr>
          <a:xfrm>
            <a:off x="1028700" y="5782322"/>
            <a:ext cx="8567899" cy="1574800"/>
          </a:xfrm>
          <a:prstGeom prst="rect">
            <a:avLst/>
          </a:prstGeom>
        </p:spPr>
        <p:txBody>
          <a:bodyPr lIns="0" tIns="0" rIns="0" bIns="0" rtlCol="0" anchor="t">
            <a:spAutoFit/>
          </a:bodyPr>
          <a:lstStyle/>
          <a:p>
            <a:pPr>
              <a:lnSpc>
                <a:spcPts val="5599"/>
              </a:lnSpc>
            </a:pPr>
            <a:r>
              <a:rPr lang="en-US" sz="3999">
                <a:solidFill>
                  <a:srgbClr val="000000"/>
                </a:solidFill>
                <a:latin typeface="Karnchang Bold"/>
              </a:rPr>
              <a:t>Dosen Pengajar: Eza Rahmanita, ST.</a:t>
            </a:r>
          </a:p>
          <a:p>
            <a:pPr>
              <a:lnSpc>
                <a:spcPts val="5599"/>
              </a:lnSpc>
            </a:pPr>
            <a:endParaRPr lang="en-US" sz="3999">
              <a:solidFill>
                <a:srgbClr val="000000"/>
              </a:solidFill>
              <a:latin typeface="Karnchang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545434"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p:nvPr/>
        </p:nvGrpSpPr>
        <p:grpSpPr>
          <a:xfrm>
            <a:off x="15665503" y="317552"/>
            <a:ext cx="2042119" cy="650325"/>
            <a:chOff x="0" y="0"/>
            <a:chExt cx="537842" cy="171279"/>
          </a:xfrm>
        </p:grpSpPr>
        <p:sp>
          <p:nvSpPr>
            <p:cNvPr id="26" name="Freeform 26"/>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27" name="TextBox 27"/>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28" name="Group 28"/>
          <p:cNvGrpSpPr/>
          <p:nvPr/>
        </p:nvGrpSpPr>
        <p:grpSpPr>
          <a:xfrm>
            <a:off x="629723" y="9422715"/>
            <a:ext cx="6961669" cy="627749"/>
            <a:chOff x="0" y="0"/>
            <a:chExt cx="1833526" cy="165333"/>
          </a:xfrm>
        </p:grpSpPr>
        <p:sp>
          <p:nvSpPr>
            <p:cNvPr id="29" name="Freeform 29"/>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0" name="TextBox 30"/>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1" name="Freeform 31"/>
          <p:cNvSpPr/>
          <p:nvPr/>
        </p:nvSpPr>
        <p:spPr>
          <a:xfrm>
            <a:off x="1028700" y="4136295"/>
            <a:ext cx="10795944" cy="5122005"/>
          </a:xfrm>
          <a:custGeom>
            <a:avLst/>
            <a:gdLst/>
            <a:ahLst/>
            <a:cxnLst/>
            <a:rect l="l" t="t" r="r" b="b"/>
            <a:pathLst>
              <a:path w="10795944" h="5122005">
                <a:moveTo>
                  <a:pt x="0" y="0"/>
                </a:moveTo>
                <a:lnTo>
                  <a:pt x="10795944" y="0"/>
                </a:lnTo>
                <a:lnTo>
                  <a:pt x="10795944" y="5122005"/>
                </a:lnTo>
                <a:lnTo>
                  <a:pt x="0" y="5122005"/>
                </a:lnTo>
                <a:lnTo>
                  <a:pt x="0" y="0"/>
                </a:lnTo>
                <a:close/>
              </a:path>
            </a:pathLst>
          </a:custGeom>
          <a:blipFill>
            <a:blip r:embed="rId2"/>
            <a:stretch>
              <a:fillRect l="-52630" t="-109707" r="-60759" b="-43290"/>
            </a:stretch>
          </a:blipFill>
        </p:spPr>
      </p:sp>
      <p:sp>
        <p:nvSpPr>
          <p:cNvPr id="32" name="TextBox 32"/>
          <p:cNvSpPr txBox="1"/>
          <p:nvPr/>
        </p:nvSpPr>
        <p:spPr>
          <a:xfrm>
            <a:off x="15621459" y="349050"/>
            <a:ext cx="2168307" cy="444454"/>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rPr>
              <a:t>Halaman 5</a:t>
            </a:r>
          </a:p>
        </p:txBody>
      </p:sp>
      <p:sp>
        <p:nvSpPr>
          <p:cNvPr id="33" name="TextBox 33"/>
          <p:cNvSpPr txBox="1"/>
          <p:nvPr/>
        </p:nvSpPr>
        <p:spPr>
          <a:xfrm>
            <a:off x="629723" y="9375775"/>
            <a:ext cx="7118830" cy="796925"/>
          </a:xfrm>
          <a:prstGeom prst="rect">
            <a:avLst/>
          </a:prstGeom>
        </p:spPr>
        <p:txBody>
          <a:bodyPr lIns="0" tIns="0" rIns="0" bIns="0" rtlCol="0" anchor="t">
            <a:spAutoFit/>
          </a:bodyPr>
          <a:lstStyle/>
          <a:p>
            <a:pPr algn="ctr">
              <a:lnSpc>
                <a:spcPts val="2800"/>
              </a:lnSpc>
            </a:pPr>
            <a:r>
              <a:rPr lang="en-US" sz="2000" spc="120" dirty="0">
                <a:solidFill>
                  <a:srgbClr val="FFFFFF"/>
                </a:solidFill>
                <a:latin typeface="Karnchang"/>
              </a:rPr>
              <a:t>Giraldo </a:t>
            </a:r>
            <a:r>
              <a:rPr lang="en-US" sz="2000" spc="120" dirty="0" err="1">
                <a:solidFill>
                  <a:srgbClr val="FFFFFF"/>
                </a:solidFill>
                <a:latin typeface="Karnchang"/>
              </a:rPr>
              <a:t>Stevanus</a:t>
            </a:r>
            <a:r>
              <a:rPr lang="en-US" sz="2000" spc="120" dirty="0">
                <a:solidFill>
                  <a:srgbClr val="FFFFFF"/>
                </a:solidFill>
                <a:latin typeface="Karnchang"/>
              </a:rPr>
              <a:t> |  Universitas </a:t>
            </a:r>
            <a:r>
              <a:rPr lang="en-US" sz="2000" spc="120" dirty="0" err="1">
                <a:solidFill>
                  <a:srgbClr val="FFFFFF"/>
                </a:solidFill>
                <a:latin typeface="Karnchang"/>
              </a:rPr>
              <a:t>Trunojoyo</a:t>
            </a:r>
            <a:r>
              <a:rPr lang="en-US" sz="2000" spc="120" dirty="0">
                <a:solidFill>
                  <a:srgbClr val="FFFFFF"/>
                </a:solidFill>
                <a:latin typeface="Karnchang"/>
              </a:rPr>
              <a:t> Madura | </a:t>
            </a:r>
            <a:r>
              <a:rPr lang="en-US" sz="2000" spc="120" dirty="0" err="1">
                <a:solidFill>
                  <a:srgbClr val="FFFFFF"/>
                </a:solidFill>
                <a:latin typeface="Karnchang"/>
              </a:rPr>
              <a:t>Sistem</a:t>
            </a:r>
            <a:r>
              <a:rPr lang="en-US" sz="2000" spc="120" dirty="0">
                <a:solidFill>
                  <a:srgbClr val="FFFFFF"/>
                </a:solidFill>
                <a:latin typeface="Karnchang"/>
              </a:rPr>
              <a:t> </a:t>
            </a:r>
            <a:r>
              <a:rPr lang="en-US" sz="2000" spc="120" dirty="0" err="1">
                <a:solidFill>
                  <a:srgbClr val="FFFFFF"/>
                </a:solidFill>
                <a:latin typeface="Karnchang"/>
              </a:rPr>
              <a:t>Informasi</a:t>
            </a:r>
            <a:r>
              <a:rPr lang="en-US" sz="2000" spc="120" dirty="0">
                <a:solidFill>
                  <a:srgbClr val="FFFFFF"/>
                </a:solidFill>
                <a:latin typeface="Karnchang"/>
              </a:rPr>
              <a:t> | 2023</a:t>
            </a:r>
          </a:p>
        </p:txBody>
      </p:sp>
      <p:sp>
        <p:nvSpPr>
          <p:cNvPr id="34" name="TextBox 34"/>
          <p:cNvSpPr txBox="1"/>
          <p:nvPr/>
        </p:nvSpPr>
        <p:spPr>
          <a:xfrm>
            <a:off x="1374700" y="536178"/>
            <a:ext cx="9027152" cy="588645"/>
          </a:xfrm>
          <a:prstGeom prst="rect">
            <a:avLst/>
          </a:prstGeom>
        </p:spPr>
        <p:txBody>
          <a:bodyPr lIns="0" tIns="0" rIns="0" bIns="0" rtlCol="0" anchor="t">
            <a:spAutoFit/>
          </a:bodyPr>
          <a:lstStyle/>
          <a:p>
            <a:pPr>
              <a:lnSpc>
                <a:spcPts val="3779"/>
              </a:lnSpc>
            </a:pPr>
            <a:r>
              <a:rPr lang="en-US" sz="2700">
                <a:solidFill>
                  <a:srgbClr val="000000"/>
                </a:solidFill>
                <a:latin typeface="Karnchang Bold"/>
              </a:rPr>
              <a:t>MODEL ANTRIAN SATU SALURAN SATU TAHAP [M/M/1] </a:t>
            </a:r>
          </a:p>
        </p:txBody>
      </p:sp>
      <p:sp>
        <p:nvSpPr>
          <p:cNvPr id="35" name="TextBox 35"/>
          <p:cNvSpPr txBox="1"/>
          <p:nvPr/>
        </p:nvSpPr>
        <p:spPr>
          <a:xfrm>
            <a:off x="1374700" y="1004475"/>
            <a:ext cx="15884600" cy="2969895"/>
          </a:xfrm>
          <a:prstGeom prst="rect">
            <a:avLst/>
          </a:prstGeom>
        </p:spPr>
        <p:txBody>
          <a:bodyPr lIns="0" tIns="0" rIns="0" bIns="0" rtlCol="0" anchor="t">
            <a:spAutoFit/>
          </a:bodyPr>
          <a:lstStyle/>
          <a:p>
            <a:pPr>
              <a:lnSpc>
                <a:spcPts val="3779"/>
              </a:lnSpc>
            </a:pPr>
            <a:r>
              <a:rPr lang="en-US" sz="2700">
                <a:solidFill>
                  <a:srgbClr val="000000"/>
                </a:solidFill>
                <a:latin typeface="Karnchang"/>
              </a:rPr>
              <a:t>Pada model ini kedatangan dan keberangkatan mengikuti distribusi Poisson dengan tingkat 1 dan µ, terdapat satu pelayan, kapasitas pelayanan dan sumber kedatangan tak terbatas. </a:t>
            </a:r>
          </a:p>
          <a:p>
            <a:pPr>
              <a:lnSpc>
                <a:spcPts val="3779"/>
              </a:lnSpc>
            </a:pPr>
            <a:r>
              <a:rPr lang="en-US" sz="2700">
                <a:solidFill>
                  <a:srgbClr val="000000"/>
                </a:solidFill>
                <a:latin typeface="Karnchang"/>
              </a:rPr>
              <a:t>Untuk menentukan operating characteristics atau ciri-ciri operasi, dapat dilakukan dengan mudah setelah diperoleh probabilitas n pengantri dalam sistem (Pn). Melalui penurunan matematik yang cukup panjang, dalam kondisi steady state dapat ditunjukkan bahwa Pn = (1 – R) Rⁿ, dimana R = λ/µ ≤1 dan n = 0, 1, 2, .... Bertolak dari rumus itu dapat diperoleh ciri-ciri operasi lain, seperti: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545434"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p:nvPr/>
        </p:nvGrpSpPr>
        <p:grpSpPr>
          <a:xfrm>
            <a:off x="15665503" y="317552"/>
            <a:ext cx="2042119" cy="650325"/>
            <a:chOff x="0" y="0"/>
            <a:chExt cx="537842" cy="171279"/>
          </a:xfrm>
        </p:grpSpPr>
        <p:sp>
          <p:nvSpPr>
            <p:cNvPr id="26" name="Freeform 26"/>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27" name="TextBox 27"/>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28" name="Group 28"/>
          <p:cNvGrpSpPr/>
          <p:nvPr/>
        </p:nvGrpSpPr>
        <p:grpSpPr>
          <a:xfrm>
            <a:off x="629723" y="9422715"/>
            <a:ext cx="6961669" cy="627749"/>
            <a:chOff x="0" y="0"/>
            <a:chExt cx="1833526" cy="165333"/>
          </a:xfrm>
        </p:grpSpPr>
        <p:sp>
          <p:nvSpPr>
            <p:cNvPr id="29" name="Freeform 29"/>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0" name="TextBox 30"/>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1" name="TextBox 31"/>
          <p:cNvSpPr txBox="1"/>
          <p:nvPr/>
        </p:nvSpPr>
        <p:spPr>
          <a:xfrm>
            <a:off x="15621459" y="349050"/>
            <a:ext cx="2168307" cy="444454"/>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rPr>
              <a:t>Halaman 5</a:t>
            </a:r>
          </a:p>
        </p:txBody>
      </p:sp>
      <p:sp>
        <p:nvSpPr>
          <p:cNvPr id="32" name="TextBox 32"/>
          <p:cNvSpPr txBox="1"/>
          <p:nvPr/>
        </p:nvSpPr>
        <p:spPr>
          <a:xfrm>
            <a:off x="629723" y="9375775"/>
            <a:ext cx="7118830" cy="796925"/>
          </a:xfrm>
          <a:prstGeom prst="rect">
            <a:avLst/>
          </a:prstGeom>
        </p:spPr>
        <p:txBody>
          <a:bodyPr lIns="0" tIns="0" rIns="0" bIns="0" rtlCol="0" anchor="t">
            <a:spAutoFit/>
          </a:bodyPr>
          <a:lstStyle/>
          <a:p>
            <a:pPr algn="ctr">
              <a:lnSpc>
                <a:spcPts val="2800"/>
              </a:lnSpc>
            </a:pPr>
            <a:r>
              <a:rPr lang="en-US" sz="2000" spc="120" dirty="0">
                <a:solidFill>
                  <a:srgbClr val="FFFFFF"/>
                </a:solidFill>
                <a:latin typeface="Karnchang"/>
              </a:rPr>
              <a:t>Giraldo </a:t>
            </a:r>
            <a:r>
              <a:rPr lang="en-US" sz="2000" spc="120" dirty="0" err="1">
                <a:solidFill>
                  <a:srgbClr val="FFFFFF"/>
                </a:solidFill>
                <a:latin typeface="Karnchang"/>
              </a:rPr>
              <a:t>Stevanus</a:t>
            </a:r>
            <a:r>
              <a:rPr lang="en-US" sz="2000" spc="120" dirty="0">
                <a:solidFill>
                  <a:srgbClr val="FFFFFF"/>
                </a:solidFill>
                <a:latin typeface="Karnchang"/>
              </a:rPr>
              <a:t> |  Universitas </a:t>
            </a:r>
            <a:r>
              <a:rPr lang="en-US" sz="2000" spc="120" dirty="0" err="1">
                <a:solidFill>
                  <a:srgbClr val="FFFFFF"/>
                </a:solidFill>
                <a:latin typeface="Karnchang"/>
              </a:rPr>
              <a:t>Trunojoyo</a:t>
            </a:r>
            <a:r>
              <a:rPr lang="en-US" sz="2000" spc="120" dirty="0">
                <a:solidFill>
                  <a:srgbClr val="FFFFFF"/>
                </a:solidFill>
                <a:latin typeface="Karnchang"/>
              </a:rPr>
              <a:t> Madura | </a:t>
            </a:r>
            <a:r>
              <a:rPr lang="en-US" sz="2000" spc="120" dirty="0" err="1">
                <a:solidFill>
                  <a:srgbClr val="FFFFFF"/>
                </a:solidFill>
                <a:latin typeface="Karnchang"/>
              </a:rPr>
              <a:t>Sistem</a:t>
            </a:r>
            <a:r>
              <a:rPr lang="en-US" sz="2000" spc="120" dirty="0">
                <a:solidFill>
                  <a:srgbClr val="FFFFFF"/>
                </a:solidFill>
                <a:latin typeface="Karnchang"/>
              </a:rPr>
              <a:t> </a:t>
            </a:r>
            <a:r>
              <a:rPr lang="en-US" sz="2000" spc="120" dirty="0" err="1">
                <a:solidFill>
                  <a:srgbClr val="FFFFFF"/>
                </a:solidFill>
                <a:latin typeface="Karnchang"/>
              </a:rPr>
              <a:t>Informasi</a:t>
            </a:r>
            <a:r>
              <a:rPr lang="en-US" sz="2000" spc="120" dirty="0">
                <a:solidFill>
                  <a:srgbClr val="FFFFFF"/>
                </a:solidFill>
                <a:latin typeface="Karnchang"/>
              </a:rPr>
              <a:t> | 2023</a:t>
            </a:r>
          </a:p>
        </p:txBody>
      </p:sp>
      <p:sp>
        <p:nvSpPr>
          <p:cNvPr id="33" name="TextBox 33"/>
          <p:cNvSpPr txBox="1"/>
          <p:nvPr/>
        </p:nvSpPr>
        <p:spPr>
          <a:xfrm>
            <a:off x="1374700" y="1444307"/>
            <a:ext cx="15884600" cy="7188835"/>
          </a:xfrm>
          <a:prstGeom prst="rect">
            <a:avLst/>
          </a:prstGeom>
        </p:spPr>
        <p:txBody>
          <a:bodyPr lIns="0" tIns="0" rIns="0" bIns="0" rtlCol="0" anchor="t">
            <a:spAutoFit/>
          </a:bodyPr>
          <a:lstStyle/>
          <a:p>
            <a:pPr>
              <a:lnSpc>
                <a:spcPts val="4339"/>
              </a:lnSpc>
            </a:pPr>
            <a:r>
              <a:rPr lang="en-US" sz="3099">
                <a:solidFill>
                  <a:srgbClr val="000000"/>
                </a:solidFill>
                <a:latin typeface="Karnchang"/>
              </a:rPr>
              <a:t>Notasi yang sering mncul:</a:t>
            </a:r>
          </a:p>
          <a:p>
            <a:pPr marL="669288" lvl="1" indent="-334644">
              <a:lnSpc>
                <a:spcPts val="4339"/>
              </a:lnSpc>
              <a:buFont typeface="Arial"/>
              <a:buChar char="•"/>
            </a:pPr>
            <a:r>
              <a:rPr lang="en-US" sz="3099">
                <a:solidFill>
                  <a:srgbClr val="000000"/>
                </a:solidFill>
                <a:latin typeface="Karnchang"/>
              </a:rPr>
              <a:t> λ = jumlah rata -rata pelanggan yang datang per satuan  waktu</a:t>
            </a:r>
          </a:p>
          <a:p>
            <a:pPr marL="669288" lvl="1" indent="-334644">
              <a:lnSpc>
                <a:spcPts val="4339"/>
              </a:lnSpc>
              <a:buFont typeface="Arial"/>
              <a:buChar char="•"/>
            </a:pPr>
            <a:r>
              <a:rPr lang="en-US" sz="3099">
                <a:solidFill>
                  <a:srgbClr val="000000"/>
                </a:solidFill>
                <a:latin typeface="Karnchang"/>
              </a:rPr>
              <a:t>µ = jumlah rata-rata pelanggan yang dilayani per satuan waktu</a:t>
            </a:r>
          </a:p>
          <a:p>
            <a:pPr marL="669288" lvl="1" indent="-334644">
              <a:lnSpc>
                <a:spcPts val="4339"/>
              </a:lnSpc>
              <a:buFont typeface="Arial"/>
              <a:buChar char="•"/>
            </a:pPr>
            <a:r>
              <a:rPr lang="en-US" sz="3099">
                <a:solidFill>
                  <a:srgbClr val="000000"/>
                </a:solidFill>
                <a:latin typeface="Karnchang"/>
              </a:rPr>
              <a:t> P₀ = probabilitas tidak ada pelangan dalam sistem </a:t>
            </a:r>
          </a:p>
          <a:p>
            <a:pPr marL="669288" lvl="1" indent="-334644">
              <a:lnSpc>
                <a:spcPts val="4339"/>
              </a:lnSpc>
              <a:buFont typeface="Arial"/>
              <a:buChar char="•"/>
            </a:pPr>
            <a:r>
              <a:rPr lang="en-US" sz="3099">
                <a:solidFill>
                  <a:srgbClr val="000000"/>
                </a:solidFill>
                <a:latin typeface="Karnchang"/>
              </a:rPr>
              <a:t> Pw = p = faktor penggunaan pelayanan ( proporsi waktu pelayan ketika sibuk)</a:t>
            </a:r>
          </a:p>
          <a:p>
            <a:pPr marL="669288" lvl="1" indent="-334644">
              <a:lnSpc>
                <a:spcPts val="4339"/>
              </a:lnSpc>
              <a:buFont typeface="Arial"/>
              <a:buChar char="•"/>
            </a:pPr>
            <a:r>
              <a:rPr lang="en-US" sz="3099">
                <a:solidFill>
                  <a:srgbClr val="000000"/>
                </a:solidFill>
                <a:latin typeface="Karnchang"/>
              </a:rPr>
              <a:t> Pn = probalitas bahwa n satuan ( kedatangan ) dalam sistem = rata-rata jumlah satuan dalam antrian ( rata-rata panjang antrian )</a:t>
            </a:r>
          </a:p>
          <a:p>
            <a:pPr marL="669288" lvl="1" indent="-334644">
              <a:lnSpc>
                <a:spcPts val="4339"/>
              </a:lnSpc>
              <a:buFont typeface="Arial"/>
              <a:buChar char="•"/>
            </a:pPr>
            <a:r>
              <a:rPr lang="en-US" sz="3099">
                <a:solidFill>
                  <a:srgbClr val="000000"/>
                </a:solidFill>
                <a:latin typeface="Karnchang"/>
              </a:rPr>
              <a:t> Ls = Jumlah rata-rata dalam sistem </a:t>
            </a:r>
          </a:p>
          <a:p>
            <a:pPr marL="669288" lvl="1" indent="-334644">
              <a:lnSpc>
                <a:spcPts val="4339"/>
              </a:lnSpc>
              <a:buFont typeface="Arial"/>
              <a:buChar char="•"/>
            </a:pPr>
            <a:r>
              <a:rPr lang="en-US" sz="3099">
                <a:solidFill>
                  <a:srgbClr val="000000"/>
                </a:solidFill>
                <a:latin typeface="Karnchang"/>
              </a:rPr>
              <a:t> Lq = Jumlah rata-rata dalam antrian</a:t>
            </a:r>
          </a:p>
          <a:p>
            <a:pPr marL="669288" lvl="1" indent="-334644">
              <a:lnSpc>
                <a:spcPts val="4339"/>
              </a:lnSpc>
              <a:buFont typeface="Arial"/>
              <a:buChar char="•"/>
            </a:pPr>
            <a:r>
              <a:rPr lang="en-US" sz="3099">
                <a:solidFill>
                  <a:srgbClr val="000000"/>
                </a:solidFill>
                <a:latin typeface="Karnchang"/>
              </a:rPr>
              <a:t> Wq = rata-rata waktu tunggu dalam </a:t>
            </a:r>
          </a:p>
          <a:p>
            <a:pPr marL="669288" lvl="1" indent="-334644">
              <a:lnSpc>
                <a:spcPts val="4339"/>
              </a:lnSpc>
              <a:buFont typeface="Arial"/>
              <a:buChar char="•"/>
            </a:pPr>
            <a:r>
              <a:rPr lang="en-US" sz="3099">
                <a:solidFill>
                  <a:srgbClr val="000000"/>
                </a:solidFill>
                <a:latin typeface="Karnchang"/>
              </a:rPr>
              <a:t> Ws = rata-rata waktu tunggu sistem</a:t>
            </a:r>
          </a:p>
          <a:p>
            <a:pPr marL="669288" lvl="1" indent="-334644">
              <a:lnSpc>
                <a:spcPts val="4339"/>
              </a:lnSpc>
              <a:buFont typeface="Arial"/>
              <a:buChar char="•"/>
            </a:pPr>
            <a:r>
              <a:rPr lang="en-US" sz="3099">
                <a:solidFill>
                  <a:srgbClr val="000000"/>
                </a:solidFill>
                <a:latin typeface="Karnchang"/>
              </a:rPr>
              <a:t> n = jumlah pelanggan dalam sistem</a:t>
            </a:r>
          </a:p>
          <a:p>
            <a:pPr marL="669288" lvl="1" indent="-334644">
              <a:lnSpc>
                <a:spcPts val="4339"/>
              </a:lnSpc>
              <a:buFont typeface="Arial"/>
              <a:buChar char="•"/>
            </a:pPr>
            <a:r>
              <a:rPr lang="en-US" sz="3099">
                <a:solidFill>
                  <a:srgbClr val="000000"/>
                </a:solidFill>
                <a:latin typeface="Karnchang"/>
              </a:rPr>
              <a:t> s = jumlah faselitas pelayan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4293776" y="822080"/>
            <a:ext cx="9700448" cy="1107440"/>
          </a:xfrm>
          <a:prstGeom prst="rect">
            <a:avLst/>
          </a:prstGeom>
        </p:spPr>
        <p:txBody>
          <a:bodyPr lIns="0" tIns="0" rIns="0" bIns="0" rtlCol="0" anchor="t">
            <a:spAutoFit/>
          </a:bodyPr>
          <a:lstStyle/>
          <a:p>
            <a:pPr algn="ctr">
              <a:lnSpc>
                <a:spcPts val="5980"/>
              </a:lnSpc>
            </a:pPr>
            <a:r>
              <a:rPr lang="en-US" sz="6500">
                <a:solidFill>
                  <a:srgbClr val="243342"/>
                </a:solidFill>
                <a:latin typeface="Karnchang Bold"/>
              </a:rPr>
              <a:t>Contoh &amp; Penjelasannya</a:t>
            </a:r>
          </a:p>
        </p:txBody>
      </p:sp>
      <p:sp>
        <p:nvSpPr>
          <p:cNvPr id="26" name="TextBox 26"/>
          <p:cNvSpPr txBox="1"/>
          <p:nvPr/>
        </p:nvSpPr>
        <p:spPr>
          <a:xfrm>
            <a:off x="806117" y="2148056"/>
            <a:ext cx="16472233" cy="7732395"/>
          </a:xfrm>
          <a:prstGeom prst="rect">
            <a:avLst/>
          </a:prstGeom>
        </p:spPr>
        <p:txBody>
          <a:bodyPr lIns="0" tIns="0" rIns="0" bIns="0" rtlCol="0" anchor="t">
            <a:spAutoFit/>
          </a:bodyPr>
          <a:lstStyle/>
          <a:p>
            <a:pPr algn="just">
              <a:lnSpc>
                <a:spcPts val="3779"/>
              </a:lnSpc>
            </a:pPr>
            <a:r>
              <a:rPr lang="en-US" sz="2700">
                <a:solidFill>
                  <a:srgbClr val="000000"/>
                </a:solidFill>
                <a:latin typeface="Karnchang"/>
              </a:rPr>
              <a:t>Sistem PABX dengan S saluran, call masuk dengan rate l per menit. Rata-rata lama bicara adalah m menit (atau rate pelayanan = 1/m per menit = m per menit )</a:t>
            </a:r>
          </a:p>
          <a:p>
            <a:pPr algn="just">
              <a:lnSpc>
                <a:spcPts val="3779"/>
              </a:lnSpc>
            </a:pPr>
            <a:r>
              <a:rPr lang="en-US" sz="2700">
                <a:solidFill>
                  <a:srgbClr val="000000"/>
                </a:solidFill>
                <a:latin typeface="Karnchang"/>
              </a:rPr>
              <a:t> Customer = call</a:t>
            </a:r>
          </a:p>
          <a:p>
            <a:pPr algn="just">
              <a:lnSpc>
                <a:spcPts val="3779"/>
              </a:lnSpc>
            </a:pPr>
            <a:r>
              <a:rPr lang="en-US" sz="2700">
                <a:solidFill>
                  <a:srgbClr val="000000"/>
                </a:solidFill>
                <a:latin typeface="Karnchang"/>
              </a:rPr>
              <a:t> Server       = saluran</a:t>
            </a:r>
          </a:p>
          <a:p>
            <a:pPr algn="just">
              <a:lnSpc>
                <a:spcPts val="3779"/>
              </a:lnSpc>
            </a:pPr>
            <a:r>
              <a:rPr lang="en-US" sz="2700">
                <a:solidFill>
                  <a:srgbClr val="000000"/>
                </a:solidFill>
                <a:latin typeface="Karnchang"/>
              </a:rPr>
              <a:t> State         = banyaknya saluran sibuk</a:t>
            </a:r>
          </a:p>
          <a:p>
            <a:pPr algn="just">
              <a:lnSpc>
                <a:spcPts val="3779"/>
              </a:lnSpc>
            </a:pPr>
            <a:r>
              <a:rPr lang="en-US" sz="2700">
                <a:solidFill>
                  <a:srgbClr val="000000"/>
                </a:solidFill>
                <a:latin typeface="Karnchang"/>
              </a:rPr>
              <a:t> Banyaknya server            = S</a:t>
            </a:r>
          </a:p>
          <a:p>
            <a:pPr algn="just">
              <a:lnSpc>
                <a:spcPts val="3779"/>
              </a:lnSpc>
            </a:pPr>
            <a:r>
              <a:rPr lang="en-US" sz="2700">
                <a:solidFill>
                  <a:srgbClr val="000000"/>
                </a:solidFill>
                <a:latin typeface="Karnchang"/>
              </a:rPr>
              <a:t> Banyaknya tempat antri = o </a:t>
            </a:r>
          </a:p>
          <a:p>
            <a:pPr algn="just">
              <a:lnSpc>
                <a:spcPts val="3779"/>
              </a:lnSpc>
            </a:pPr>
            <a:r>
              <a:rPr lang="en-US" sz="2700">
                <a:solidFill>
                  <a:srgbClr val="000000"/>
                </a:solidFill>
                <a:latin typeface="Karnchang"/>
              </a:rPr>
              <a:t> Rate pelanggan                 = l</a:t>
            </a:r>
          </a:p>
          <a:p>
            <a:pPr algn="just">
              <a:lnSpc>
                <a:spcPts val="3779"/>
              </a:lnSpc>
            </a:pPr>
            <a:r>
              <a:rPr lang="en-US" sz="2700">
                <a:solidFill>
                  <a:srgbClr val="000000"/>
                </a:solidFill>
                <a:latin typeface="Karnchang"/>
              </a:rPr>
              <a:t> Rate pelayanan                 = m                                                          </a:t>
            </a:r>
          </a:p>
          <a:p>
            <a:pPr algn="just">
              <a:lnSpc>
                <a:spcPts val="3779"/>
              </a:lnSpc>
            </a:pPr>
            <a:r>
              <a:rPr lang="en-US" sz="2700">
                <a:solidFill>
                  <a:srgbClr val="000000"/>
                </a:solidFill>
                <a:latin typeface="Karnchang"/>
              </a:rPr>
              <a:t>                                                                                                                          </a:t>
            </a:r>
            <a:r>
              <a:rPr lang="en-US" sz="2700">
                <a:solidFill>
                  <a:srgbClr val="000000"/>
                </a:solidFill>
                <a:latin typeface="Karnchang Bold"/>
              </a:rPr>
              <a:t> </a:t>
            </a:r>
          </a:p>
          <a:p>
            <a:pPr algn="just">
              <a:lnSpc>
                <a:spcPts val="3779"/>
              </a:lnSpc>
            </a:pPr>
            <a:r>
              <a:rPr lang="en-US" sz="2700">
                <a:solidFill>
                  <a:srgbClr val="000000"/>
                </a:solidFill>
                <a:latin typeface="Karnchang"/>
              </a:rPr>
              <a:t>Pn= Probabilitasnya ada n pelanggan dalam sistem                       </a:t>
            </a:r>
            <a:r>
              <a:rPr lang="en-US" sz="2700">
                <a:solidFill>
                  <a:srgbClr val="000000"/>
                </a:solidFill>
                <a:latin typeface="Karnchang Bold"/>
              </a:rPr>
              <a:t> </a:t>
            </a:r>
            <a:r>
              <a:rPr lang="en-US" sz="2700">
                <a:solidFill>
                  <a:srgbClr val="000000"/>
                </a:solidFill>
                <a:latin typeface="Karnchang"/>
              </a:rPr>
              <a:t>     </a:t>
            </a:r>
          </a:p>
          <a:p>
            <a:pPr algn="just">
              <a:lnSpc>
                <a:spcPts val="3779"/>
              </a:lnSpc>
            </a:pPr>
            <a:r>
              <a:rPr lang="en-US" sz="2700">
                <a:solidFill>
                  <a:srgbClr val="000000"/>
                </a:solidFill>
                <a:latin typeface="Karnchang"/>
              </a:rPr>
              <a:t> 1 pelayan = 2 pelanggan / menit                                                          </a:t>
            </a:r>
            <a:r>
              <a:rPr lang="en-US" sz="2700">
                <a:solidFill>
                  <a:srgbClr val="000000"/>
                </a:solidFill>
                <a:latin typeface="Karnchang Bold"/>
              </a:rPr>
              <a:t>   </a:t>
            </a:r>
          </a:p>
          <a:p>
            <a:pPr algn="just">
              <a:lnSpc>
                <a:spcPts val="3779"/>
              </a:lnSpc>
            </a:pPr>
            <a:r>
              <a:rPr lang="en-US" sz="2700">
                <a:solidFill>
                  <a:srgbClr val="000000"/>
                </a:solidFill>
                <a:latin typeface="Karnchang"/>
              </a:rPr>
              <a:t> 2 pelayan = 2x2 pelanggan / menit                                                      </a:t>
            </a:r>
            <a:r>
              <a:rPr lang="en-US" sz="2700">
                <a:solidFill>
                  <a:srgbClr val="000000"/>
                </a:solidFill>
                <a:latin typeface="Karnchang Bold"/>
              </a:rPr>
              <a:t>     </a:t>
            </a:r>
          </a:p>
          <a:p>
            <a:pPr algn="just">
              <a:lnSpc>
                <a:spcPts val="3779"/>
              </a:lnSpc>
            </a:pPr>
            <a:r>
              <a:rPr lang="en-US" sz="2700">
                <a:solidFill>
                  <a:srgbClr val="000000"/>
                </a:solidFill>
                <a:latin typeface="Karnchang"/>
              </a:rPr>
              <a:t> 3 pelayan = 3x2 pelanggan / menit                                                         </a:t>
            </a:r>
            <a:r>
              <a:rPr lang="en-US" sz="2700">
                <a:solidFill>
                  <a:srgbClr val="000000"/>
                </a:solidFill>
                <a:latin typeface="Karnchang Bold"/>
              </a:rPr>
              <a:t> </a:t>
            </a:r>
          </a:p>
          <a:p>
            <a:pPr algn="just">
              <a:lnSpc>
                <a:spcPts val="3779"/>
              </a:lnSpc>
            </a:pPr>
            <a:r>
              <a:rPr lang="en-US" sz="2700">
                <a:solidFill>
                  <a:srgbClr val="000000"/>
                </a:solidFill>
                <a:latin typeface="Karnchang"/>
              </a:rPr>
              <a:t>                                                                                                                           </a:t>
            </a:r>
          </a:p>
          <a:p>
            <a:pPr algn="just">
              <a:lnSpc>
                <a:spcPts val="3779"/>
              </a:lnSpc>
            </a:pPr>
            <a:endParaRPr lang="en-US" sz="2700">
              <a:solidFill>
                <a:srgbClr val="000000"/>
              </a:solidFill>
              <a:latin typeface="Karnchang"/>
            </a:endParaRPr>
          </a:p>
        </p:txBody>
      </p:sp>
      <p:grpSp>
        <p:nvGrpSpPr>
          <p:cNvPr id="27" name="Group 27"/>
          <p:cNvGrpSpPr/>
          <p:nvPr/>
        </p:nvGrpSpPr>
        <p:grpSpPr>
          <a:xfrm>
            <a:off x="15665503" y="317552"/>
            <a:ext cx="2042119" cy="650325"/>
            <a:chOff x="0" y="0"/>
            <a:chExt cx="537842" cy="171279"/>
          </a:xfrm>
        </p:grpSpPr>
        <p:sp>
          <p:nvSpPr>
            <p:cNvPr id="28" name="Freeform 28"/>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29" name="TextBox 29"/>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sp>
        <p:nvSpPr>
          <p:cNvPr id="30" name="TextBox 30"/>
          <p:cNvSpPr txBox="1"/>
          <p:nvPr/>
        </p:nvSpPr>
        <p:spPr>
          <a:xfrm>
            <a:off x="15621459" y="349050"/>
            <a:ext cx="2168307" cy="444454"/>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rPr>
              <a:t>Halaman 5</a:t>
            </a:r>
          </a:p>
        </p:txBody>
      </p:sp>
      <p:grpSp>
        <p:nvGrpSpPr>
          <p:cNvPr id="31" name="Group 31"/>
          <p:cNvGrpSpPr/>
          <p:nvPr/>
        </p:nvGrpSpPr>
        <p:grpSpPr>
          <a:xfrm>
            <a:off x="629723" y="9422715"/>
            <a:ext cx="6961669" cy="627749"/>
            <a:chOff x="0" y="0"/>
            <a:chExt cx="1833526" cy="165333"/>
          </a:xfrm>
        </p:grpSpPr>
        <p:sp>
          <p:nvSpPr>
            <p:cNvPr id="32" name="Freeform 32"/>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3" name="TextBox 33"/>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4" name="TextBox 34"/>
          <p:cNvSpPr txBox="1"/>
          <p:nvPr/>
        </p:nvSpPr>
        <p:spPr>
          <a:xfrm>
            <a:off x="629723" y="9375775"/>
            <a:ext cx="7118830" cy="796925"/>
          </a:xfrm>
          <a:prstGeom prst="rect">
            <a:avLst/>
          </a:prstGeom>
        </p:spPr>
        <p:txBody>
          <a:bodyPr lIns="0" tIns="0" rIns="0" bIns="0" rtlCol="0" anchor="t">
            <a:spAutoFit/>
          </a:bodyPr>
          <a:lstStyle/>
          <a:p>
            <a:pPr algn="ctr">
              <a:lnSpc>
                <a:spcPts val="2800"/>
              </a:lnSpc>
            </a:pPr>
            <a:r>
              <a:rPr lang="en-US" sz="2000" spc="120" dirty="0">
                <a:solidFill>
                  <a:srgbClr val="FFFFFF"/>
                </a:solidFill>
                <a:latin typeface="Karnchang"/>
              </a:rPr>
              <a:t>Giraldo </a:t>
            </a:r>
            <a:r>
              <a:rPr lang="en-US" sz="2000" spc="120" dirty="0" err="1">
                <a:solidFill>
                  <a:srgbClr val="FFFFFF"/>
                </a:solidFill>
                <a:latin typeface="Karnchang"/>
              </a:rPr>
              <a:t>Stevanus</a:t>
            </a:r>
            <a:r>
              <a:rPr lang="en-US" sz="2000" spc="120" dirty="0">
                <a:solidFill>
                  <a:srgbClr val="FFFFFF"/>
                </a:solidFill>
                <a:latin typeface="Karnchang"/>
              </a:rPr>
              <a:t> |  Universitas </a:t>
            </a:r>
            <a:r>
              <a:rPr lang="en-US" sz="2000" spc="120" dirty="0" err="1">
                <a:solidFill>
                  <a:srgbClr val="FFFFFF"/>
                </a:solidFill>
                <a:latin typeface="Karnchang"/>
              </a:rPr>
              <a:t>Trunojoyo</a:t>
            </a:r>
            <a:r>
              <a:rPr lang="en-US" sz="2000" spc="120" dirty="0">
                <a:solidFill>
                  <a:srgbClr val="FFFFFF"/>
                </a:solidFill>
                <a:latin typeface="Karnchang"/>
              </a:rPr>
              <a:t> Madura | </a:t>
            </a:r>
            <a:r>
              <a:rPr lang="en-US" sz="2000" spc="120" dirty="0" err="1">
                <a:solidFill>
                  <a:srgbClr val="FFFFFF"/>
                </a:solidFill>
                <a:latin typeface="Karnchang"/>
              </a:rPr>
              <a:t>Sistem</a:t>
            </a:r>
            <a:r>
              <a:rPr lang="en-US" sz="2000" spc="120" dirty="0">
                <a:solidFill>
                  <a:srgbClr val="FFFFFF"/>
                </a:solidFill>
                <a:latin typeface="Karnchang"/>
              </a:rPr>
              <a:t> </a:t>
            </a:r>
            <a:r>
              <a:rPr lang="en-US" sz="2000" spc="120" dirty="0" err="1">
                <a:solidFill>
                  <a:srgbClr val="FFFFFF"/>
                </a:solidFill>
                <a:latin typeface="Karnchang"/>
              </a:rPr>
              <a:t>Informasi</a:t>
            </a:r>
            <a:r>
              <a:rPr lang="en-US" sz="2000" spc="120" dirty="0">
                <a:solidFill>
                  <a:srgbClr val="FFFFFF"/>
                </a:solidFill>
                <a:latin typeface="Karnchang"/>
              </a:rPr>
              <a:t> | 2023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150542" y="635472"/>
            <a:ext cx="17639224" cy="9101117"/>
            <a:chOff x="0" y="0"/>
            <a:chExt cx="4645721" cy="2397002"/>
          </a:xfrm>
        </p:grpSpPr>
        <p:sp>
          <p:nvSpPr>
            <p:cNvPr id="3" name="Freeform 3"/>
            <p:cNvSpPr/>
            <p:nvPr/>
          </p:nvSpPr>
          <p:spPr>
            <a:xfrm>
              <a:off x="0" y="0"/>
              <a:ext cx="4645721" cy="2397002"/>
            </a:xfrm>
            <a:custGeom>
              <a:avLst/>
              <a:gdLst/>
              <a:ahLst/>
              <a:cxnLst/>
              <a:rect l="l" t="t" r="r" b="b"/>
              <a:pathLst>
                <a:path w="4645721" h="2397002">
                  <a:moveTo>
                    <a:pt x="22384" y="0"/>
                  </a:moveTo>
                  <a:lnTo>
                    <a:pt x="4623338" y="0"/>
                  </a:lnTo>
                  <a:cubicBezTo>
                    <a:pt x="4635700" y="0"/>
                    <a:pt x="4645721" y="10022"/>
                    <a:pt x="4645721" y="22384"/>
                  </a:cubicBezTo>
                  <a:lnTo>
                    <a:pt x="4645721" y="2374618"/>
                  </a:lnTo>
                  <a:cubicBezTo>
                    <a:pt x="4645721" y="2386980"/>
                    <a:pt x="4635700" y="2397002"/>
                    <a:pt x="4623338" y="2397002"/>
                  </a:cubicBezTo>
                  <a:lnTo>
                    <a:pt x="22384" y="2397002"/>
                  </a:lnTo>
                  <a:cubicBezTo>
                    <a:pt x="10022" y="2397002"/>
                    <a:pt x="0" y="2386980"/>
                    <a:pt x="0" y="2374618"/>
                  </a:cubicBezTo>
                  <a:lnTo>
                    <a:pt x="0" y="22384"/>
                  </a:lnTo>
                  <a:cubicBezTo>
                    <a:pt x="0" y="10022"/>
                    <a:pt x="10022" y="0"/>
                    <a:pt x="22384"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645721"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p:nvPr/>
        </p:nvGrpSpPr>
        <p:grpSpPr>
          <a:xfrm>
            <a:off x="15665503" y="317552"/>
            <a:ext cx="2042119" cy="650325"/>
            <a:chOff x="0" y="0"/>
            <a:chExt cx="537842" cy="171279"/>
          </a:xfrm>
        </p:grpSpPr>
        <p:sp>
          <p:nvSpPr>
            <p:cNvPr id="26" name="Freeform 26"/>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27" name="TextBox 27"/>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28" name="Group 28"/>
          <p:cNvGrpSpPr/>
          <p:nvPr/>
        </p:nvGrpSpPr>
        <p:grpSpPr>
          <a:xfrm>
            <a:off x="629723" y="9422715"/>
            <a:ext cx="6961669" cy="627749"/>
            <a:chOff x="0" y="0"/>
            <a:chExt cx="1833526" cy="165333"/>
          </a:xfrm>
        </p:grpSpPr>
        <p:sp>
          <p:nvSpPr>
            <p:cNvPr id="29" name="Freeform 29"/>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0" name="TextBox 30"/>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1" name="Freeform 31"/>
          <p:cNvSpPr/>
          <p:nvPr/>
        </p:nvSpPr>
        <p:spPr>
          <a:xfrm>
            <a:off x="2499560" y="2901832"/>
            <a:ext cx="1364006" cy="766549"/>
          </a:xfrm>
          <a:custGeom>
            <a:avLst/>
            <a:gdLst/>
            <a:ahLst/>
            <a:cxnLst/>
            <a:rect l="l" t="t" r="r" b="b"/>
            <a:pathLst>
              <a:path w="1364006" h="766549">
                <a:moveTo>
                  <a:pt x="0" y="0"/>
                </a:moveTo>
                <a:lnTo>
                  <a:pt x="1364006" y="0"/>
                </a:lnTo>
                <a:lnTo>
                  <a:pt x="1364006" y="766549"/>
                </a:lnTo>
                <a:lnTo>
                  <a:pt x="0" y="766549"/>
                </a:lnTo>
                <a:lnTo>
                  <a:pt x="0" y="0"/>
                </a:lnTo>
                <a:close/>
              </a:path>
            </a:pathLst>
          </a:custGeom>
          <a:blipFill>
            <a:blip r:embed="rId2"/>
            <a:stretch>
              <a:fillRect/>
            </a:stretch>
          </a:blipFill>
        </p:spPr>
      </p:sp>
      <p:sp>
        <p:nvSpPr>
          <p:cNvPr id="32" name="Freeform 32"/>
          <p:cNvSpPr/>
          <p:nvPr/>
        </p:nvSpPr>
        <p:spPr>
          <a:xfrm>
            <a:off x="5007240" y="2901832"/>
            <a:ext cx="3832744" cy="766549"/>
          </a:xfrm>
          <a:custGeom>
            <a:avLst/>
            <a:gdLst/>
            <a:ahLst/>
            <a:cxnLst/>
            <a:rect l="l" t="t" r="r" b="b"/>
            <a:pathLst>
              <a:path w="3832744" h="766549">
                <a:moveTo>
                  <a:pt x="0" y="0"/>
                </a:moveTo>
                <a:lnTo>
                  <a:pt x="3832744" y="0"/>
                </a:lnTo>
                <a:lnTo>
                  <a:pt x="3832744" y="766549"/>
                </a:lnTo>
                <a:lnTo>
                  <a:pt x="0" y="766549"/>
                </a:lnTo>
                <a:lnTo>
                  <a:pt x="0" y="0"/>
                </a:lnTo>
                <a:close/>
              </a:path>
            </a:pathLst>
          </a:custGeom>
          <a:blipFill>
            <a:blip r:embed="rId3"/>
            <a:stretch>
              <a:fillRect/>
            </a:stretch>
          </a:blipFill>
        </p:spPr>
      </p:sp>
      <p:sp>
        <p:nvSpPr>
          <p:cNvPr id="33" name="Freeform 33"/>
          <p:cNvSpPr/>
          <p:nvPr/>
        </p:nvSpPr>
        <p:spPr>
          <a:xfrm>
            <a:off x="9982984" y="2901832"/>
            <a:ext cx="5047372" cy="914769"/>
          </a:xfrm>
          <a:custGeom>
            <a:avLst/>
            <a:gdLst/>
            <a:ahLst/>
            <a:cxnLst/>
            <a:rect l="l" t="t" r="r" b="b"/>
            <a:pathLst>
              <a:path w="5047372" h="914769">
                <a:moveTo>
                  <a:pt x="0" y="0"/>
                </a:moveTo>
                <a:lnTo>
                  <a:pt x="5047372" y="0"/>
                </a:lnTo>
                <a:lnTo>
                  <a:pt x="5047372" y="914769"/>
                </a:lnTo>
                <a:lnTo>
                  <a:pt x="0" y="914769"/>
                </a:lnTo>
                <a:lnTo>
                  <a:pt x="0" y="0"/>
                </a:lnTo>
                <a:close/>
              </a:path>
            </a:pathLst>
          </a:custGeom>
          <a:blipFill>
            <a:blip r:embed="rId4"/>
            <a:stretch>
              <a:fillRect/>
            </a:stretch>
          </a:blipFill>
        </p:spPr>
      </p:sp>
      <p:sp>
        <p:nvSpPr>
          <p:cNvPr id="34" name="Freeform 34"/>
          <p:cNvSpPr/>
          <p:nvPr/>
        </p:nvSpPr>
        <p:spPr>
          <a:xfrm>
            <a:off x="12443311" y="5747208"/>
            <a:ext cx="1573022" cy="766549"/>
          </a:xfrm>
          <a:custGeom>
            <a:avLst/>
            <a:gdLst/>
            <a:ahLst/>
            <a:cxnLst/>
            <a:rect l="l" t="t" r="r" b="b"/>
            <a:pathLst>
              <a:path w="1573022" h="766549">
                <a:moveTo>
                  <a:pt x="0" y="0"/>
                </a:moveTo>
                <a:lnTo>
                  <a:pt x="1573022" y="0"/>
                </a:lnTo>
                <a:lnTo>
                  <a:pt x="1573022" y="766549"/>
                </a:lnTo>
                <a:lnTo>
                  <a:pt x="0" y="766549"/>
                </a:lnTo>
                <a:lnTo>
                  <a:pt x="0" y="0"/>
                </a:lnTo>
                <a:close/>
              </a:path>
            </a:pathLst>
          </a:custGeom>
          <a:blipFill>
            <a:blip r:embed="rId5"/>
            <a:stretch>
              <a:fillRect/>
            </a:stretch>
          </a:blipFill>
        </p:spPr>
      </p:sp>
      <p:sp>
        <p:nvSpPr>
          <p:cNvPr id="35" name="Freeform 35"/>
          <p:cNvSpPr/>
          <p:nvPr/>
        </p:nvSpPr>
        <p:spPr>
          <a:xfrm>
            <a:off x="2499560" y="4020348"/>
            <a:ext cx="4775062" cy="923479"/>
          </a:xfrm>
          <a:custGeom>
            <a:avLst/>
            <a:gdLst/>
            <a:ahLst/>
            <a:cxnLst/>
            <a:rect l="l" t="t" r="r" b="b"/>
            <a:pathLst>
              <a:path w="4775062" h="923479">
                <a:moveTo>
                  <a:pt x="0" y="0"/>
                </a:moveTo>
                <a:lnTo>
                  <a:pt x="4775062" y="0"/>
                </a:lnTo>
                <a:lnTo>
                  <a:pt x="4775062" y="923479"/>
                </a:lnTo>
                <a:lnTo>
                  <a:pt x="0" y="923479"/>
                </a:lnTo>
                <a:lnTo>
                  <a:pt x="0" y="0"/>
                </a:lnTo>
                <a:close/>
              </a:path>
            </a:pathLst>
          </a:custGeom>
          <a:blipFill>
            <a:blip r:embed="rId6"/>
            <a:stretch>
              <a:fillRect/>
            </a:stretch>
          </a:blipFill>
        </p:spPr>
      </p:sp>
      <p:sp>
        <p:nvSpPr>
          <p:cNvPr id="36" name="Freeform 36"/>
          <p:cNvSpPr/>
          <p:nvPr/>
        </p:nvSpPr>
        <p:spPr>
          <a:xfrm>
            <a:off x="2535411" y="5363985"/>
            <a:ext cx="2656310" cy="1532995"/>
          </a:xfrm>
          <a:custGeom>
            <a:avLst/>
            <a:gdLst/>
            <a:ahLst/>
            <a:cxnLst/>
            <a:rect l="l" t="t" r="r" b="b"/>
            <a:pathLst>
              <a:path w="2656310" h="1532995">
                <a:moveTo>
                  <a:pt x="0" y="0"/>
                </a:moveTo>
                <a:lnTo>
                  <a:pt x="2656310" y="0"/>
                </a:lnTo>
                <a:lnTo>
                  <a:pt x="2656310" y="1532995"/>
                </a:lnTo>
                <a:lnTo>
                  <a:pt x="0" y="1532995"/>
                </a:lnTo>
                <a:lnTo>
                  <a:pt x="0" y="0"/>
                </a:lnTo>
                <a:close/>
              </a:path>
            </a:pathLst>
          </a:custGeom>
          <a:blipFill>
            <a:blip r:embed="rId7"/>
            <a:stretch>
              <a:fillRect/>
            </a:stretch>
          </a:blipFill>
        </p:spPr>
      </p:sp>
      <p:sp>
        <p:nvSpPr>
          <p:cNvPr id="37" name="Freeform 37"/>
          <p:cNvSpPr/>
          <p:nvPr/>
        </p:nvSpPr>
        <p:spPr>
          <a:xfrm>
            <a:off x="9372368" y="7838217"/>
            <a:ext cx="7086630" cy="1420083"/>
          </a:xfrm>
          <a:custGeom>
            <a:avLst/>
            <a:gdLst/>
            <a:ahLst/>
            <a:cxnLst/>
            <a:rect l="l" t="t" r="r" b="b"/>
            <a:pathLst>
              <a:path w="7086630" h="1420083">
                <a:moveTo>
                  <a:pt x="0" y="0"/>
                </a:moveTo>
                <a:lnTo>
                  <a:pt x="7086630" y="0"/>
                </a:lnTo>
                <a:lnTo>
                  <a:pt x="7086630" y="1420083"/>
                </a:lnTo>
                <a:lnTo>
                  <a:pt x="0" y="1420083"/>
                </a:lnTo>
                <a:lnTo>
                  <a:pt x="0" y="0"/>
                </a:lnTo>
                <a:close/>
              </a:path>
            </a:pathLst>
          </a:custGeom>
          <a:blipFill>
            <a:blip r:embed="rId8"/>
            <a:stretch>
              <a:fillRect/>
            </a:stretch>
          </a:blipFill>
        </p:spPr>
      </p:sp>
      <p:sp>
        <p:nvSpPr>
          <p:cNvPr id="38" name="TextBox 38"/>
          <p:cNvSpPr txBox="1"/>
          <p:nvPr/>
        </p:nvSpPr>
        <p:spPr>
          <a:xfrm>
            <a:off x="4293776" y="962025"/>
            <a:ext cx="9700448" cy="1859915"/>
          </a:xfrm>
          <a:prstGeom prst="rect">
            <a:avLst/>
          </a:prstGeom>
        </p:spPr>
        <p:txBody>
          <a:bodyPr lIns="0" tIns="0" rIns="0" bIns="0" rtlCol="0" anchor="t">
            <a:spAutoFit/>
          </a:bodyPr>
          <a:lstStyle/>
          <a:p>
            <a:pPr algn="ctr">
              <a:lnSpc>
                <a:spcPts val="5980"/>
              </a:lnSpc>
            </a:pPr>
            <a:r>
              <a:rPr lang="en-US" sz="6500">
                <a:solidFill>
                  <a:srgbClr val="243342"/>
                </a:solidFill>
                <a:latin typeface="Karnchang Bold"/>
              </a:rPr>
              <a:t>Rumus &amp; Penyelesaiannya</a:t>
            </a:r>
          </a:p>
        </p:txBody>
      </p:sp>
      <p:sp>
        <p:nvSpPr>
          <p:cNvPr id="39" name="TextBox 39"/>
          <p:cNvSpPr txBox="1"/>
          <p:nvPr/>
        </p:nvSpPr>
        <p:spPr>
          <a:xfrm>
            <a:off x="15621459" y="349050"/>
            <a:ext cx="2168307" cy="444454"/>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rPr>
              <a:t>Halaman 5</a:t>
            </a:r>
          </a:p>
        </p:txBody>
      </p:sp>
      <p:sp>
        <p:nvSpPr>
          <p:cNvPr id="40" name="TextBox 40"/>
          <p:cNvSpPr txBox="1"/>
          <p:nvPr/>
        </p:nvSpPr>
        <p:spPr>
          <a:xfrm>
            <a:off x="629723" y="9375775"/>
            <a:ext cx="7118830" cy="796925"/>
          </a:xfrm>
          <a:prstGeom prst="rect">
            <a:avLst/>
          </a:prstGeom>
        </p:spPr>
        <p:txBody>
          <a:bodyPr lIns="0" tIns="0" rIns="0" bIns="0" rtlCol="0" anchor="t">
            <a:spAutoFit/>
          </a:bodyPr>
          <a:lstStyle/>
          <a:p>
            <a:pPr algn="ctr">
              <a:lnSpc>
                <a:spcPts val="2800"/>
              </a:lnSpc>
            </a:pPr>
            <a:r>
              <a:rPr lang="en-US" sz="2000" spc="120" dirty="0">
                <a:solidFill>
                  <a:srgbClr val="FFFFFF"/>
                </a:solidFill>
                <a:latin typeface="Karnchang"/>
              </a:rPr>
              <a:t>Giraldo </a:t>
            </a:r>
            <a:r>
              <a:rPr lang="en-US" sz="2000" spc="120" dirty="0" err="1">
                <a:solidFill>
                  <a:srgbClr val="FFFFFF"/>
                </a:solidFill>
                <a:latin typeface="Karnchang"/>
              </a:rPr>
              <a:t>Stevanus</a:t>
            </a:r>
            <a:r>
              <a:rPr lang="en-US" sz="2000" spc="120" dirty="0">
                <a:solidFill>
                  <a:srgbClr val="FFFFFF"/>
                </a:solidFill>
                <a:latin typeface="Karnchang"/>
              </a:rPr>
              <a:t> |  Universitas </a:t>
            </a:r>
            <a:r>
              <a:rPr lang="en-US" sz="2000" spc="120" dirty="0" err="1">
                <a:solidFill>
                  <a:srgbClr val="FFFFFF"/>
                </a:solidFill>
                <a:latin typeface="Karnchang"/>
              </a:rPr>
              <a:t>Trunojoyo</a:t>
            </a:r>
            <a:r>
              <a:rPr lang="en-US" sz="2000" spc="120" dirty="0">
                <a:solidFill>
                  <a:srgbClr val="FFFFFF"/>
                </a:solidFill>
                <a:latin typeface="Karnchang"/>
              </a:rPr>
              <a:t> Madura | </a:t>
            </a:r>
            <a:r>
              <a:rPr lang="en-US" sz="2000" spc="120" dirty="0" err="1">
                <a:solidFill>
                  <a:srgbClr val="FFFFFF"/>
                </a:solidFill>
                <a:latin typeface="Karnchang"/>
              </a:rPr>
              <a:t>Sistem</a:t>
            </a:r>
            <a:r>
              <a:rPr lang="en-US" sz="2000" spc="120" dirty="0">
                <a:solidFill>
                  <a:srgbClr val="FFFFFF"/>
                </a:solidFill>
                <a:latin typeface="Karnchang"/>
              </a:rPr>
              <a:t> </a:t>
            </a:r>
            <a:r>
              <a:rPr lang="en-US" sz="2000" spc="120" dirty="0" err="1">
                <a:solidFill>
                  <a:srgbClr val="FFFFFF"/>
                </a:solidFill>
                <a:latin typeface="Karnchang"/>
              </a:rPr>
              <a:t>Informasi</a:t>
            </a:r>
            <a:r>
              <a:rPr lang="en-US" sz="2000" spc="120" dirty="0">
                <a:solidFill>
                  <a:srgbClr val="FFFFFF"/>
                </a:solidFill>
                <a:latin typeface="Karnchang"/>
              </a:rPr>
              <a:t> | 2023</a:t>
            </a:r>
          </a:p>
        </p:txBody>
      </p:sp>
      <p:sp>
        <p:nvSpPr>
          <p:cNvPr id="41" name="TextBox 41"/>
          <p:cNvSpPr txBox="1"/>
          <p:nvPr/>
        </p:nvSpPr>
        <p:spPr>
          <a:xfrm>
            <a:off x="11720159" y="3635626"/>
            <a:ext cx="3019326" cy="3446145"/>
          </a:xfrm>
          <a:prstGeom prst="rect">
            <a:avLst/>
          </a:prstGeom>
        </p:spPr>
        <p:txBody>
          <a:bodyPr lIns="0" tIns="0" rIns="0" bIns="0" rtlCol="0" anchor="t">
            <a:spAutoFit/>
          </a:bodyPr>
          <a:lstStyle/>
          <a:p>
            <a:pPr algn="ctr">
              <a:lnSpc>
                <a:spcPts val="3779"/>
              </a:lnSpc>
            </a:pPr>
            <a:r>
              <a:rPr lang="en-US" sz="2700">
                <a:solidFill>
                  <a:srgbClr val="000000"/>
                </a:solidFill>
                <a:latin typeface="Karnchang"/>
              </a:rPr>
              <a:t>:</a:t>
            </a:r>
          </a:p>
          <a:p>
            <a:pPr algn="ctr">
              <a:lnSpc>
                <a:spcPts val="3779"/>
              </a:lnSpc>
            </a:pPr>
            <a:r>
              <a:rPr lang="en-US" sz="2700">
                <a:solidFill>
                  <a:srgbClr val="000000"/>
                </a:solidFill>
                <a:latin typeface="Karnchang"/>
              </a:rPr>
              <a:t>:</a:t>
            </a:r>
          </a:p>
          <a:p>
            <a:pPr algn="ctr">
              <a:lnSpc>
                <a:spcPts val="3779"/>
              </a:lnSpc>
            </a:pPr>
            <a:r>
              <a:rPr lang="en-US" sz="2700">
                <a:solidFill>
                  <a:srgbClr val="000000"/>
                </a:solidFill>
                <a:latin typeface="Karnchang"/>
              </a:rPr>
              <a:t>:</a:t>
            </a:r>
          </a:p>
          <a:p>
            <a:pPr>
              <a:lnSpc>
                <a:spcPts val="3779"/>
              </a:lnSpc>
            </a:pPr>
            <a:r>
              <a:rPr lang="en-US" sz="2700">
                <a:solidFill>
                  <a:srgbClr val="000000"/>
                </a:solidFill>
                <a:latin typeface="Karnchang"/>
              </a:rPr>
              <a:t>Berlaku :</a:t>
            </a:r>
          </a:p>
          <a:p>
            <a:pPr algn="ctr">
              <a:lnSpc>
                <a:spcPts val="3779"/>
              </a:lnSpc>
            </a:pPr>
            <a:endParaRPr lang="en-US" sz="2700">
              <a:solidFill>
                <a:srgbClr val="000000"/>
              </a:solidFill>
              <a:latin typeface="Karnchang"/>
            </a:endParaRPr>
          </a:p>
          <a:p>
            <a:pPr algn="ctr">
              <a:lnSpc>
                <a:spcPts val="3779"/>
              </a:lnSpc>
            </a:pPr>
            <a:endParaRPr lang="en-US" sz="2700">
              <a:solidFill>
                <a:srgbClr val="000000"/>
              </a:solidFill>
              <a:latin typeface="Karnchang"/>
            </a:endParaRPr>
          </a:p>
          <a:p>
            <a:pPr algn="ctr">
              <a:lnSpc>
                <a:spcPts val="3779"/>
              </a:lnSpc>
              <a:spcBef>
                <a:spcPct val="0"/>
              </a:spcBef>
            </a:pPr>
            <a:r>
              <a:rPr lang="en-US" sz="2700">
                <a:solidFill>
                  <a:srgbClr val="000000"/>
                </a:solidFill>
                <a:latin typeface="Karnchang"/>
              </a:rPr>
              <a:t>P0 + P1 + ………+ Ps = 1</a:t>
            </a:r>
          </a:p>
        </p:txBody>
      </p:sp>
      <p:sp>
        <p:nvSpPr>
          <p:cNvPr id="42" name="TextBox 42"/>
          <p:cNvSpPr txBox="1"/>
          <p:nvPr/>
        </p:nvSpPr>
        <p:spPr>
          <a:xfrm>
            <a:off x="2499560" y="7135105"/>
            <a:ext cx="6371134" cy="2493645"/>
          </a:xfrm>
          <a:prstGeom prst="rect">
            <a:avLst/>
          </a:prstGeom>
        </p:spPr>
        <p:txBody>
          <a:bodyPr lIns="0" tIns="0" rIns="0" bIns="0" rtlCol="0" anchor="t">
            <a:spAutoFit/>
          </a:bodyPr>
          <a:lstStyle/>
          <a:p>
            <a:pPr>
              <a:lnSpc>
                <a:spcPts val="3779"/>
              </a:lnSpc>
            </a:pPr>
            <a:r>
              <a:rPr lang="en-US" sz="2700">
                <a:solidFill>
                  <a:srgbClr val="000000"/>
                </a:solidFill>
                <a:latin typeface="Karnchang"/>
              </a:rPr>
              <a:t>Misalkan: </a:t>
            </a:r>
          </a:p>
          <a:p>
            <a:pPr>
              <a:lnSpc>
                <a:spcPts val="3779"/>
              </a:lnSpc>
            </a:pPr>
            <a:r>
              <a:rPr lang="en-US" sz="2700">
                <a:solidFill>
                  <a:srgbClr val="000000"/>
                </a:solidFill>
                <a:latin typeface="Karnchang"/>
              </a:rPr>
              <a:t> rate kedatangan = 1 call / menit → λ = 1</a:t>
            </a:r>
          </a:p>
          <a:p>
            <a:pPr>
              <a:lnSpc>
                <a:spcPts val="3779"/>
              </a:lnSpc>
            </a:pPr>
            <a:r>
              <a:rPr lang="en-US" sz="2700">
                <a:solidFill>
                  <a:srgbClr val="000000"/>
                </a:solidFill>
                <a:latin typeface="Karnchang"/>
              </a:rPr>
              <a:t> rata – rata lama bicara = 2 menit → µ m = ½</a:t>
            </a:r>
          </a:p>
          <a:p>
            <a:pPr>
              <a:lnSpc>
                <a:spcPts val="3779"/>
              </a:lnSpc>
            </a:pPr>
            <a:r>
              <a:rPr lang="en-US" sz="2700">
                <a:solidFill>
                  <a:srgbClr val="000000"/>
                </a:solidFill>
                <a:latin typeface="Karnchang"/>
              </a:rPr>
              <a:t> banyaknya saluran = 5 →  S = 5</a:t>
            </a:r>
          </a:p>
          <a:p>
            <a:pPr>
              <a:lnSpc>
                <a:spcPts val="3779"/>
              </a:lnSpc>
              <a:spcBef>
                <a:spcPct val="0"/>
              </a:spcBef>
            </a:pPr>
            <a:endParaRPr lang="en-US" sz="2700">
              <a:solidFill>
                <a:srgbClr val="000000"/>
              </a:solidFill>
              <a:latin typeface="Karnchang"/>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336380" y="592941"/>
            <a:ext cx="17639224" cy="9101117"/>
            <a:chOff x="0" y="0"/>
            <a:chExt cx="4645721" cy="2397002"/>
          </a:xfrm>
        </p:grpSpPr>
        <p:sp>
          <p:nvSpPr>
            <p:cNvPr id="3" name="Freeform 3"/>
            <p:cNvSpPr/>
            <p:nvPr/>
          </p:nvSpPr>
          <p:spPr>
            <a:xfrm>
              <a:off x="0" y="0"/>
              <a:ext cx="4645721" cy="2397002"/>
            </a:xfrm>
            <a:custGeom>
              <a:avLst/>
              <a:gdLst/>
              <a:ahLst/>
              <a:cxnLst/>
              <a:rect l="l" t="t" r="r" b="b"/>
              <a:pathLst>
                <a:path w="4645721" h="2397002">
                  <a:moveTo>
                    <a:pt x="22384" y="0"/>
                  </a:moveTo>
                  <a:lnTo>
                    <a:pt x="4623338" y="0"/>
                  </a:lnTo>
                  <a:cubicBezTo>
                    <a:pt x="4635700" y="0"/>
                    <a:pt x="4645721" y="10022"/>
                    <a:pt x="4645721" y="22384"/>
                  </a:cubicBezTo>
                  <a:lnTo>
                    <a:pt x="4645721" y="2374618"/>
                  </a:lnTo>
                  <a:cubicBezTo>
                    <a:pt x="4645721" y="2386980"/>
                    <a:pt x="4635700" y="2397002"/>
                    <a:pt x="4623338" y="2397002"/>
                  </a:cubicBezTo>
                  <a:lnTo>
                    <a:pt x="22384" y="2397002"/>
                  </a:lnTo>
                  <a:cubicBezTo>
                    <a:pt x="10022" y="2397002"/>
                    <a:pt x="0" y="2386980"/>
                    <a:pt x="0" y="2374618"/>
                  </a:cubicBezTo>
                  <a:lnTo>
                    <a:pt x="0" y="22384"/>
                  </a:lnTo>
                  <a:cubicBezTo>
                    <a:pt x="0" y="10022"/>
                    <a:pt x="10022" y="0"/>
                    <a:pt x="22384"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645721"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p:nvPr/>
        </p:nvGrpSpPr>
        <p:grpSpPr>
          <a:xfrm>
            <a:off x="15665503" y="317552"/>
            <a:ext cx="2042119" cy="650325"/>
            <a:chOff x="0" y="0"/>
            <a:chExt cx="537842" cy="171279"/>
          </a:xfrm>
        </p:grpSpPr>
        <p:sp>
          <p:nvSpPr>
            <p:cNvPr id="26" name="Freeform 26"/>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27" name="TextBox 27"/>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28" name="Group 28"/>
          <p:cNvGrpSpPr/>
          <p:nvPr/>
        </p:nvGrpSpPr>
        <p:grpSpPr>
          <a:xfrm>
            <a:off x="629723" y="9422715"/>
            <a:ext cx="6961669" cy="627749"/>
            <a:chOff x="0" y="0"/>
            <a:chExt cx="1833526" cy="165333"/>
          </a:xfrm>
        </p:grpSpPr>
        <p:sp>
          <p:nvSpPr>
            <p:cNvPr id="29" name="Freeform 29"/>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0" name="TextBox 30"/>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1" name="TextBox 31"/>
          <p:cNvSpPr txBox="1"/>
          <p:nvPr/>
        </p:nvSpPr>
        <p:spPr>
          <a:xfrm>
            <a:off x="15621459" y="349050"/>
            <a:ext cx="2168307" cy="444454"/>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rPr>
              <a:t>Halaman 5</a:t>
            </a:r>
          </a:p>
        </p:txBody>
      </p:sp>
      <p:sp>
        <p:nvSpPr>
          <p:cNvPr id="32" name="TextBox 32"/>
          <p:cNvSpPr txBox="1"/>
          <p:nvPr/>
        </p:nvSpPr>
        <p:spPr>
          <a:xfrm>
            <a:off x="629723" y="9375775"/>
            <a:ext cx="7118830" cy="796925"/>
          </a:xfrm>
          <a:prstGeom prst="rect">
            <a:avLst/>
          </a:prstGeom>
        </p:spPr>
        <p:txBody>
          <a:bodyPr lIns="0" tIns="0" rIns="0" bIns="0" rtlCol="0" anchor="t">
            <a:spAutoFit/>
          </a:bodyPr>
          <a:lstStyle/>
          <a:p>
            <a:pPr algn="ctr">
              <a:lnSpc>
                <a:spcPts val="2800"/>
              </a:lnSpc>
            </a:pPr>
            <a:r>
              <a:rPr lang="en-US" sz="2000" spc="120" dirty="0">
                <a:solidFill>
                  <a:srgbClr val="FFFFFF"/>
                </a:solidFill>
                <a:latin typeface="Karnchang"/>
              </a:rPr>
              <a:t>Giraldo </a:t>
            </a:r>
            <a:r>
              <a:rPr lang="en-US" sz="2000" spc="120" dirty="0" err="1">
                <a:solidFill>
                  <a:srgbClr val="FFFFFF"/>
                </a:solidFill>
                <a:latin typeface="Karnchang"/>
              </a:rPr>
              <a:t>Stevanus</a:t>
            </a:r>
            <a:r>
              <a:rPr lang="en-US" sz="2000" spc="120" dirty="0">
                <a:solidFill>
                  <a:srgbClr val="FFFFFF"/>
                </a:solidFill>
                <a:latin typeface="Karnchang"/>
              </a:rPr>
              <a:t> |  Universitas </a:t>
            </a:r>
            <a:r>
              <a:rPr lang="en-US" sz="2000" spc="120" dirty="0" err="1">
                <a:solidFill>
                  <a:srgbClr val="FFFFFF"/>
                </a:solidFill>
                <a:latin typeface="Karnchang"/>
              </a:rPr>
              <a:t>Trunojoyo</a:t>
            </a:r>
            <a:r>
              <a:rPr lang="en-US" sz="2000" spc="120" dirty="0">
                <a:solidFill>
                  <a:srgbClr val="FFFFFF"/>
                </a:solidFill>
                <a:latin typeface="Karnchang"/>
              </a:rPr>
              <a:t> Madura | </a:t>
            </a:r>
            <a:r>
              <a:rPr lang="en-US" sz="2000" spc="120" dirty="0" err="1">
                <a:solidFill>
                  <a:srgbClr val="FFFFFF"/>
                </a:solidFill>
                <a:latin typeface="Karnchang"/>
              </a:rPr>
              <a:t>Sistem</a:t>
            </a:r>
            <a:r>
              <a:rPr lang="en-US" sz="2000" spc="120" dirty="0">
                <a:solidFill>
                  <a:srgbClr val="FFFFFF"/>
                </a:solidFill>
                <a:latin typeface="Karnchang"/>
              </a:rPr>
              <a:t> </a:t>
            </a:r>
            <a:r>
              <a:rPr lang="en-US" sz="2000" spc="120" dirty="0" err="1">
                <a:solidFill>
                  <a:srgbClr val="FFFFFF"/>
                </a:solidFill>
                <a:latin typeface="Karnchang"/>
              </a:rPr>
              <a:t>Informasi</a:t>
            </a:r>
            <a:r>
              <a:rPr lang="en-US" sz="2000" spc="120" dirty="0">
                <a:solidFill>
                  <a:srgbClr val="FFFFFF"/>
                </a:solidFill>
                <a:latin typeface="Karnchang"/>
              </a:rPr>
              <a:t> | 2023</a:t>
            </a:r>
          </a:p>
        </p:txBody>
      </p:sp>
      <p:sp>
        <p:nvSpPr>
          <p:cNvPr id="33" name="TextBox 33"/>
          <p:cNvSpPr txBox="1"/>
          <p:nvPr/>
        </p:nvSpPr>
        <p:spPr>
          <a:xfrm>
            <a:off x="7898893" y="1245573"/>
            <a:ext cx="310356" cy="588645"/>
          </a:xfrm>
          <a:prstGeom prst="rect">
            <a:avLst/>
          </a:prstGeom>
        </p:spPr>
        <p:txBody>
          <a:bodyPr lIns="0" tIns="0" rIns="0" bIns="0" rtlCol="0" anchor="t">
            <a:spAutoFit/>
          </a:bodyPr>
          <a:lstStyle/>
          <a:p>
            <a:pPr>
              <a:lnSpc>
                <a:spcPts val="3779"/>
              </a:lnSpc>
              <a:spcBef>
                <a:spcPct val="0"/>
              </a:spcBef>
            </a:pPr>
            <a:r>
              <a:rPr lang="en-US" sz="2700">
                <a:solidFill>
                  <a:srgbClr val="000000"/>
                </a:solidFill>
                <a:latin typeface="Karnchang"/>
              </a:rPr>
              <a:t>15</a:t>
            </a:r>
          </a:p>
        </p:txBody>
      </p:sp>
      <p:sp>
        <p:nvSpPr>
          <p:cNvPr id="34" name="TextBox 34"/>
          <p:cNvSpPr txBox="1"/>
          <p:nvPr/>
        </p:nvSpPr>
        <p:spPr>
          <a:xfrm>
            <a:off x="11630977" y="1449408"/>
            <a:ext cx="2588716" cy="1064895"/>
          </a:xfrm>
          <a:prstGeom prst="rect">
            <a:avLst/>
          </a:prstGeom>
        </p:spPr>
        <p:txBody>
          <a:bodyPr lIns="0" tIns="0" rIns="0" bIns="0" rtlCol="0" anchor="t">
            <a:spAutoFit/>
          </a:bodyPr>
          <a:lstStyle/>
          <a:p>
            <a:pPr>
              <a:lnSpc>
                <a:spcPts val="3779"/>
              </a:lnSpc>
            </a:pPr>
            <a:r>
              <a:rPr lang="en-US" sz="2700">
                <a:solidFill>
                  <a:srgbClr val="000000"/>
                </a:solidFill>
                <a:latin typeface="Karnchang"/>
              </a:rPr>
              <a:t>= P1 =  1 / ½ x 0,137</a:t>
            </a:r>
          </a:p>
          <a:p>
            <a:pPr>
              <a:lnSpc>
                <a:spcPts val="3779"/>
              </a:lnSpc>
              <a:spcBef>
                <a:spcPct val="0"/>
              </a:spcBef>
            </a:pPr>
            <a:r>
              <a:rPr lang="en-US" sz="2700">
                <a:solidFill>
                  <a:srgbClr val="000000"/>
                </a:solidFill>
                <a:latin typeface="Karnchang"/>
              </a:rPr>
              <a:t>      = 2,74</a:t>
            </a:r>
          </a:p>
        </p:txBody>
      </p:sp>
      <p:sp>
        <p:nvSpPr>
          <p:cNvPr id="35" name="Freeform 35"/>
          <p:cNvSpPr/>
          <p:nvPr/>
        </p:nvSpPr>
        <p:spPr>
          <a:xfrm>
            <a:off x="9437056" y="1426548"/>
            <a:ext cx="2079621" cy="1168713"/>
          </a:xfrm>
          <a:custGeom>
            <a:avLst/>
            <a:gdLst/>
            <a:ahLst/>
            <a:cxnLst/>
            <a:rect l="l" t="t" r="r" b="b"/>
            <a:pathLst>
              <a:path w="2079621" h="1168713">
                <a:moveTo>
                  <a:pt x="0" y="0"/>
                </a:moveTo>
                <a:lnTo>
                  <a:pt x="2079621" y="0"/>
                </a:lnTo>
                <a:lnTo>
                  <a:pt x="2079621" y="1168713"/>
                </a:lnTo>
                <a:lnTo>
                  <a:pt x="0" y="1168713"/>
                </a:lnTo>
                <a:lnTo>
                  <a:pt x="0" y="0"/>
                </a:lnTo>
                <a:close/>
              </a:path>
            </a:pathLst>
          </a:custGeom>
          <a:blipFill>
            <a:blip r:embed="rId2"/>
            <a:stretch>
              <a:fillRect/>
            </a:stretch>
          </a:blipFill>
        </p:spPr>
      </p:sp>
      <p:sp>
        <p:nvSpPr>
          <p:cNvPr id="36" name="Freeform 36"/>
          <p:cNvSpPr/>
          <p:nvPr/>
        </p:nvSpPr>
        <p:spPr>
          <a:xfrm>
            <a:off x="1532828" y="1426548"/>
            <a:ext cx="7086630" cy="1420083"/>
          </a:xfrm>
          <a:custGeom>
            <a:avLst/>
            <a:gdLst/>
            <a:ahLst/>
            <a:cxnLst/>
            <a:rect l="l" t="t" r="r" b="b"/>
            <a:pathLst>
              <a:path w="7086630" h="1420083">
                <a:moveTo>
                  <a:pt x="0" y="0"/>
                </a:moveTo>
                <a:lnTo>
                  <a:pt x="7086630" y="0"/>
                </a:lnTo>
                <a:lnTo>
                  <a:pt x="7086630" y="1420084"/>
                </a:lnTo>
                <a:lnTo>
                  <a:pt x="0" y="1420084"/>
                </a:lnTo>
                <a:lnTo>
                  <a:pt x="0" y="0"/>
                </a:lnTo>
                <a:close/>
              </a:path>
            </a:pathLst>
          </a:custGeom>
          <a:blipFill>
            <a:blip r:embed="rId3"/>
            <a:stretch>
              <a:fillRect/>
            </a:stretch>
          </a:blipFill>
        </p:spPr>
      </p:sp>
      <p:sp>
        <p:nvSpPr>
          <p:cNvPr id="37" name="TextBox 37"/>
          <p:cNvSpPr txBox="1"/>
          <p:nvPr/>
        </p:nvSpPr>
        <p:spPr>
          <a:xfrm>
            <a:off x="7896115" y="1245573"/>
            <a:ext cx="310356" cy="588645"/>
          </a:xfrm>
          <a:prstGeom prst="rect">
            <a:avLst/>
          </a:prstGeom>
        </p:spPr>
        <p:txBody>
          <a:bodyPr lIns="0" tIns="0" rIns="0" bIns="0" rtlCol="0" anchor="t">
            <a:spAutoFit/>
          </a:bodyPr>
          <a:lstStyle/>
          <a:p>
            <a:pPr>
              <a:lnSpc>
                <a:spcPts val="3779"/>
              </a:lnSpc>
              <a:spcBef>
                <a:spcPct val="0"/>
              </a:spcBef>
            </a:pPr>
            <a:r>
              <a:rPr lang="en-US" sz="2700">
                <a:solidFill>
                  <a:srgbClr val="000000"/>
                </a:solidFill>
                <a:latin typeface="Karnchang"/>
              </a:rPr>
              <a:t>15</a:t>
            </a:r>
          </a:p>
        </p:txBody>
      </p:sp>
      <p:sp>
        <p:nvSpPr>
          <p:cNvPr id="38" name="TextBox 38"/>
          <p:cNvSpPr txBox="1"/>
          <p:nvPr/>
        </p:nvSpPr>
        <p:spPr>
          <a:xfrm>
            <a:off x="7806074" y="1955615"/>
            <a:ext cx="490438" cy="588645"/>
          </a:xfrm>
          <a:prstGeom prst="rect">
            <a:avLst/>
          </a:prstGeom>
        </p:spPr>
        <p:txBody>
          <a:bodyPr lIns="0" tIns="0" rIns="0" bIns="0" rtlCol="0" anchor="t">
            <a:spAutoFit/>
          </a:bodyPr>
          <a:lstStyle/>
          <a:p>
            <a:pPr>
              <a:lnSpc>
                <a:spcPts val="3779"/>
              </a:lnSpc>
              <a:spcBef>
                <a:spcPct val="0"/>
              </a:spcBef>
            </a:pPr>
            <a:r>
              <a:rPr lang="en-US" sz="2700">
                <a:solidFill>
                  <a:srgbClr val="000000"/>
                </a:solidFill>
                <a:latin typeface="Karnchang"/>
              </a:rPr>
              <a:t>109</a:t>
            </a:r>
          </a:p>
        </p:txBody>
      </p:sp>
      <p:sp>
        <p:nvSpPr>
          <p:cNvPr id="39" name="TextBox 39"/>
          <p:cNvSpPr txBox="1"/>
          <p:nvPr/>
        </p:nvSpPr>
        <p:spPr>
          <a:xfrm>
            <a:off x="7806074" y="902673"/>
            <a:ext cx="522234" cy="1692588"/>
          </a:xfrm>
          <a:prstGeom prst="rect">
            <a:avLst/>
          </a:prstGeom>
        </p:spPr>
        <p:txBody>
          <a:bodyPr lIns="0" tIns="0" rIns="0" bIns="0" rtlCol="0" anchor="t">
            <a:spAutoFit/>
          </a:bodyPr>
          <a:lstStyle/>
          <a:p>
            <a:pPr>
              <a:lnSpc>
                <a:spcPts val="10836"/>
              </a:lnSpc>
              <a:spcBef>
                <a:spcPct val="0"/>
              </a:spcBef>
            </a:pPr>
            <a:r>
              <a:rPr lang="en-US" sz="7740">
                <a:solidFill>
                  <a:srgbClr val="000000"/>
                </a:solidFill>
                <a:latin typeface="Karnchang"/>
              </a:rPr>
              <a:t>—</a:t>
            </a:r>
          </a:p>
        </p:txBody>
      </p:sp>
      <p:sp>
        <p:nvSpPr>
          <p:cNvPr id="40" name="AutoShape 40"/>
          <p:cNvSpPr/>
          <p:nvPr/>
        </p:nvSpPr>
        <p:spPr>
          <a:xfrm>
            <a:off x="8698720" y="2117540"/>
            <a:ext cx="623859" cy="0"/>
          </a:xfrm>
          <a:prstGeom prst="line">
            <a:avLst/>
          </a:prstGeom>
          <a:ln w="38100" cap="flat">
            <a:solidFill>
              <a:srgbClr val="000000"/>
            </a:solidFill>
            <a:prstDash val="solid"/>
            <a:headEnd type="none" w="sm" len="sm"/>
            <a:tailEnd type="arrow" w="med" len="sm"/>
          </a:ln>
        </p:spPr>
      </p:sp>
      <p:sp>
        <p:nvSpPr>
          <p:cNvPr id="41" name="Freeform 41"/>
          <p:cNvSpPr/>
          <p:nvPr/>
        </p:nvSpPr>
        <p:spPr>
          <a:xfrm>
            <a:off x="691154" y="3451396"/>
            <a:ext cx="4384989" cy="876998"/>
          </a:xfrm>
          <a:custGeom>
            <a:avLst/>
            <a:gdLst/>
            <a:ahLst/>
            <a:cxnLst/>
            <a:rect l="l" t="t" r="r" b="b"/>
            <a:pathLst>
              <a:path w="4384989" h="876998">
                <a:moveTo>
                  <a:pt x="0" y="0"/>
                </a:moveTo>
                <a:lnTo>
                  <a:pt x="4384989" y="0"/>
                </a:lnTo>
                <a:lnTo>
                  <a:pt x="4384989" y="876998"/>
                </a:lnTo>
                <a:lnTo>
                  <a:pt x="0" y="876998"/>
                </a:lnTo>
                <a:lnTo>
                  <a:pt x="0" y="0"/>
                </a:lnTo>
                <a:close/>
              </a:path>
            </a:pathLst>
          </a:custGeom>
          <a:blipFill>
            <a:blip r:embed="rId4"/>
            <a:stretch>
              <a:fillRect/>
            </a:stretch>
          </a:blipFill>
        </p:spPr>
      </p:sp>
      <p:sp>
        <p:nvSpPr>
          <p:cNvPr id="42" name="TextBox 42"/>
          <p:cNvSpPr txBox="1"/>
          <p:nvPr/>
        </p:nvSpPr>
        <p:spPr>
          <a:xfrm>
            <a:off x="5105087" y="3516446"/>
            <a:ext cx="7820248" cy="588645"/>
          </a:xfrm>
          <a:prstGeom prst="rect">
            <a:avLst/>
          </a:prstGeom>
        </p:spPr>
        <p:txBody>
          <a:bodyPr lIns="0" tIns="0" rIns="0" bIns="0" rtlCol="0" anchor="t">
            <a:spAutoFit/>
          </a:bodyPr>
          <a:lstStyle/>
          <a:p>
            <a:pPr>
              <a:lnSpc>
                <a:spcPts val="3779"/>
              </a:lnSpc>
              <a:spcBef>
                <a:spcPct val="0"/>
              </a:spcBef>
            </a:pPr>
            <a:r>
              <a:rPr lang="en-US" sz="2700">
                <a:solidFill>
                  <a:srgbClr val="000000"/>
                </a:solidFill>
                <a:latin typeface="Karnchang"/>
              </a:rPr>
              <a:t>= (λ/µ)² x 1/2 x P₀ =  (1/2)² x  1/2  x 0,137 = 0,017</a:t>
            </a:r>
          </a:p>
        </p:txBody>
      </p:sp>
      <p:sp>
        <p:nvSpPr>
          <p:cNvPr id="43" name="Freeform 43"/>
          <p:cNvSpPr/>
          <p:nvPr/>
        </p:nvSpPr>
        <p:spPr>
          <a:xfrm>
            <a:off x="691154" y="4686116"/>
            <a:ext cx="5047372" cy="914769"/>
          </a:xfrm>
          <a:custGeom>
            <a:avLst/>
            <a:gdLst/>
            <a:ahLst/>
            <a:cxnLst/>
            <a:rect l="l" t="t" r="r" b="b"/>
            <a:pathLst>
              <a:path w="5047372" h="914769">
                <a:moveTo>
                  <a:pt x="0" y="0"/>
                </a:moveTo>
                <a:lnTo>
                  <a:pt x="5047372" y="0"/>
                </a:lnTo>
                <a:lnTo>
                  <a:pt x="5047372" y="914768"/>
                </a:lnTo>
                <a:lnTo>
                  <a:pt x="0" y="914768"/>
                </a:lnTo>
                <a:lnTo>
                  <a:pt x="0" y="0"/>
                </a:lnTo>
                <a:close/>
              </a:path>
            </a:pathLst>
          </a:custGeom>
          <a:blipFill>
            <a:blip r:embed="rId5"/>
            <a:stretch>
              <a:fillRect/>
            </a:stretch>
          </a:blipFill>
        </p:spPr>
      </p:sp>
      <p:sp>
        <p:nvSpPr>
          <p:cNvPr id="44" name="TextBox 44"/>
          <p:cNvSpPr txBox="1"/>
          <p:nvPr/>
        </p:nvSpPr>
        <p:spPr>
          <a:xfrm>
            <a:off x="5686580" y="4793047"/>
            <a:ext cx="6416266" cy="562610"/>
          </a:xfrm>
          <a:prstGeom prst="rect">
            <a:avLst/>
          </a:prstGeom>
        </p:spPr>
        <p:txBody>
          <a:bodyPr lIns="0" tIns="0" rIns="0" bIns="0" rtlCol="0" anchor="t">
            <a:spAutoFit/>
          </a:bodyPr>
          <a:lstStyle/>
          <a:p>
            <a:pPr>
              <a:lnSpc>
                <a:spcPts val="3640"/>
              </a:lnSpc>
              <a:spcBef>
                <a:spcPct val="0"/>
              </a:spcBef>
            </a:pPr>
            <a:r>
              <a:rPr lang="en-US" sz="2600">
                <a:solidFill>
                  <a:srgbClr val="000000"/>
                </a:solidFill>
                <a:latin typeface="Karnchang"/>
              </a:rPr>
              <a:t>= (λ/µ)³ x 1/6 x P₀ = 1/8 x 1/6 x 0,137 = 0,00283</a:t>
            </a:r>
          </a:p>
        </p:txBody>
      </p:sp>
      <p:sp>
        <p:nvSpPr>
          <p:cNvPr id="45" name="TextBox 45"/>
          <p:cNvSpPr txBox="1"/>
          <p:nvPr/>
        </p:nvSpPr>
        <p:spPr>
          <a:xfrm>
            <a:off x="691154" y="5824793"/>
            <a:ext cx="5124794" cy="382270"/>
          </a:xfrm>
          <a:prstGeom prst="rect">
            <a:avLst/>
          </a:prstGeom>
        </p:spPr>
        <p:txBody>
          <a:bodyPr lIns="0" tIns="0" rIns="0" bIns="0" rtlCol="0" anchor="t">
            <a:spAutoFit/>
          </a:bodyPr>
          <a:lstStyle/>
          <a:p>
            <a:pPr>
              <a:lnSpc>
                <a:spcPts val="3080"/>
              </a:lnSpc>
              <a:spcBef>
                <a:spcPct val="0"/>
              </a:spcBef>
            </a:pPr>
            <a:r>
              <a:rPr lang="en-US" sz="2200">
                <a:solidFill>
                  <a:srgbClr val="000000"/>
                </a:solidFill>
                <a:latin typeface="Alice Italics"/>
              </a:rPr>
              <a:t>P₄</a:t>
            </a:r>
            <a:r>
              <a:rPr lang="en-US" sz="2200">
                <a:solidFill>
                  <a:srgbClr val="000000"/>
                </a:solidFill>
                <a:latin typeface="Alice"/>
              </a:rPr>
              <a:t> =  λ   </a:t>
            </a:r>
            <a:r>
              <a:rPr lang="en-US" sz="2200">
                <a:solidFill>
                  <a:srgbClr val="000000"/>
                </a:solidFill>
                <a:latin typeface="Alice Italics"/>
              </a:rPr>
              <a:t>P₄  =     λxλxλxλ      P₀ =  </a:t>
            </a:r>
            <a:r>
              <a:rPr lang="en-US" sz="2200">
                <a:solidFill>
                  <a:srgbClr val="000000"/>
                </a:solidFill>
                <a:latin typeface="Alice"/>
              </a:rPr>
              <a:t>1</a:t>
            </a:r>
          </a:p>
        </p:txBody>
      </p:sp>
      <p:sp>
        <p:nvSpPr>
          <p:cNvPr id="46" name="AutoShape 46"/>
          <p:cNvSpPr/>
          <p:nvPr/>
        </p:nvSpPr>
        <p:spPr>
          <a:xfrm flipV="1">
            <a:off x="1242430" y="6188013"/>
            <a:ext cx="357073" cy="0"/>
          </a:xfrm>
          <a:prstGeom prst="line">
            <a:avLst/>
          </a:prstGeom>
          <a:ln w="38100" cap="flat">
            <a:solidFill>
              <a:srgbClr val="000000"/>
            </a:solidFill>
            <a:prstDash val="solid"/>
            <a:headEnd type="none" w="sm" len="sm"/>
            <a:tailEnd type="none" w="sm" len="sm"/>
          </a:ln>
        </p:spPr>
      </p:sp>
      <p:sp>
        <p:nvSpPr>
          <p:cNvPr id="47" name="TextBox 47"/>
          <p:cNvSpPr txBox="1"/>
          <p:nvPr/>
        </p:nvSpPr>
        <p:spPr>
          <a:xfrm>
            <a:off x="1203727" y="6071058"/>
            <a:ext cx="434479" cy="382270"/>
          </a:xfrm>
          <a:prstGeom prst="rect">
            <a:avLst/>
          </a:prstGeom>
        </p:spPr>
        <p:txBody>
          <a:bodyPr lIns="0" tIns="0" rIns="0" bIns="0" rtlCol="0" anchor="t">
            <a:spAutoFit/>
          </a:bodyPr>
          <a:lstStyle/>
          <a:p>
            <a:pPr>
              <a:lnSpc>
                <a:spcPts val="3080"/>
              </a:lnSpc>
              <a:spcBef>
                <a:spcPct val="0"/>
              </a:spcBef>
            </a:pPr>
            <a:r>
              <a:rPr lang="en-US" sz="2200">
                <a:solidFill>
                  <a:srgbClr val="000000"/>
                </a:solidFill>
                <a:latin typeface="Alice"/>
              </a:rPr>
              <a:t> 4µ </a:t>
            </a:r>
          </a:p>
        </p:txBody>
      </p:sp>
      <p:sp>
        <p:nvSpPr>
          <p:cNvPr id="48" name="TextBox 48"/>
          <p:cNvSpPr txBox="1"/>
          <p:nvPr/>
        </p:nvSpPr>
        <p:spPr>
          <a:xfrm>
            <a:off x="2228842" y="6071058"/>
            <a:ext cx="1441450" cy="382270"/>
          </a:xfrm>
          <a:prstGeom prst="rect">
            <a:avLst/>
          </a:prstGeom>
        </p:spPr>
        <p:txBody>
          <a:bodyPr lIns="0" tIns="0" rIns="0" bIns="0" rtlCol="0" anchor="t">
            <a:spAutoFit/>
          </a:bodyPr>
          <a:lstStyle/>
          <a:p>
            <a:pPr>
              <a:lnSpc>
                <a:spcPts val="3080"/>
              </a:lnSpc>
              <a:spcBef>
                <a:spcPct val="0"/>
              </a:spcBef>
            </a:pPr>
            <a:r>
              <a:rPr lang="en-US" sz="2200">
                <a:solidFill>
                  <a:srgbClr val="000000"/>
                </a:solidFill>
                <a:latin typeface="Alice Italics"/>
              </a:rPr>
              <a:t> µx2µx3µx4</a:t>
            </a:r>
          </a:p>
        </p:txBody>
      </p:sp>
      <p:sp>
        <p:nvSpPr>
          <p:cNvPr id="49" name="AutoShape 49"/>
          <p:cNvSpPr/>
          <p:nvPr/>
        </p:nvSpPr>
        <p:spPr>
          <a:xfrm>
            <a:off x="2296273" y="6178488"/>
            <a:ext cx="1412118" cy="0"/>
          </a:xfrm>
          <a:prstGeom prst="line">
            <a:avLst/>
          </a:prstGeom>
          <a:ln w="38100" cap="flat">
            <a:solidFill>
              <a:srgbClr val="000000"/>
            </a:solidFill>
            <a:prstDash val="solid"/>
            <a:headEnd type="none" w="sm" len="sm"/>
            <a:tailEnd type="none" w="sm" len="sm"/>
          </a:ln>
        </p:spPr>
      </p:sp>
      <p:sp>
        <p:nvSpPr>
          <p:cNvPr id="50" name="TextBox 50"/>
          <p:cNvSpPr txBox="1"/>
          <p:nvPr/>
        </p:nvSpPr>
        <p:spPr>
          <a:xfrm>
            <a:off x="4425455" y="6149913"/>
            <a:ext cx="211832" cy="382270"/>
          </a:xfrm>
          <a:prstGeom prst="rect">
            <a:avLst/>
          </a:prstGeom>
        </p:spPr>
        <p:txBody>
          <a:bodyPr lIns="0" tIns="0" rIns="0" bIns="0" rtlCol="0" anchor="t">
            <a:spAutoFit/>
          </a:bodyPr>
          <a:lstStyle/>
          <a:p>
            <a:pPr>
              <a:lnSpc>
                <a:spcPts val="3080"/>
              </a:lnSpc>
              <a:spcBef>
                <a:spcPct val="0"/>
              </a:spcBef>
            </a:pPr>
            <a:r>
              <a:rPr lang="en-US" sz="2200">
                <a:solidFill>
                  <a:srgbClr val="000000"/>
                </a:solidFill>
                <a:latin typeface="Alice"/>
              </a:rPr>
              <a:t>4!</a:t>
            </a:r>
          </a:p>
        </p:txBody>
      </p:sp>
      <p:sp>
        <p:nvSpPr>
          <p:cNvPr id="51" name="AutoShape 51"/>
          <p:cNvSpPr/>
          <p:nvPr/>
        </p:nvSpPr>
        <p:spPr>
          <a:xfrm>
            <a:off x="4425455" y="6216588"/>
            <a:ext cx="196886" cy="0"/>
          </a:xfrm>
          <a:prstGeom prst="line">
            <a:avLst/>
          </a:prstGeom>
          <a:ln w="38100" cap="flat">
            <a:solidFill>
              <a:srgbClr val="000000"/>
            </a:solidFill>
            <a:prstDash val="solid"/>
            <a:headEnd type="none" w="sm" len="sm"/>
            <a:tailEnd type="none" w="sm" len="sm"/>
          </a:ln>
        </p:spPr>
      </p:sp>
      <p:sp>
        <p:nvSpPr>
          <p:cNvPr id="52" name="TextBox 52"/>
          <p:cNvSpPr txBox="1"/>
          <p:nvPr/>
        </p:nvSpPr>
        <p:spPr>
          <a:xfrm>
            <a:off x="4591963" y="5450907"/>
            <a:ext cx="346968" cy="1234182"/>
          </a:xfrm>
          <a:prstGeom prst="rect">
            <a:avLst/>
          </a:prstGeom>
        </p:spPr>
        <p:txBody>
          <a:bodyPr lIns="0" tIns="0" rIns="0" bIns="0" rtlCol="0" anchor="t">
            <a:spAutoFit/>
          </a:bodyPr>
          <a:lstStyle/>
          <a:p>
            <a:pPr>
              <a:lnSpc>
                <a:spcPts val="10199"/>
              </a:lnSpc>
              <a:spcBef>
                <a:spcPct val="0"/>
              </a:spcBef>
            </a:pPr>
            <a:r>
              <a:rPr lang="en-US" sz="7285">
                <a:solidFill>
                  <a:srgbClr val="000000"/>
                </a:solidFill>
                <a:latin typeface="Alice"/>
              </a:rPr>
              <a:t>⟮</a:t>
            </a:r>
          </a:p>
        </p:txBody>
      </p:sp>
      <p:sp>
        <p:nvSpPr>
          <p:cNvPr id="53" name="AutoShape 53"/>
          <p:cNvSpPr/>
          <p:nvPr/>
        </p:nvSpPr>
        <p:spPr>
          <a:xfrm>
            <a:off x="4879256" y="6235638"/>
            <a:ext cx="345836" cy="0"/>
          </a:xfrm>
          <a:prstGeom prst="line">
            <a:avLst/>
          </a:prstGeom>
          <a:ln w="38100" cap="flat">
            <a:solidFill>
              <a:srgbClr val="000000"/>
            </a:solidFill>
            <a:prstDash val="solid"/>
            <a:headEnd type="none" w="sm" len="sm"/>
            <a:tailEnd type="none" w="sm" len="sm"/>
          </a:ln>
        </p:spPr>
      </p:sp>
      <p:sp>
        <p:nvSpPr>
          <p:cNvPr id="54" name="TextBox 54"/>
          <p:cNvSpPr txBox="1"/>
          <p:nvPr/>
        </p:nvSpPr>
        <p:spPr>
          <a:xfrm>
            <a:off x="4931177" y="6168963"/>
            <a:ext cx="202505" cy="448310"/>
          </a:xfrm>
          <a:prstGeom prst="rect">
            <a:avLst/>
          </a:prstGeom>
        </p:spPr>
        <p:txBody>
          <a:bodyPr lIns="0" tIns="0" rIns="0" bIns="0" rtlCol="0" anchor="t">
            <a:spAutoFit/>
          </a:bodyPr>
          <a:lstStyle/>
          <a:p>
            <a:pPr>
              <a:lnSpc>
                <a:spcPts val="3640"/>
              </a:lnSpc>
              <a:spcBef>
                <a:spcPct val="0"/>
              </a:spcBef>
            </a:pPr>
            <a:r>
              <a:rPr lang="en-US" sz="2600">
                <a:solidFill>
                  <a:srgbClr val="000000"/>
                </a:solidFill>
                <a:latin typeface="Alice"/>
              </a:rPr>
              <a:t>µ</a:t>
            </a:r>
          </a:p>
        </p:txBody>
      </p:sp>
      <p:sp>
        <p:nvSpPr>
          <p:cNvPr id="55" name="TextBox 55"/>
          <p:cNvSpPr txBox="1"/>
          <p:nvPr/>
        </p:nvSpPr>
        <p:spPr>
          <a:xfrm>
            <a:off x="4981481" y="5716208"/>
            <a:ext cx="192782" cy="490855"/>
          </a:xfrm>
          <a:prstGeom prst="rect">
            <a:avLst/>
          </a:prstGeom>
        </p:spPr>
        <p:txBody>
          <a:bodyPr lIns="0" tIns="0" rIns="0" bIns="0" rtlCol="0" anchor="t">
            <a:spAutoFit/>
          </a:bodyPr>
          <a:lstStyle/>
          <a:p>
            <a:pPr>
              <a:lnSpc>
                <a:spcPts val="3919"/>
              </a:lnSpc>
              <a:spcBef>
                <a:spcPct val="0"/>
              </a:spcBef>
            </a:pPr>
            <a:r>
              <a:rPr lang="en-US" sz="2799">
                <a:solidFill>
                  <a:srgbClr val="000000"/>
                </a:solidFill>
                <a:latin typeface="Alice"/>
              </a:rPr>
              <a:t>λ</a:t>
            </a:r>
          </a:p>
        </p:txBody>
      </p:sp>
      <p:sp>
        <p:nvSpPr>
          <p:cNvPr id="56" name="TextBox 56"/>
          <p:cNvSpPr txBox="1"/>
          <p:nvPr/>
        </p:nvSpPr>
        <p:spPr>
          <a:xfrm>
            <a:off x="5133683" y="5450907"/>
            <a:ext cx="346968" cy="1234182"/>
          </a:xfrm>
          <a:prstGeom prst="rect">
            <a:avLst/>
          </a:prstGeom>
        </p:spPr>
        <p:txBody>
          <a:bodyPr lIns="0" tIns="0" rIns="0" bIns="0" rtlCol="0" anchor="t">
            <a:spAutoFit/>
          </a:bodyPr>
          <a:lstStyle/>
          <a:p>
            <a:pPr>
              <a:lnSpc>
                <a:spcPts val="10199"/>
              </a:lnSpc>
              <a:spcBef>
                <a:spcPct val="0"/>
              </a:spcBef>
            </a:pPr>
            <a:r>
              <a:rPr lang="en-US" sz="7285">
                <a:solidFill>
                  <a:srgbClr val="000000"/>
                </a:solidFill>
                <a:latin typeface="Alice"/>
              </a:rPr>
              <a:t>⟯</a:t>
            </a:r>
          </a:p>
        </p:txBody>
      </p:sp>
      <p:sp>
        <p:nvSpPr>
          <p:cNvPr id="57" name="TextBox 57"/>
          <p:cNvSpPr txBox="1"/>
          <p:nvPr/>
        </p:nvSpPr>
        <p:spPr>
          <a:xfrm>
            <a:off x="5392231" y="5490783"/>
            <a:ext cx="115590" cy="448310"/>
          </a:xfrm>
          <a:prstGeom prst="rect">
            <a:avLst/>
          </a:prstGeom>
        </p:spPr>
        <p:txBody>
          <a:bodyPr lIns="0" tIns="0" rIns="0" bIns="0" rtlCol="0" anchor="t">
            <a:spAutoFit/>
          </a:bodyPr>
          <a:lstStyle/>
          <a:p>
            <a:pPr>
              <a:lnSpc>
                <a:spcPts val="3640"/>
              </a:lnSpc>
              <a:spcBef>
                <a:spcPct val="0"/>
              </a:spcBef>
            </a:pPr>
            <a:r>
              <a:rPr lang="en-US" sz="2600">
                <a:solidFill>
                  <a:srgbClr val="000000"/>
                </a:solidFill>
                <a:latin typeface="Alice"/>
              </a:rPr>
              <a:t>₄</a:t>
            </a:r>
          </a:p>
        </p:txBody>
      </p:sp>
      <p:sp>
        <p:nvSpPr>
          <p:cNvPr id="58" name="TextBox 58"/>
          <p:cNvSpPr txBox="1"/>
          <p:nvPr/>
        </p:nvSpPr>
        <p:spPr>
          <a:xfrm>
            <a:off x="6881558" y="5859083"/>
            <a:ext cx="3671888" cy="398780"/>
          </a:xfrm>
          <a:prstGeom prst="rect">
            <a:avLst/>
          </a:prstGeom>
        </p:spPr>
        <p:txBody>
          <a:bodyPr lIns="0" tIns="0" rIns="0" bIns="0" rtlCol="0" anchor="t">
            <a:spAutoFit/>
          </a:bodyPr>
          <a:lstStyle/>
          <a:p>
            <a:pPr>
              <a:lnSpc>
                <a:spcPts val="3220"/>
              </a:lnSpc>
              <a:spcBef>
                <a:spcPct val="0"/>
              </a:spcBef>
            </a:pPr>
            <a:r>
              <a:rPr lang="en-US" sz="2300">
                <a:solidFill>
                  <a:srgbClr val="000000"/>
                </a:solidFill>
                <a:latin typeface="Alice"/>
              </a:rPr>
              <a:t>= 1/16 x 1/24 x 0.137  = 0,0356</a:t>
            </a:r>
          </a:p>
        </p:txBody>
      </p:sp>
      <p:sp>
        <p:nvSpPr>
          <p:cNvPr id="59" name="TextBox 59"/>
          <p:cNvSpPr txBox="1"/>
          <p:nvPr/>
        </p:nvSpPr>
        <p:spPr>
          <a:xfrm>
            <a:off x="5537702" y="5810823"/>
            <a:ext cx="1303238" cy="415290"/>
          </a:xfrm>
          <a:prstGeom prst="rect">
            <a:avLst/>
          </a:prstGeom>
        </p:spPr>
        <p:txBody>
          <a:bodyPr lIns="0" tIns="0" rIns="0" bIns="0" rtlCol="0" anchor="t">
            <a:spAutoFit/>
          </a:bodyPr>
          <a:lstStyle/>
          <a:p>
            <a:pPr>
              <a:lnSpc>
                <a:spcPts val="3360"/>
              </a:lnSpc>
              <a:spcBef>
                <a:spcPct val="0"/>
              </a:spcBef>
            </a:pPr>
            <a:r>
              <a:rPr lang="en-US" sz="2400">
                <a:solidFill>
                  <a:srgbClr val="000000"/>
                </a:solidFill>
                <a:latin typeface="Alice"/>
              </a:rPr>
              <a:t>P₀ =  </a:t>
            </a:r>
          </a:p>
        </p:txBody>
      </p:sp>
      <p:sp>
        <p:nvSpPr>
          <p:cNvPr id="60" name="TextBox 60"/>
          <p:cNvSpPr txBox="1"/>
          <p:nvPr/>
        </p:nvSpPr>
        <p:spPr>
          <a:xfrm>
            <a:off x="691154" y="6866065"/>
            <a:ext cx="5124794" cy="382270"/>
          </a:xfrm>
          <a:prstGeom prst="rect">
            <a:avLst/>
          </a:prstGeom>
        </p:spPr>
        <p:txBody>
          <a:bodyPr lIns="0" tIns="0" rIns="0" bIns="0" rtlCol="0" anchor="t">
            <a:spAutoFit/>
          </a:bodyPr>
          <a:lstStyle/>
          <a:p>
            <a:pPr>
              <a:lnSpc>
                <a:spcPts val="3080"/>
              </a:lnSpc>
              <a:spcBef>
                <a:spcPct val="0"/>
              </a:spcBef>
            </a:pPr>
            <a:r>
              <a:rPr lang="en-US" sz="2200">
                <a:solidFill>
                  <a:srgbClr val="000000"/>
                </a:solidFill>
                <a:latin typeface="Alice Italics"/>
              </a:rPr>
              <a:t>P₅</a:t>
            </a:r>
            <a:r>
              <a:rPr lang="en-US" sz="2200">
                <a:solidFill>
                  <a:srgbClr val="000000"/>
                </a:solidFill>
                <a:latin typeface="Alice"/>
              </a:rPr>
              <a:t> =  λ   </a:t>
            </a:r>
            <a:r>
              <a:rPr lang="en-US" sz="2200">
                <a:solidFill>
                  <a:srgbClr val="000000"/>
                </a:solidFill>
                <a:latin typeface="Alice Italics"/>
              </a:rPr>
              <a:t>P₅  =     λxλxλxλxλ      P₀ = </a:t>
            </a:r>
            <a:r>
              <a:rPr lang="en-US" sz="2200">
                <a:solidFill>
                  <a:srgbClr val="000000"/>
                </a:solidFill>
                <a:latin typeface="Alice"/>
              </a:rPr>
              <a:t>1</a:t>
            </a:r>
          </a:p>
        </p:txBody>
      </p:sp>
      <p:sp>
        <p:nvSpPr>
          <p:cNvPr id="61" name="TextBox 61"/>
          <p:cNvSpPr txBox="1"/>
          <p:nvPr/>
        </p:nvSpPr>
        <p:spPr>
          <a:xfrm>
            <a:off x="2125389" y="7100062"/>
            <a:ext cx="1899444" cy="382270"/>
          </a:xfrm>
          <a:prstGeom prst="rect">
            <a:avLst/>
          </a:prstGeom>
        </p:spPr>
        <p:txBody>
          <a:bodyPr lIns="0" tIns="0" rIns="0" bIns="0" rtlCol="0" anchor="t">
            <a:spAutoFit/>
          </a:bodyPr>
          <a:lstStyle/>
          <a:p>
            <a:pPr>
              <a:lnSpc>
                <a:spcPts val="3080"/>
              </a:lnSpc>
              <a:spcBef>
                <a:spcPct val="0"/>
              </a:spcBef>
            </a:pPr>
            <a:r>
              <a:rPr lang="en-US" sz="2200">
                <a:solidFill>
                  <a:srgbClr val="000000"/>
                </a:solidFill>
                <a:latin typeface="Alice Italics"/>
              </a:rPr>
              <a:t> µx2µx3µx4µx5</a:t>
            </a:r>
          </a:p>
        </p:txBody>
      </p:sp>
      <p:sp>
        <p:nvSpPr>
          <p:cNvPr id="62" name="AutoShape 62"/>
          <p:cNvSpPr/>
          <p:nvPr/>
        </p:nvSpPr>
        <p:spPr>
          <a:xfrm>
            <a:off x="2177589" y="7210234"/>
            <a:ext cx="1862684" cy="0"/>
          </a:xfrm>
          <a:prstGeom prst="line">
            <a:avLst/>
          </a:prstGeom>
          <a:ln w="38100" cap="flat">
            <a:solidFill>
              <a:srgbClr val="000000"/>
            </a:solidFill>
            <a:prstDash val="solid"/>
            <a:headEnd type="none" w="sm" len="sm"/>
            <a:tailEnd type="none" w="sm" len="sm"/>
          </a:ln>
        </p:spPr>
      </p:sp>
      <p:sp>
        <p:nvSpPr>
          <p:cNvPr id="63" name="TextBox 63"/>
          <p:cNvSpPr txBox="1"/>
          <p:nvPr/>
        </p:nvSpPr>
        <p:spPr>
          <a:xfrm>
            <a:off x="1230409" y="7109587"/>
            <a:ext cx="369094" cy="382270"/>
          </a:xfrm>
          <a:prstGeom prst="rect">
            <a:avLst/>
          </a:prstGeom>
        </p:spPr>
        <p:txBody>
          <a:bodyPr lIns="0" tIns="0" rIns="0" bIns="0" rtlCol="0" anchor="t">
            <a:spAutoFit/>
          </a:bodyPr>
          <a:lstStyle/>
          <a:p>
            <a:pPr>
              <a:lnSpc>
                <a:spcPts val="3080"/>
              </a:lnSpc>
              <a:spcBef>
                <a:spcPct val="0"/>
              </a:spcBef>
            </a:pPr>
            <a:r>
              <a:rPr lang="en-US" sz="2200">
                <a:solidFill>
                  <a:srgbClr val="000000"/>
                </a:solidFill>
                <a:latin typeface="Alice"/>
              </a:rPr>
              <a:t>5µ </a:t>
            </a:r>
          </a:p>
        </p:txBody>
      </p:sp>
      <p:sp>
        <p:nvSpPr>
          <p:cNvPr id="64" name="AutoShape 64"/>
          <p:cNvSpPr/>
          <p:nvPr/>
        </p:nvSpPr>
        <p:spPr>
          <a:xfrm>
            <a:off x="1203727" y="7210234"/>
            <a:ext cx="359284" cy="0"/>
          </a:xfrm>
          <a:prstGeom prst="line">
            <a:avLst/>
          </a:prstGeom>
          <a:ln w="38100" cap="flat">
            <a:solidFill>
              <a:srgbClr val="000000"/>
            </a:solidFill>
            <a:prstDash val="solid"/>
            <a:headEnd type="none" w="sm" len="sm"/>
            <a:tailEnd type="none" w="sm" len="sm"/>
          </a:ln>
        </p:spPr>
      </p:sp>
      <p:sp>
        <p:nvSpPr>
          <p:cNvPr id="65" name="AutoShape 65"/>
          <p:cNvSpPr/>
          <p:nvPr/>
        </p:nvSpPr>
        <p:spPr>
          <a:xfrm>
            <a:off x="4667003" y="7229284"/>
            <a:ext cx="196886" cy="0"/>
          </a:xfrm>
          <a:prstGeom prst="line">
            <a:avLst/>
          </a:prstGeom>
          <a:ln w="38100" cap="flat">
            <a:solidFill>
              <a:srgbClr val="000000"/>
            </a:solidFill>
            <a:prstDash val="solid"/>
            <a:headEnd type="none" w="sm" len="sm"/>
            <a:tailEnd type="none" w="sm" len="sm"/>
          </a:ln>
        </p:spPr>
      </p:sp>
      <p:sp>
        <p:nvSpPr>
          <p:cNvPr id="66" name="TextBox 66"/>
          <p:cNvSpPr txBox="1"/>
          <p:nvPr/>
        </p:nvSpPr>
        <p:spPr>
          <a:xfrm>
            <a:off x="4669905" y="7181659"/>
            <a:ext cx="208756" cy="382270"/>
          </a:xfrm>
          <a:prstGeom prst="rect">
            <a:avLst/>
          </a:prstGeom>
        </p:spPr>
        <p:txBody>
          <a:bodyPr lIns="0" tIns="0" rIns="0" bIns="0" rtlCol="0" anchor="t">
            <a:spAutoFit/>
          </a:bodyPr>
          <a:lstStyle/>
          <a:p>
            <a:pPr>
              <a:lnSpc>
                <a:spcPts val="3080"/>
              </a:lnSpc>
              <a:spcBef>
                <a:spcPct val="0"/>
              </a:spcBef>
            </a:pPr>
            <a:r>
              <a:rPr lang="en-US" sz="2200">
                <a:solidFill>
                  <a:srgbClr val="000000"/>
                </a:solidFill>
                <a:latin typeface="Alice"/>
              </a:rPr>
              <a:t>5!</a:t>
            </a:r>
          </a:p>
        </p:txBody>
      </p:sp>
      <p:sp>
        <p:nvSpPr>
          <p:cNvPr id="67" name="TextBox 67"/>
          <p:cNvSpPr txBox="1"/>
          <p:nvPr/>
        </p:nvSpPr>
        <p:spPr>
          <a:xfrm>
            <a:off x="4807997" y="6507418"/>
            <a:ext cx="346968" cy="1234182"/>
          </a:xfrm>
          <a:prstGeom prst="rect">
            <a:avLst/>
          </a:prstGeom>
        </p:spPr>
        <p:txBody>
          <a:bodyPr lIns="0" tIns="0" rIns="0" bIns="0" rtlCol="0" anchor="t">
            <a:spAutoFit/>
          </a:bodyPr>
          <a:lstStyle/>
          <a:p>
            <a:pPr>
              <a:lnSpc>
                <a:spcPts val="10199"/>
              </a:lnSpc>
              <a:spcBef>
                <a:spcPct val="0"/>
              </a:spcBef>
            </a:pPr>
            <a:r>
              <a:rPr lang="en-US" sz="7285">
                <a:solidFill>
                  <a:srgbClr val="000000"/>
                </a:solidFill>
                <a:latin typeface="Alice"/>
              </a:rPr>
              <a:t>⟮</a:t>
            </a:r>
          </a:p>
        </p:txBody>
      </p:sp>
      <p:sp>
        <p:nvSpPr>
          <p:cNvPr id="68" name="TextBox 68"/>
          <p:cNvSpPr txBox="1"/>
          <p:nvPr/>
        </p:nvSpPr>
        <p:spPr>
          <a:xfrm>
            <a:off x="5156652" y="6811978"/>
            <a:ext cx="186432" cy="464613"/>
          </a:xfrm>
          <a:prstGeom prst="rect">
            <a:avLst/>
          </a:prstGeom>
        </p:spPr>
        <p:txBody>
          <a:bodyPr lIns="0" tIns="0" rIns="0" bIns="0" rtlCol="0" anchor="t">
            <a:spAutoFit/>
          </a:bodyPr>
          <a:lstStyle/>
          <a:p>
            <a:pPr>
              <a:lnSpc>
                <a:spcPts val="3791"/>
              </a:lnSpc>
              <a:spcBef>
                <a:spcPct val="0"/>
              </a:spcBef>
            </a:pPr>
            <a:r>
              <a:rPr lang="en-US" sz="2708">
                <a:solidFill>
                  <a:srgbClr val="000000"/>
                </a:solidFill>
                <a:latin typeface="Alice"/>
              </a:rPr>
              <a:t>λ</a:t>
            </a:r>
          </a:p>
        </p:txBody>
      </p:sp>
      <p:sp>
        <p:nvSpPr>
          <p:cNvPr id="69" name="TextBox 69"/>
          <p:cNvSpPr txBox="1"/>
          <p:nvPr/>
        </p:nvSpPr>
        <p:spPr>
          <a:xfrm>
            <a:off x="5114315" y="7172134"/>
            <a:ext cx="202505" cy="448310"/>
          </a:xfrm>
          <a:prstGeom prst="rect">
            <a:avLst/>
          </a:prstGeom>
        </p:spPr>
        <p:txBody>
          <a:bodyPr lIns="0" tIns="0" rIns="0" bIns="0" rtlCol="0" anchor="t">
            <a:spAutoFit/>
          </a:bodyPr>
          <a:lstStyle/>
          <a:p>
            <a:pPr>
              <a:lnSpc>
                <a:spcPts val="3640"/>
              </a:lnSpc>
              <a:spcBef>
                <a:spcPct val="0"/>
              </a:spcBef>
            </a:pPr>
            <a:r>
              <a:rPr lang="en-US" sz="2600">
                <a:solidFill>
                  <a:srgbClr val="000000"/>
                </a:solidFill>
                <a:latin typeface="Alice"/>
              </a:rPr>
              <a:t>µ</a:t>
            </a:r>
          </a:p>
        </p:txBody>
      </p:sp>
      <p:sp>
        <p:nvSpPr>
          <p:cNvPr id="70" name="AutoShape 70"/>
          <p:cNvSpPr/>
          <p:nvPr/>
        </p:nvSpPr>
        <p:spPr>
          <a:xfrm>
            <a:off x="5042650" y="7248334"/>
            <a:ext cx="345836" cy="0"/>
          </a:xfrm>
          <a:prstGeom prst="line">
            <a:avLst/>
          </a:prstGeom>
          <a:ln w="38100" cap="flat">
            <a:solidFill>
              <a:srgbClr val="000000"/>
            </a:solidFill>
            <a:prstDash val="solid"/>
            <a:headEnd type="none" w="sm" len="sm"/>
            <a:tailEnd type="none" w="sm" len="sm"/>
          </a:ln>
        </p:spPr>
      </p:sp>
      <p:sp>
        <p:nvSpPr>
          <p:cNvPr id="71" name="TextBox 71"/>
          <p:cNvSpPr txBox="1"/>
          <p:nvPr/>
        </p:nvSpPr>
        <p:spPr>
          <a:xfrm>
            <a:off x="5286067" y="6507418"/>
            <a:ext cx="346968" cy="1234182"/>
          </a:xfrm>
          <a:prstGeom prst="rect">
            <a:avLst/>
          </a:prstGeom>
        </p:spPr>
        <p:txBody>
          <a:bodyPr lIns="0" tIns="0" rIns="0" bIns="0" rtlCol="0" anchor="t">
            <a:spAutoFit/>
          </a:bodyPr>
          <a:lstStyle/>
          <a:p>
            <a:pPr>
              <a:lnSpc>
                <a:spcPts val="10199"/>
              </a:lnSpc>
              <a:spcBef>
                <a:spcPct val="0"/>
              </a:spcBef>
            </a:pPr>
            <a:r>
              <a:rPr lang="en-US" sz="7285">
                <a:solidFill>
                  <a:srgbClr val="000000"/>
                </a:solidFill>
                <a:latin typeface="Alice"/>
              </a:rPr>
              <a:t>⟯</a:t>
            </a:r>
          </a:p>
        </p:txBody>
      </p:sp>
      <p:sp>
        <p:nvSpPr>
          <p:cNvPr id="72" name="TextBox 72"/>
          <p:cNvSpPr txBox="1"/>
          <p:nvPr/>
        </p:nvSpPr>
        <p:spPr>
          <a:xfrm>
            <a:off x="5785078" y="6938454"/>
            <a:ext cx="718641" cy="448310"/>
          </a:xfrm>
          <a:prstGeom prst="rect">
            <a:avLst/>
          </a:prstGeom>
        </p:spPr>
        <p:txBody>
          <a:bodyPr lIns="0" tIns="0" rIns="0" bIns="0" rtlCol="0" anchor="t">
            <a:spAutoFit/>
          </a:bodyPr>
          <a:lstStyle/>
          <a:p>
            <a:pPr>
              <a:lnSpc>
                <a:spcPts val="3640"/>
              </a:lnSpc>
              <a:spcBef>
                <a:spcPct val="0"/>
              </a:spcBef>
            </a:pPr>
            <a:r>
              <a:rPr lang="en-US" sz="2600">
                <a:solidFill>
                  <a:srgbClr val="000000"/>
                </a:solidFill>
                <a:latin typeface="Alice Italics"/>
              </a:rPr>
              <a:t>P₀ =  </a:t>
            </a:r>
          </a:p>
        </p:txBody>
      </p:sp>
      <p:sp>
        <p:nvSpPr>
          <p:cNvPr id="73" name="TextBox 73"/>
          <p:cNvSpPr txBox="1"/>
          <p:nvPr/>
        </p:nvSpPr>
        <p:spPr>
          <a:xfrm>
            <a:off x="6587076" y="6764464"/>
            <a:ext cx="223341" cy="464820"/>
          </a:xfrm>
          <a:prstGeom prst="rect">
            <a:avLst/>
          </a:prstGeom>
        </p:spPr>
        <p:txBody>
          <a:bodyPr lIns="0" tIns="0" rIns="0" bIns="0" rtlCol="0" anchor="t">
            <a:spAutoFit/>
          </a:bodyPr>
          <a:lstStyle/>
          <a:p>
            <a:pPr>
              <a:lnSpc>
                <a:spcPts val="3779"/>
              </a:lnSpc>
              <a:spcBef>
                <a:spcPct val="0"/>
              </a:spcBef>
            </a:pPr>
            <a:r>
              <a:rPr lang="en-US" sz="2700">
                <a:solidFill>
                  <a:srgbClr val="000000"/>
                </a:solidFill>
                <a:latin typeface="Alice"/>
              </a:rPr>
              <a:t>1 </a:t>
            </a:r>
          </a:p>
        </p:txBody>
      </p:sp>
      <p:sp>
        <p:nvSpPr>
          <p:cNvPr id="74" name="AutoShape 74"/>
          <p:cNvSpPr/>
          <p:nvPr/>
        </p:nvSpPr>
        <p:spPr>
          <a:xfrm>
            <a:off x="6494194" y="7210234"/>
            <a:ext cx="359284" cy="0"/>
          </a:xfrm>
          <a:prstGeom prst="line">
            <a:avLst/>
          </a:prstGeom>
          <a:ln w="38100" cap="flat">
            <a:solidFill>
              <a:srgbClr val="000000"/>
            </a:solidFill>
            <a:prstDash val="solid"/>
            <a:headEnd type="none" w="sm" len="sm"/>
            <a:tailEnd type="none" w="sm" len="sm"/>
          </a:ln>
        </p:spPr>
      </p:sp>
      <p:sp>
        <p:nvSpPr>
          <p:cNvPr id="75" name="TextBox 75"/>
          <p:cNvSpPr txBox="1"/>
          <p:nvPr/>
        </p:nvSpPr>
        <p:spPr>
          <a:xfrm>
            <a:off x="6476596" y="7143559"/>
            <a:ext cx="420291" cy="382270"/>
          </a:xfrm>
          <a:prstGeom prst="rect">
            <a:avLst/>
          </a:prstGeom>
        </p:spPr>
        <p:txBody>
          <a:bodyPr lIns="0" tIns="0" rIns="0" bIns="0" rtlCol="0" anchor="t">
            <a:spAutoFit/>
          </a:bodyPr>
          <a:lstStyle/>
          <a:p>
            <a:pPr>
              <a:lnSpc>
                <a:spcPts val="3080"/>
              </a:lnSpc>
              <a:spcBef>
                <a:spcPct val="0"/>
              </a:spcBef>
            </a:pPr>
            <a:r>
              <a:rPr lang="en-US" sz="2200">
                <a:solidFill>
                  <a:srgbClr val="000000"/>
                </a:solidFill>
                <a:latin typeface="Alice"/>
              </a:rPr>
              <a:t>120</a:t>
            </a:r>
          </a:p>
        </p:txBody>
      </p:sp>
      <p:sp>
        <p:nvSpPr>
          <p:cNvPr id="76" name="TextBox 76"/>
          <p:cNvSpPr txBox="1"/>
          <p:nvPr/>
        </p:nvSpPr>
        <p:spPr>
          <a:xfrm>
            <a:off x="5556190" y="6761924"/>
            <a:ext cx="115590" cy="448310"/>
          </a:xfrm>
          <a:prstGeom prst="rect">
            <a:avLst/>
          </a:prstGeom>
        </p:spPr>
        <p:txBody>
          <a:bodyPr lIns="0" tIns="0" rIns="0" bIns="0" rtlCol="0" anchor="t">
            <a:spAutoFit/>
          </a:bodyPr>
          <a:lstStyle/>
          <a:p>
            <a:pPr>
              <a:lnSpc>
                <a:spcPts val="3640"/>
              </a:lnSpc>
              <a:spcBef>
                <a:spcPct val="0"/>
              </a:spcBef>
            </a:pPr>
            <a:r>
              <a:rPr lang="en-US" sz="2600">
                <a:solidFill>
                  <a:srgbClr val="000000"/>
                </a:solidFill>
                <a:latin typeface="Alice"/>
              </a:rPr>
              <a:t>⁵</a:t>
            </a:r>
          </a:p>
        </p:txBody>
      </p:sp>
      <p:sp>
        <p:nvSpPr>
          <p:cNvPr id="77" name="TextBox 77"/>
          <p:cNvSpPr txBox="1"/>
          <p:nvPr/>
        </p:nvSpPr>
        <p:spPr>
          <a:xfrm>
            <a:off x="6387051" y="6149913"/>
            <a:ext cx="179090" cy="398780"/>
          </a:xfrm>
          <a:prstGeom prst="rect">
            <a:avLst/>
          </a:prstGeom>
        </p:spPr>
        <p:txBody>
          <a:bodyPr lIns="0" tIns="0" rIns="0" bIns="0" rtlCol="0" anchor="t">
            <a:spAutoFit/>
          </a:bodyPr>
          <a:lstStyle/>
          <a:p>
            <a:pPr>
              <a:lnSpc>
                <a:spcPts val="3220"/>
              </a:lnSpc>
              <a:spcBef>
                <a:spcPct val="0"/>
              </a:spcBef>
            </a:pPr>
            <a:r>
              <a:rPr lang="en-US" sz="2300">
                <a:solidFill>
                  <a:srgbClr val="000000"/>
                </a:solidFill>
                <a:latin typeface="Alice"/>
              </a:rPr>
              <a:t>µ</a:t>
            </a:r>
          </a:p>
        </p:txBody>
      </p:sp>
      <p:sp>
        <p:nvSpPr>
          <p:cNvPr id="78" name="TextBox 78"/>
          <p:cNvSpPr txBox="1"/>
          <p:nvPr/>
        </p:nvSpPr>
        <p:spPr>
          <a:xfrm>
            <a:off x="6073123" y="5450907"/>
            <a:ext cx="346968" cy="1234182"/>
          </a:xfrm>
          <a:prstGeom prst="rect">
            <a:avLst/>
          </a:prstGeom>
        </p:spPr>
        <p:txBody>
          <a:bodyPr lIns="0" tIns="0" rIns="0" bIns="0" rtlCol="0" anchor="t">
            <a:spAutoFit/>
          </a:bodyPr>
          <a:lstStyle/>
          <a:p>
            <a:pPr>
              <a:lnSpc>
                <a:spcPts val="10199"/>
              </a:lnSpc>
              <a:spcBef>
                <a:spcPct val="0"/>
              </a:spcBef>
            </a:pPr>
            <a:r>
              <a:rPr lang="en-US" sz="7285">
                <a:solidFill>
                  <a:srgbClr val="000000"/>
                </a:solidFill>
                <a:latin typeface="Alice"/>
              </a:rPr>
              <a:t>⟮</a:t>
            </a:r>
          </a:p>
        </p:txBody>
      </p:sp>
      <p:sp>
        <p:nvSpPr>
          <p:cNvPr id="79" name="TextBox 79"/>
          <p:cNvSpPr txBox="1"/>
          <p:nvPr/>
        </p:nvSpPr>
        <p:spPr>
          <a:xfrm>
            <a:off x="6534590" y="5450907"/>
            <a:ext cx="346968" cy="1234182"/>
          </a:xfrm>
          <a:prstGeom prst="rect">
            <a:avLst/>
          </a:prstGeom>
        </p:spPr>
        <p:txBody>
          <a:bodyPr lIns="0" tIns="0" rIns="0" bIns="0" rtlCol="0" anchor="t">
            <a:spAutoFit/>
          </a:bodyPr>
          <a:lstStyle/>
          <a:p>
            <a:pPr>
              <a:lnSpc>
                <a:spcPts val="10199"/>
              </a:lnSpc>
              <a:spcBef>
                <a:spcPct val="0"/>
              </a:spcBef>
            </a:pPr>
            <a:r>
              <a:rPr lang="en-US" sz="7285">
                <a:solidFill>
                  <a:srgbClr val="000000"/>
                </a:solidFill>
                <a:latin typeface="Alice"/>
              </a:rPr>
              <a:t>⟯</a:t>
            </a:r>
          </a:p>
        </p:txBody>
      </p:sp>
      <p:sp>
        <p:nvSpPr>
          <p:cNvPr id="80" name="TextBox 80"/>
          <p:cNvSpPr txBox="1"/>
          <p:nvPr/>
        </p:nvSpPr>
        <p:spPr>
          <a:xfrm>
            <a:off x="6406498" y="5798758"/>
            <a:ext cx="158353" cy="398780"/>
          </a:xfrm>
          <a:prstGeom prst="rect">
            <a:avLst/>
          </a:prstGeom>
        </p:spPr>
        <p:txBody>
          <a:bodyPr lIns="0" tIns="0" rIns="0" bIns="0" rtlCol="0" anchor="t">
            <a:spAutoFit/>
          </a:bodyPr>
          <a:lstStyle/>
          <a:p>
            <a:pPr>
              <a:lnSpc>
                <a:spcPts val="3220"/>
              </a:lnSpc>
              <a:spcBef>
                <a:spcPct val="0"/>
              </a:spcBef>
            </a:pPr>
            <a:r>
              <a:rPr lang="en-US" sz="2300">
                <a:solidFill>
                  <a:srgbClr val="000000"/>
                </a:solidFill>
                <a:latin typeface="Alice"/>
              </a:rPr>
              <a:t>λ</a:t>
            </a:r>
          </a:p>
        </p:txBody>
      </p:sp>
      <p:sp>
        <p:nvSpPr>
          <p:cNvPr id="81" name="AutoShape 81"/>
          <p:cNvSpPr/>
          <p:nvPr/>
        </p:nvSpPr>
        <p:spPr>
          <a:xfrm>
            <a:off x="6303678" y="6216588"/>
            <a:ext cx="345836" cy="0"/>
          </a:xfrm>
          <a:prstGeom prst="line">
            <a:avLst/>
          </a:prstGeom>
          <a:ln w="38100" cap="flat">
            <a:solidFill>
              <a:srgbClr val="000000"/>
            </a:solidFill>
            <a:prstDash val="solid"/>
            <a:headEnd type="none" w="sm" len="sm"/>
            <a:tailEnd type="none" w="sm" len="sm"/>
          </a:ln>
        </p:spPr>
      </p:sp>
      <p:sp>
        <p:nvSpPr>
          <p:cNvPr id="82" name="TextBox 82"/>
          <p:cNvSpPr txBox="1"/>
          <p:nvPr/>
        </p:nvSpPr>
        <p:spPr>
          <a:xfrm>
            <a:off x="7022319" y="6995287"/>
            <a:ext cx="151209" cy="382270"/>
          </a:xfrm>
          <a:prstGeom prst="rect">
            <a:avLst/>
          </a:prstGeom>
        </p:spPr>
        <p:txBody>
          <a:bodyPr lIns="0" tIns="0" rIns="0" bIns="0" rtlCol="0" anchor="t">
            <a:spAutoFit/>
          </a:bodyPr>
          <a:lstStyle/>
          <a:p>
            <a:pPr>
              <a:lnSpc>
                <a:spcPts val="3080"/>
              </a:lnSpc>
              <a:spcBef>
                <a:spcPct val="0"/>
              </a:spcBef>
            </a:pPr>
            <a:r>
              <a:rPr lang="en-US" sz="2200">
                <a:solidFill>
                  <a:srgbClr val="000000"/>
                </a:solidFill>
                <a:latin typeface="Alice"/>
              </a:rPr>
              <a:t>x</a:t>
            </a:r>
          </a:p>
        </p:txBody>
      </p:sp>
      <p:sp>
        <p:nvSpPr>
          <p:cNvPr id="83" name="TextBox 83"/>
          <p:cNvSpPr txBox="1"/>
          <p:nvPr/>
        </p:nvSpPr>
        <p:spPr>
          <a:xfrm>
            <a:off x="7325928" y="6738429"/>
            <a:ext cx="152202" cy="490855"/>
          </a:xfrm>
          <a:prstGeom prst="rect">
            <a:avLst/>
          </a:prstGeom>
        </p:spPr>
        <p:txBody>
          <a:bodyPr lIns="0" tIns="0" rIns="0" bIns="0" rtlCol="0" anchor="t">
            <a:spAutoFit/>
          </a:bodyPr>
          <a:lstStyle/>
          <a:p>
            <a:pPr>
              <a:lnSpc>
                <a:spcPts val="3919"/>
              </a:lnSpc>
              <a:spcBef>
                <a:spcPct val="0"/>
              </a:spcBef>
            </a:pPr>
            <a:r>
              <a:rPr lang="en-US" sz="2799">
                <a:solidFill>
                  <a:srgbClr val="000000"/>
                </a:solidFill>
                <a:latin typeface="Alice"/>
              </a:rPr>
              <a:t>1</a:t>
            </a:r>
          </a:p>
        </p:txBody>
      </p:sp>
      <p:sp>
        <p:nvSpPr>
          <p:cNvPr id="84" name="AutoShape 84"/>
          <p:cNvSpPr/>
          <p:nvPr/>
        </p:nvSpPr>
        <p:spPr>
          <a:xfrm>
            <a:off x="7222387" y="7219442"/>
            <a:ext cx="359284" cy="0"/>
          </a:xfrm>
          <a:prstGeom prst="line">
            <a:avLst/>
          </a:prstGeom>
          <a:ln w="38100" cap="flat">
            <a:solidFill>
              <a:srgbClr val="000000"/>
            </a:solidFill>
            <a:prstDash val="solid"/>
            <a:headEnd type="none" w="sm" len="sm"/>
            <a:tailEnd type="none" w="sm" len="sm"/>
          </a:ln>
        </p:spPr>
      </p:sp>
      <p:sp>
        <p:nvSpPr>
          <p:cNvPr id="85" name="TextBox 85"/>
          <p:cNvSpPr txBox="1"/>
          <p:nvPr/>
        </p:nvSpPr>
        <p:spPr>
          <a:xfrm>
            <a:off x="7306878" y="7152767"/>
            <a:ext cx="273348" cy="382270"/>
          </a:xfrm>
          <a:prstGeom prst="rect">
            <a:avLst/>
          </a:prstGeom>
        </p:spPr>
        <p:txBody>
          <a:bodyPr lIns="0" tIns="0" rIns="0" bIns="0" rtlCol="0" anchor="t">
            <a:spAutoFit/>
          </a:bodyPr>
          <a:lstStyle/>
          <a:p>
            <a:pPr>
              <a:lnSpc>
                <a:spcPts val="3080"/>
              </a:lnSpc>
              <a:spcBef>
                <a:spcPct val="0"/>
              </a:spcBef>
            </a:pPr>
            <a:r>
              <a:rPr lang="en-US" sz="2200">
                <a:solidFill>
                  <a:srgbClr val="000000"/>
                </a:solidFill>
                <a:latin typeface="Alice"/>
              </a:rPr>
              <a:t>32</a:t>
            </a:r>
          </a:p>
        </p:txBody>
      </p:sp>
      <p:sp>
        <p:nvSpPr>
          <p:cNvPr id="86" name="TextBox 86"/>
          <p:cNvSpPr txBox="1"/>
          <p:nvPr/>
        </p:nvSpPr>
        <p:spPr>
          <a:xfrm>
            <a:off x="7654865" y="6977824"/>
            <a:ext cx="151209" cy="382270"/>
          </a:xfrm>
          <a:prstGeom prst="rect">
            <a:avLst/>
          </a:prstGeom>
        </p:spPr>
        <p:txBody>
          <a:bodyPr lIns="0" tIns="0" rIns="0" bIns="0" rtlCol="0" anchor="t">
            <a:spAutoFit/>
          </a:bodyPr>
          <a:lstStyle/>
          <a:p>
            <a:pPr>
              <a:lnSpc>
                <a:spcPts val="3080"/>
              </a:lnSpc>
              <a:spcBef>
                <a:spcPct val="0"/>
              </a:spcBef>
            </a:pPr>
            <a:r>
              <a:rPr lang="en-US" sz="2200">
                <a:solidFill>
                  <a:srgbClr val="000000"/>
                </a:solidFill>
                <a:latin typeface="Alice"/>
              </a:rPr>
              <a:t>x</a:t>
            </a:r>
          </a:p>
        </p:txBody>
      </p:sp>
      <p:sp>
        <p:nvSpPr>
          <p:cNvPr id="87" name="TextBox 87"/>
          <p:cNvSpPr txBox="1"/>
          <p:nvPr/>
        </p:nvSpPr>
        <p:spPr>
          <a:xfrm>
            <a:off x="7853699" y="6995287"/>
            <a:ext cx="604441" cy="382270"/>
          </a:xfrm>
          <a:prstGeom prst="rect">
            <a:avLst/>
          </a:prstGeom>
        </p:spPr>
        <p:txBody>
          <a:bodyPr lIns="0" tIns="0" rIns="0" bIns="0" rtlCol="0" anchor="t">
            <a:spAutoFit/>
          </a:bodyPr>
          <a:lstStyle/>
          <a:p>
            <a:pPr>
              <a:lnSpc>
                <a:spcPts val="3080"/>
              </a:lnSpc>
              <a:spcBef>
                <a:spcPct val="0"/>
              </a:spcBef>
            </a:pPr>
            <a:r>
              <a:rPr lang="en-US" sz="2200">
                <a:solidFill>
                  <a:srgbClr val="000000"/>
                </a:solidFill>
                <a:latin typeface="Alice"/>
              </a:rPr>
              <a:t>0,137</a:t>
            </a:r>
          </a:p>
        </p:txBody>
      </p:sp>
      <p:sp>
        <p:nvSpPr>
          <p:cNvPr id="88" name="TextBox 88"/>
          <p:cNvSpPr txBox="1"/>
          <p:nvPr/>
        </p:nvSpPr>
        <p:spPr>
          <a:xfrm>
            <a:off x="8591490" y="6985444"/>
            <a:ext cx="278309" cy="382270"/>
          </a:xfrm>
          <a:prstGeom prst="rect">
            <a:avLst/>
          </a:prstGeom>
        </p:spPr>
        <p:txBody>
          <a:bodyPr lIns="0" tIns="0" rIns="0" bIns="0" rtlCol="0" anchor="t">
            <a:spAutoFit/>
          </a:bodyPr>
          <a:lstStyle/>
          <a:p>
            <a:pPr>
              <a:lnSpc>
                <a:spcPts val="3080"/>
              </a:lnSpc>
              <a:spcBef>
                <a:spcPct val="0"/>
              </a:spcBef>
            </a:pPr>
            <a:r>
              <a:rPr lang="en-US" sz="2200">
                <a:solidFill>
                  <a:srgbClr val="000000"/>
                </a:solidFill>
                <a:latin typeface="Alice"/>
              </a:rPr>
              <a:t>=  </a:t>
            </a:r>
          </a:p>
        </p:txBody>
      </p:sp>
      <p:sp>
        <p:nvSpPr>
          <p:cNvPr id="89" name="TextBox 89"/>
          <p:cNvSpPr txBox="1"/>
          <p:nvPr/>
        </p:nvSpPr>
        <p:spPr>
          <a:xfrm>
            <a:off x="8809300" y="7025235"/>
            <a:ext cx="1260673" cy="382270"/>
          </a:xfrm>
          <a:prstGeom prst="rect">
            <a:avLst/>
          </a:prstGeom>
        </p:spPr>
        <p:txBody>
          <a:bodyPr lIns="0" tIns="0" rIns="0" bIns="0" rtlCol="0" anchor="t">
            <a:spAutoFit/>
          </a:bodyPr>
          <a:lstStyle/>
          <a:p>
            <a:pPr>
              <a:lnSpc>
                <a:spcPts val="3080"/>
              </a:lnSpc>
              <a:spcBef>
                <a:spcPct val="0"/>
              </a:spcBef>
            </a:pPr>
            <a:r>
              <a:rPr lang="en-US" sz="2200">
                <a:solidFill>
                  <a:srgbClr val="000000"/>
                </a:solidFill>
                <a:latin typeface="Alice"/>
              </a:rPr>
              <a:t>0,0000417</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p:nvPr/>
        </p:nvGrpSpPr>
        <p:grpSpPr>
          <a:xfrm>
            <a:off x="15665503" y="317552"/>
            <a:ext cx="2042119" cy="650325"/>
            <a:chOff x="0" y="0"/>
            <a:chExt cx="537842" cy="171279"/>
          </a:xfrm>
        </p:grpSpPr>
        <p:sp>
          <p:nvSpPr>
            <p:cNvPr id="26" name="Freeform 26"/>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27" name="TextBox 27"/>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28" name="Group 28"/>
          <p:cNvGrpSpPr/>
          <p:nvPr/>
        </p:nvGrpSpPr>
        <p:grpSpPr>
          <a:xfrm>
            <a:off x="629723" y="9422715"/>
            <a:ext cx="6961669" cy="627749"/>
            <a:chOff x="0" y="0"/>
            <a:chExt cx="1833526" cy="165333"/>
          </a:xfrm>
        </p:grpSpPr>
        <p:sp>
          <p:nvSpPr>
            <p:cNvPr id="29" name="Freeform 29"/>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0" name="TextBox 30"/>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1" name="Freeform 31"/>
          <p:cNvSpPr/>
          <p:nvPr/>
        </p:nvSpPr>
        <p:spPr>
          <a:xfrm>
            <a:off x="1202325" y="2866588"/>
            <a:ext cx="5085260" cy="1958401"/>
          </a:xfrm>
          <a:custGeom>
            <a:avLst/>
            <a:gdLst/>
            <a:ahLst/>
            <a:cxnLst/>
            <a:rect l="l" t="t" r="r" b="b"/>
            <a:pathLst>
              <a:path w="5085260" h="1958401">
                <a:moveTo>
                  <a:pt x="0" y="0"/>
                </a:moveTo>
                <a:lnTo>
                  <a:pt x="5085260" y="0"/>
                </a:lnTo>
                <a:lnTo>
                  <a:pt x="5085260" y="1958401"/>
                </a:lnTo>
                <a:lnTo>
                  <a:pt x="0" y="1958401"/>
                </a:lnTo>
                <a:lnTo>
                  <a:pt x="0" y="0"/>
                </a:lnTo>
                <a:close/>
              </a:path>
            </a:pathLst>
          </a:custGeom>
          <a:blipFill>
            <a:blip r:embed="rId2"/>
            <a:stretch>
              <a:fillRect/>
            </a:stretch>
          </a:blipFill>
        </p:spPr>
      </p:sp>
      <p:sp>
        <p:nvSpPr>
          <p:cNvPr id="32" name="Freeform 32"/>
          <p:cNvSpPr/>
          <p:nvPr/>
        </p:nvSpPr>
        <p:spPr>
          <a:xfrm>
            <a:off x="1202325" y="5143500"/>
            <a:ext cx="10903621" cy="1186571"/>
          </a:xfrm>
          <a:custGeom>
            <a:avLst/>
            <a:gdLst/>
            <a:ahLst/>
            <a:cxnLst/>
            <a:rect l="l" t="t" r="r" b="b"/>
            <a:pathLst>
              <a:path w="10903621" h="1186571">
                <a:moveTo>
                  <a:pt x="0" y="0"/>
                </a:moveTo>
                <a:lnTo>
                  <a:pt x="10903621" y="0"/>
                </a:lnTo>
                <a:lnTo>
                  <a:pt x="10903621" y="1186571"/>
                </a:lnTo>
                <a:lnTo>
                  <a:pt x="0" y="1186571"/>
                </a:lnTo>
                <a:lnTo>
                  <a:pt x="0" y="0"/>
                </a:lnTo>
                <a:close/>
              </a:path>
            </a:pathLst>
          </a:custGeom>
          <a:blipFill>
            <a:blip r:embed="rId3"/>
            <a:stretch>
              <a:fillRect/>
            </a:stretch>
          </a:blipFill>
        </p:spPr>
      </p:sp>
      <p:sp>
        <p:nvSpPr>
          <p:cNvPr id="33" name="TextBox 33"/>
          <p:cNvSpPr txBox="1"/>
          <p:nvPr/>
        </p:nvSpPr>
        <p:spPr>
          <a:xfrm>
            <a:off x="4330700" y="727755"/>
            <a:ext cx="9700448" cy="1107440"/>
          </a:xfrm>
          <a:prstGeom prst="rect">
            <a:avLst/>
          </a:prstGeom>
        </p:spPr>
        <p:txBody>
          <a:bodyPr lIns="0" tIns="0" rIns="0" bIns="0" rtlCol="0" anchor="t">
            <a:spAutoFit/>
          </a:bodyPr>
          <a:lstStyle/>
          <a:p>
            <a:pPr algn="ctr">
              <a:lnSpc>
                <a:spcPts val="5980"/>
              </a:lnSpc>
            </a:pPr>
            <a:r>
              <a:rPr lang="en-US" sz="6500" dirty="0" err="1">
                <a:solidFill>
                  <a:srgbClr val="243342"/>
                </a:solidFill>
                <a:latin typeface="Karnchang Bold"/>
              </a:rPr>
              <a:t>Contoh</a:t>
            </a:r>
            <a:r>
              <a:rPr lang="en-US" sz="6500" dirty="0">
                <a:solidFill>
                  <a:srgbClr val="243342"/>
                </a:solidFill>
                <a:latin typeface="Karnchang Bold"/>
              </a:rPr>
              <a:t> I &amp; </a:t>
            </a:r>
            <a:r>
              <a:rPr lang="en-US" sz="6500" dirty="0" err="1">
                <a:solidFill>
                  <a:srgbClr val="243342"/>
                </a:solidFill>
                <a:latin typeface="Karnchang Bold"/>
              </a:rPr>
              <a:t>Penjelasannya</a:t>
            </a:r>
            <a:endParaRPr lang="en-US" sz="6500" dirty="0">
              <a:solidFill>
                <a:srgbClr val="243342"/>
              </a:solidFill>
              <a:latin typeface="Karnchang Bold"/>
            </a:endParaRPr>
          </a:p>
        </p:txBody>
      </p:sp>
      <p:sp>
        <p:nvSpPr>
          <p:cNvPr id="34" name="TextBox 34"/>
          <p:cNvSpPr txBox="1"/>
          <p:nvPr/>
        </p:nvSpPr>
        <p:spPr>
          <a:xfrm>
            <a:off x="806117" y="2148056"/>
            <a:ext cx="16472233" cy="2969895"/>
          </a:xfrm>
          <a:prstGeom prst="rect">
            <a:avLst/>
          </a:prstGeom>
        </p:spPr>
        <p:txBody>
          <a:bodyPr lIns="0" tIns="0" rIns="0" bIns="0" rtlCol="0" anchor="t">
            <a:spAutoFit/>
          </a:bodyPr>
          <a:lstStyle/>
          <a:p>
            <a:pPr algn="just">
              <a:lnSpc>
                <a:spcPts val="3779"/>
              </a:lnSpc>
            </a:pPr>
            <a:r>
              <a:rPr lang="en-US" sz="2700">
                <a:solidFill>
                  <a:srgbClr val="000000"/>
                </a:solidFill>
                <a:latin typeface="Karnchang"/>
              </a:rPr>
              <a:t>Rata – rata banyaknya saluran sibuk</a:t>
            </a:r>
          </a:p>
          <a:p>
            <a:pPr algn="just">
              <a:lnSpc>
                <a:spcPts val="3779"/>
              </a:lnSpc>
            </a:pPr>
            <a:endParaRPr lang="en-US" sz="2700">
              <a:solidFill>
                <a:srgbClr val="000000"/>
              </a:solidFill>
              <a:latin typeface="Karnchang"/>
            </a:endParaRPr>
          </a:p>
          <a:p>
            <a:pPr algn="just">
              <a:lnSpc>
                <a:spcPts val="3779"/>
              </a:lnSpc>
            </a:pPr>
            <a:endParaRPr lang="en-US" sz="2700">
              <a:solidFill>
                <a:srgbClr val="000000"/>
              </a:solidFill>
              <a:latin typeface="Karnchang"/>
            </a:endParaRPr>
          </a:p>
          <a:p>
            <a:pPr algn="just">
              <a:lnSpc>
                <a:spcPts val="3779"/>
              </a:lnSpc>
            </a:pPr>
            <a:r>
              <a:rPr lang="en-US" sz="2700">
                <a:solidFill>
                  <a:srgbClr val="000000"/>
                </a:solidFill>
                <a:latin typeface="Karnchang"/>
              </a:rPr>
              <a:t>                                                          </a:t>
            </a:r>
          </a:p>
          <a:p>
            <a:pPr algn="just">
              <a:lnSpc>
                <a:spcPts val="3779"/>
              </a:lnSpc>
            </a:pPr>
            <a:endParaRPr lang="en-US" sz="2700">
              <a:solidFill>
                <a:srgbClr val="000000"/>
              </a:solidFill>
              <a:latin typeface="Karnchang"/>
            </a:endParaRPr>
          </a:p>
          <a:p>
            <a:pPr algn="just">
              <a:lnSpc>
                <a:spcPts val="3779"/>
              </a:lnSpc>
            </a:pPr>
            <a:endParaRPr lang="en-US" sz="2700">
              <a:solidFill>
                <a:srgbClr val="000000"/>
              </a:solidFill>
              <a:latin typeface="Karnchang"/>
            </a:endParaRPr>
          </a:p>
        </p:txBody>
      </p:sp>
      <p:sp>
        <p:nvSpPr>
          <p:cNvPr id="35" name="TextBox 35"/>
          <p:cNvSpPr txBox="1"/>
          <p:nvPr/>
        </p:nvSpPr>
        <p:spPr>
          <a:xfrm>
            <a:off x="15621459" y="349050"/>
            <a:ext cx="2168307" cy="444454"/>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rPr>
              <a:t>Halaman 5</a:t>
            </a:r>
          </a:p>
        </p:txBody>
      </p:sp>
      <p:sp>
        <p:nvSpPr>
          <p:cNvPr id="36" name="TextBox 36"/>
          <p:cNvSpPr txBox="1"/>
          <p:nvPr/>
        </p:nvSpPr>
        <p:spPr>
          <a:xfrm>
            <a:off x="629723" y="9375775"/>
            <a:ext cx="7118830" cy="796925"/>
          </a:xfrm>
          <a:prstGeom prst="rect">
            <a:avLst/>
          </a:prstGeom>
        </p:spPr>
        <p:txBody>
          <a:bodyPr lIns="0" tIns="0" rIns="0" bIns="0" rtlCol="0" anchor="t">
            <a:spAutoFit/>
          </a:bodyPr>
          <a:lstStyle/>
          <a:p>
            <a:pPr algn="ctr">
              <a:lnSpc>
                <a:spcPts val="2800"/>
              </a:lnSpc>
            </a:pPr>
            <a:r>
              <a:rPr lang="en-US" sz="2000" spc="120" dirty="0">
                <a:solidFill>
                  <a:srgbClr val="FFFFFF"/>
                </a:solidFill>
                <a:latin typeface="Karnchang"/>
              </a:rPr>
              <a:t>Giraldo </a:t>
            </a:r>
            <a:r>
              <a:rPr lang="en-US" sz="2000" spc="120" dirty="0" err="1">
                <a:solidFill>
                  <a:srgbClr val="FFFFFF"/>
                </a:solidFill>
                <a:latin typeface="Karnchang"/>
              </a:rPr>
              <a:t>Stevanus</a:t>
            </a:r>
            <a:r>
              <a:rPr lang="en-US" sz="2000" spc="120" dirty="0">
                <a:solidFill>
                  <a:srgbClr val="FFFFFF"/>
                </a:solidFill>
                <a:latin typeface="Karnchang"/>
              </a:rPr>
              <a:t> |  Universitas </a:t>
            </a:r>
            <a:r>
              <a:rPr lang="en-US" sz="2000" spc="120" dirty="0" err="1">
                <a:solidFill>
                  <a:srgbClr val="FFFFFF"/>
                </a:solidFill>
                <a:latin typeface="Karnchang"/>
              </a:rPr>
              <a:t>Trunojoyo</a:t>
            </a:r>
            <a:r>
              <a:rPr lang="en-US" sz="2000" spc="120" dirty="0">
                <a:solidFill>
                  <a:srgbClr val="FFFFFF"/>
                </a:solidFill>
                <a:latin typeface="Karnchang"/>
              </a:rPr>
              <a:t> Madura | </a:t>
            </a:r>
            <a:r>
              <a:rPr lang="en-US" sz="2000" spc="120" dirty="0" err="1">
                <a:solidFill>
                  <a:srgbClr val="FFFFFF"/>
                </a:solidFill>
                <a:latin typeface="Karnchang"/>
              </a:rPr>
              <a:t>Sistem</a:t>
            </a:r>
            <a:r>
              <a:rPr lang="en-US" sz="2000" spc="120" dirty="0">
                <a:solidFill>
                  <a:srgbClr val="FFFFFF"/>
                </a:solidFill>
                <a:latin typeface="Karnchang"/>
              </a:rPr>
              <a:t> </a:t>
            </a:r>
            <a:r>
              <a:rPr lang="en-US" sz="2000" spc="120" dirty="0" err="1">
                <a:solidFill>
                  <a:srgbClr val="FFFFFF"/>
                </a:solidFill>
                <a:latin typeface="Karnchang"/>
              </a:rPr>
              <a:t>Informasi</a:t>
            </a:r>
            <a:r>
              <a:rPr lang="en-US" sz="2000" spc="120" dirty="0">
                <a:solidFill>
                  <a:srgbClr val="FFFFFF"/>
                </a:solidFill>
                <a:latin typeface="Karnchang"/>
              </a:rPr>
              <a:t> | 2023</a:t>
            </a:r>
          </a:p>
        </p:txBody>
      </p:sp>
      <p:sp>
        <p:nvSpPr>
          <p:cNvPr id="37" name="TextBox 37"/>
          <p:cNvSpPr txBox="1"/>
          <p:nvPr/>
        </p:nvSpPr>
        <p:spPr>
          <a:xfrm>
            <a:off x="1180084" y="6482471"/>
            <a:ext cx="16472233" cy="4479925"/>
          </a:xfrm>
          <a:prstGeom prst="rect">
            <a:avLst/>
          </a:prstGeom>
        </p:spPr>
        <p:txBody>
          <a:bodyPr lIns="0" tIns="0" rIns="0" bIns="0" rtlCol="0" anchor="t">
            <a:spAutoFit/>
          </a:bodyPr>
          <a:lstStyle/>
          <a:p>
            <a:pPr algn="just">
              <a:lnSpc>
                <a:spcPts val="3500"/>
              </a:lnSpc>
            </a:pPr>
            <a:r>
              <a:rPr lang="en-US" sz="2500" dirty="0" err="1">
                <a:solidFill>
                  <a:srgbClr val="000000"/>
                </a:solidFill>
                <a:latin typeface="Karnchang"/>
              </a:rPr>
              <a:t>Berapa</a:t>
            </a:r>
            <a:r>
              <a:rPr lang="en-US" sz="2500" dirty="0">
                <a:solidFill>
                  <a:srgbClr val="000000"/>
                </a:solidFill>
                <a:latin typeface="Karnchang"/>
              </a:rPr>
              <a:t> % call yang </a:t>
            </a:r>
            <a:r>
              <a:rPr lang="en-US" sz="2500" dirty="0" err="1">
                <a:solidFill>
                  <a:srgbClr val="000000"/>
                </a:solidFill>
                <a:latin typeface="Karnchang"/>
              </a:rPr>
              <a:t>tidak</a:t>
            </a:r>
            <a:r>
              <a:rPr lang="en-US" sz="2500" dirty="0">
                <a:solidFill>
                  <a:srgbClr val="000000"/>
                </a:solidFill>
                <a:latin typeface="Karnchang"/>
              </a:rPr>
              <a:t> </a:t>
            </a:r>
            <a:r>
              <a:rPr lang="en-US" sz="2500" dirty="0" err="1">
                <a:solidFill>
                  <a:srgbClr val="000000"/>
                </a:solidFill>
                <a:latin typeface="Karnchang"/>
              </a:rPr>
              <a:t>dapat</a:t>
            </a:r>
            <a:r>
              <a:rPr lang="en-US" sz="2500" dirty="0">
                <a:solidFill>
                  <a:srgbClr val="000000"/>
                </a:solidFill>
                <a:latin typeface="Karnchang"/>
              </a:rPr>
              <a:t> </a:t>
            </a:r>
            <a:r>
              <a:rPr lang="en-US" sz="2500" dirty="0" err="1">
                <a:solidFill>
                  <a:srgbClr val="000000"/>
                </a:solidFill>
                <a:latin typeface="Karnchang"/>
              </a:rPr>
              <a:t>dilayani</a:t>
            </a:r>
            <a:r>
              <a:rPr lang="en-US" sz="2500" dirty="0">
                <a:solidFill>
                  <a:srgbClr val="000000"/>
                </a:solidFill>
                <a:latin typeface="Karnchang"/>
              </a:rPr>
              <a:t> ?</a:t>
            </a:r>
          </a:p>
          <a:p>
            <a:pPr algn="just">
              <a:lnSpc>
                <a:spcPts val="3500"/>
              </a:lnSpc>
            </a:pPr>
            <a:r>
              <a:rPr lang="en-US" sz="2500" dirty="0">
                <a:solidFill>
                  <a:srgbClr val="000000"/>
                </a:solidFill>
                <a:latin typeface="Karnchang"/>
              </a:rPr>
              <a:t> Call </a:t>
            </a:r>
            <a:r>
              <a:rPr lang="en-US" sz="2500" dirty="0" err="1">
                <a:solidFill>
                  <a:srgbClr val="000000"/>
                </a:solidFill>
                <a:latin typeface="Karnchang"/>
              </a:rPr>
              <a:t>ditolak</a:t>
            </a:r>
            <a:r>
              <a:rPr lang="en-US" sz="2500" dirty="0">
                <a:solidFill>
                  <a:srgbClr val="000000"/>
                </a:solidFill>
                <a:latin typeface="Karnchang"/>
              </a:rPr>
              <a:t> =</a:t>
            </a:r>
            <a:r>
              <a:rPr lang="en-US" sz="2500" dirty="0" err="1">
                <a:solidFill>
                  <a:srgbClr val="000000"/>
                </a:solidFill>
                <a:latin typeface="Karnchang"/>
              </a:rPr>
              <a:t>semua</a:t>
            </a:r>
            <a:r>
              <a:rPr lang="en-US" sz="2500" dirty="0">
                <a:solidFill>
                  <a:srgbClr val="000000"/>
                </a:solidFill>
                <a:latin typeface="Karnchang"/>
              </a:rPr>
              <a:t> </a:t>
            </a:r>
            <a:r>
              <a:rPr lang="en-US" sz="2500" dirty="0" err="1">
                <a:solidFill>
                  <a:srgbClr val="000000"/>
                </a:solidFill>
                <a:latin typeface="Karnchang"/>
              </a:rPr>
              <a:t>saluran</a:t>
            </a:r>
            <a:r>
              <a:rPr lang="en-US" sz="2500" dirty="0">
                <a:solidFill>
                  <a:srgbClr val="000000"/>
                </a:solidFill>
                <a:latin typeface="Karnchang"/>
              </a:rPr>
              <a:t> PABX </a:t>
            </a:r>
            <a:r>
              <a:rPr lang="en-US" sz="2500" dirty="0" err="1">
                <a:solidFill>
                  <a:srgbClr val="000000"/>
                </a:solidFill>
                <a:latin typeface="Karnchang"/>
              </a:rPr>
              <a:t>sibuk</a:t>
            </a:r>
            <a:r>
              <a:rPr lang="en-US" sz="2500" dirty="0">
                <a:solidFill>
                  <a:srgbClr val="000000"/>
                </a:solidFill>
                <a:latin typeface="Karnchang"/>
              </a:rPr>
              <a:t> </a:t>
            </a:r>
          </a:p>
          <a:p>
            <a:pPr algn="just">
              <a:lnSpc>
                <a:spcPts val="3500"/>
              </a:lnSpc>
            </a:pPr>
            <a:r>
              <a:rPr lang="en-US" sz="2500" dirty="0">
                <a:solidFill>
                  <a:srgbClr val="000000"/>
                </a:solidFill>
                <a:latin typeface="Karnchang"/>
              </a:rPr>
              <a:t> = </a:t>
            </a:r>
            <a:r>
              <a:rPr lang="en-US" sz="2500" dirty="0" err="1">
                <a:solidFill>
                  <a:srgbClr val="000000"/>
                </a:solidFill>
                <a:latin typeface="Karnchang"/>
              </a:rPr>
              <a:t>berada</a:t>
            </a:r>
            <a:r>
              <a:rPr lang="en-US" sz="2500" dirty="0">
                <a:solidFill>
                  <a:srgbClr val="000000"/>
                </a:solidFill>
                <a:latin typeface="Karnchang"/>
              </a:rPr>
              <a:t> pada state S </a:t>
            </a:r>
          </a:p>
          <a:p>
            <a:pPr algn="just">
              <a:lnSpc>
                <a:spcPts val="3500"/>
              </a:lnSpc>
            </a:pPr>
            <a:r>
              <a:rPr lang="en-US" sz="2500" dirty="0">
                <a:solidFill>
                  <a:srgbClr val="000000"/>
                </a:solidFill>
                <a:latin typeface="Karnchang"/>
              </a:rPr>
              <a:t> Prob. </a:t>
            </a:r>
            <a:r>
              <a:rPr lang="en-US" sz="2500" dirty="0" err="1">
                <a:solidFill>
                  <a:srgbClr val="000000"/>
                </a:solidFill>
                <a:latin typeface="Karnchang"/>
              </a:rPr>
              <a:t>ditolak</a:t>
            </a:r>
            <a:r>
              <a:rPr lang="en-US" sz="2500" dirty="0">
                <a:solidFill>
                  <a:srgbClr val="000000"/>
                </a:solidFill>
                <a:latin typeface="Karnchang"/>
              </a:rPr>
              <a:t> = prob. pada state S = PS</a:t>
            </a:r>
          </a:p>
          <a:p>
            <a:pPr algn="just">
              <a:lnSpc>
                <a:spcPts val="3500"/>
              </a:lnSpc>
            </a:pPr>
            <a:r>
              <a:rPr lang="en-US" sz="2500" dirty="0">
                <a:solidFill>
                  <a:srgbClr val="000000"/>
                </a:solidFill>
                <a:latin typeface="Karnchang"/>
              </a:rPr>
              <a:t> </a:t>
            </a:r>
            <a:r>
              <a:rPr lang="en-US" sz="2500" dirty="0" err="1">
                <a:solidFill>
                  <a:srgbClr val="000000"/>
                </a:solidFill>
                <a:latin typeface="Karnchang"/>
              </a:rPr>
              <a:t>Proporsiditolak</a:t>
            </a:r>
            <a:r>
              <a:rPr lang="en-US" sz="2500" dirty="0">
                <a:solidFill>
                  <a:srgbClr val="000000"/>
                </a:solidFill>
                <a:latin typeface="Karnchang"/>
              </a:rPr>
              <a:t> = PS = …….x 100 % = …..%</a:t>
            </a:r>
          </a:p>
          <a:p>
            <a:pPr algn="just">
              <a:lnSpc>
                <a:spcPts val="3500"/>
              </a:lnSpc>
            </a:pPr>
            <a:r>
              <a:rPr lang="en-US" sz="2500" dirty="0">
                <a:solidFill>
                  <a:srgbClr val="000000"/>
                </a:solidFill>
                <a:latin typeface="Karnchang"/>
              </a:rPr>
              <a:t> GOS : Grade of Service</a:t>
            </a:r>
          </a:p>
          <a:p>
            <a:pPr algn="just">
              <a:lnSpc>
                <a:spcPts val="3500"/>
              </a:lnSpc>
            </a:pPr>
            <a:endParaRPr lang="en-US" sz="2500" dirty="0">
              <a:solidFill>
                <a:srgbClr val="000000"/>
              </a:solidFill>
              <a:latin typeface="Karnchang"/>
            </a:endParaRPr>
          </a:p>
          <a:p>
            <a:pPr algn="just">
              <a:lnSpc>
                <a:spcPts val="3500"/>
              </a:lnSpc>
            </a:pPr>
            <a:r>
              <a:rPr lang="en-US" sz="2500" dirty="0">
                <a:solidFill>
                  <a:srgbClr val="000000"/>
                </a:solidFill>
                <a:latin typeface="Karnchang"/>
              </a:rPr>
              <a:t>                                                          </a:t>
            </a:r>
          </a:p>
          <a:p>
            <a:pPr algn="just">
              <a:lnSpc>
                <a:spcPts val="3500"/>
              </a:lnSpc>
            </a:pPr>
            <a:endParaRPr lang="en-US" sz="2500" dirty="0">
              <a:solidFill>
                <a:srgbClr val="000000"/>
              </a:solidFill>
              <a:latin typeface="Karnchang"/>
            </a:endParaRPr>
          </a:p>
          <a:p>
            <a:pPr algn="just">
              <a:lnSpc>
                <a:spcPts val="3500"/>
              </a:lnSpc>
            </a:pPr>
            <a:endParaRPr lang="en-US" sz="2500" dirty="0">
              <a:solidFill>
                <a:srgbClr val="000000"/>
              </a:solidFill>
              <a:latin typeface="Karnchang"/>
            </a:endParaRPr>
          </a:p>
        </p:txBody>
      </p:sp>
      <p:sp>
        <p:nvSpPr>
          <p:cNvPr id="38" name="TextBox 38"/>
          <p:cNvSpPr txBox="1"/>
          <p:nvPr/>
        </p:nvSpPr>
        <p:spPr>
          <a:xfrm>
            <a:off x="3307897" y="3798164"/>
            <a:ext cx="6108303" cy="382270"/>
          </a:xfrm>
          <a:prstGeom prst="rect">
            <a:avLst/>
          </a:prstGeom>
        </p:spPr>
        <p:txBody>
          <a:bodyPr lIns="0" tIns="0" rIns="0" bIns="0" rtlCol="0" anchor="t">
            <a:spAutoFit/>
          </a:bodyPr>
          <a:lstStyle/>
          <a:p>
            <a:pPr>
              <a:lnSpc>
                <a:spcPts val="3080"/>
              </a:lnSpc>
              <a:spcBef>
                <a:spcPct val="0"/>
              </a:spcBef>
            </a:pPr>
            <a:r>
              <a:rPr lang="en-US" sz="2200">
                <a:solidFill>
                  <a:srgbClr val="000000"/>
                </a:solidFill>
                <a:latin typeface="Alice"/>
              </a:rPr>
              <a:t>( 0 x P₀ + 1 x </a:t>
            </a:r>
            <a:r>
              <a:rPr lang="en-US" sz="2200">
                <a:solidFill>
                  <a:srgbClr val="000000"/>
                </a:solidFill>
                <a:latin typeface="Alice Italics"/>
              </a:rPr>
              <a:t>P</a:t>
            </a:r>
            <a:r>
              <a:rPr lang="en-US" sz="2200">
                <a:solidFill>
                  <a:srgbClr val="000000"/>
                </a:solidFill>
                <a:latin typeface="Alice"/>
              </a:rPr>
              <a:t>₁ + 2 x </a:t>
            </a:r>
            <a:r>
              <a:rPr lang="en-US" sz="2200">
                <a:solidFill>
                  <a:srgbClr val="000000"/>
                </a:solidFill>
                <a:latin typeface="Alice Italics"/>
              </a:rPr>
              <a:t>P₂</a:t>
            </a:r>
            <a:r>
              <a:rPr lang="en-US" sz="2200">
                <a:solidFill>
                  <a:srgbClr val="000000"/>
                </a:solidFill>
                <a:latin typeface="Alice"/>
              </a:rPr>
              <a:t> + 3 x </a:t>
            </a:r>
            <a:r>
              <a:rPr lang="en-US" sz="2200">
                <a:solidFill>
                  <a:srgbClr val="000000"/>
                </a:solidFill>
                <a:latin typeface="Alice Italics"/>
              </a:rPr>
              <a:t>P₄ </a:t>
            </a:r>
            <a:r>
              <a:rPr lang="en-US" sz="2200">
                <a:solidFill>
                  <a:srgbClr val="000000"/>
                </a:solidFill>
                <a:latin typeface="Alice"/>
              </a:rPr>
              <a:t>+</a:t>
            </a:r>
            <a:r>
              <a:rPr lang="en-US" sz="2200">
                <a:solidFill>
                  <a:srgbClr val="000000"/>
                </a:solidFill>
                <a:latin typeface="Alice Italics"/>
              </a:rPr>
              <a:t> 4 x P₅ </a:t>
            </a:r>
            <a:r>
              <a:rPr lang="en-US" sz="2200">
                <a:solidFill>
                  <a:srgbClr val="000000"/>
                </a:solidFill>
                <a:latin typeface="Alice"/>
              </a:rPr>
              <a:t>+  5 x </a:t>
            </a:r>
            <a:r>
              <a:rPr lang="en-US" sz="2200">
                <a:solidFill>
                  <a:srgbClr val="000000"/>
                </a:solidFill>
                <a:latin typeface="Alice Italics"/>
              </a:rPr>
              <a:t>P₅</a:t>
            </a:r>
            <a:r>
              <a:rPr lang="en-US" sz="2200">
                <a:solidFill>
                  <a:srgbClr val="000000"/>
                </a:solidFill>
                <a:latin typeface="Alice"/>
              </a:rPr>
              <a:t> ) = </a:t>
            </a:r>
          </a:p>
        </p:txBody>
      </p:sp>
      <p:sp>
        <p:nvSpPr>
          <p:cNvPr id="39" name="TextBox 39"/>
          <p:cNvSpPr txBox="1"/>
          <p:nvPr/>
        </p:nvSpPr>
        <p:spPr>
          <a:xfrm>
            <a:off x="9425725" y="3742865"/>
            <a:ext cx="1086279" cy="473816"/>
          </a:xfrm>
          <a:prstGeom prst="rect">
            <a:avLst/>
          </a:prstGeom>
        </p:spPr>
        <p:txBody>
          <a:bodyPr lIns="0" tIns="0" rIns="0" bIns="0" rtlCol="0" anchor="t">
            <a:spAutoFit/>
          </a:bodyPr>
          <a:lstStyle/>
          <a:p>
            <a:pPr>
              <a:lnSpc>
                <a:spcPts val="3843"/>
              </a:lnSpc>
              <a:spcBef>
                <a:spcPct val="0"/>
              </a:spcBef>
            </a:pPr>
            <a:r>
              <a:rPr lang="en-US" sz="2745">
                <a:solidFill>
                  <a:srgbClr val="000000"/>
                </a:solidFill>
                <a:latin typeface="Alice"/>
              </a:rPr>
              <a:t>2 , 9 2 4</a:t>
            </a:r>
          </a:p>
        </p:txBody>
      </p:sp>
      <p:sp>
        <p:nvSpPr>
          <p:cNvPr id="40" name="TextBox 40"/>
          <p:cNvSpPr txBox="1"/>
          <p:nvPr/>
        </p:nvSpPr>
        <p:spPr>
          <a:xfrm>
            <a:off x="10082551" y="5067300"/>
            <a:ext cx="1023497" cy="421230"/>
          </a:xfrm>
          <a:prstGeom prst="rect">
            <a:avLst/>
          </a:prstGeom>
        </p:spPr>
        <p:txBody>
          <a:bodyPr lIns="0" tIns="0" rIns="0" bIns="0" rtlCol="0" anchor="t">
            <a:spAutoFit/>
          </a:bodyPr>
          <a:lstStyle/>
          <a:p>
            <a:pPr>
              <a:lnSpc>
                <a:spcPts val="3379"/>
              </a:lnSpc>
              <a:spcBef>
                <a:spcPct val="0"/>
              </a:spcBef>
            </a:pPr>
            <a:r>
              <a:rPr lang="en-US" sz="2414">
                <a:solidFill>
                  <a:srgbClr val="000000"/>
                </a:solidFill>
                <a:latin typeface="Alice"/>
              </a:rPr>
              <a:t>2 , 9 2  4</a:t>
            </a:r>
          </a:p>
        </p:txBody>
      </p:sp>
      <p:sp>
        <p:nvSpPr>
          <p:cNvPr id="41" name="TextBox 41"/>
          <p:cNvSpPr txBox="1"/>
          <p:nvPr/>
        </p:nvSpPr>
        <p:spPr>
          <a:xfrm>
            <a:off x="6725055" y="8382165"/>
            <a:ext cx="4035306" cy="421230"/>
          </a:xfrm>
          <a:prstGeom prst="rect">
            <a:avLst/>
          </a:prstGeom>
        </p:spPr>
        <p:txBody>
          <a:bodyPr lIns="0" tIns="0" rIns="0" bIns="0" rtlCol="0" anchor="t">
            <a:spAutoFit/>
          </a:bodyPr>
          <a:lstStyle/>
          <a:p>
            <a:pPr>
              <a:lnSpc>
                <a:spcPts val="3379"/>
              </a:lnSpc>
              <a:spcBef>
                <a:spcPct val="0"/>
              </a:spcBef>
            </a:pPr>
            <a:r>
              <a:rPr lang="en-US" sz="2414">
                <a:solidFill>
                  <a:srgbClr val="000000"/>
                </a:solidFill>
                <a:latin typeface="Alice"/>
              </a:rPr>
              <a:t> = 0,000142  x 100% = 0,0417%</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787067" y="1984566"/>
            <a:ext cx="16472233" cy="2493645"/>
          </a:xfrm>
          <a:prstGeom prst="rect">
            <a:avLst/>
          </a:prstGeom>
        </p:spPr>
        <p:txBody>
          <a:bodyPr lIns="0" tIns="0" rIns="0" bIns="0" rtlCol="0" anchor="t">
            <a:spAutoFit/>
          </a:bodyPr>
          <a:lstStyle/>
          <a:p>
            <a:pPr marL="582930" lvl="1" indent="-291465" algn="just">
              <a:lnSpc>
                <a:spcPts val="3779"/>
              </a:lnSpc>
              <a:buFont typeface="Arial"/>
              <a:buChar char="•"/>
            </a:pPr>
            <a:r>
              <a:rPr lang="en-US" sz="2700">
                <a:solidFill>
                  <a:srgbClr val="000000"/>
                </a:solidFill>
                <a:latin typeface="Karnchang"/>
              </a:rPr>
              <a:t>Usaha Warnet punya 3 komputer</a:t>
            </a:r>
          </a:p>
          <a:p>
            <a:pPr marL="582930" lvl="1" indent="-291465" algn="just">
              <a:lnSpc>
                <a:spcPts val="3779"/>
              </a:lnSpc>
              <a:buFont typeface="Arial"/>
              <a:buChar char="•"/>
            </a:pPr>
            <a:r>
              <a:rPr lang="en-US" sz="2700">
                <a:solidFill>
                  <a:srgbClr val="000000"/>
                </a:solidFill>
                <a:latin typeface="Karnchang"/>
              </a:rPr>
              <a:t>Penyewa datang dengan rate 2 / jam</a:t>
            </a:r>
          </a:p>
          <a:p>
            <a:pPr marL="582930" lvl="1" indent="-291465" algn="just">
              <a:lnSpc>
                <a:spcPts val="3779"/>
              </a:lnSpc>
              <a:buFont typeface="Arial"/>
              <a:buChar char="•"/>
            </a:pPr>
            <a:r>
              <a:rPr lang="en-US" sz="2700">
                <a:solidFill>
                  <a:srgbClr val="000000"/>
                </a:solidFill>
                <a:latin typeface="Karnchang"/>
              </a:rPr>
              <a:t>Rata –rata lama sewa 1 jam</a:t>
            </a:r>
          </a:p>
          <a:p>
            <a:pPr marL="582930" lvl="1" indent="-291465" algn="just">
              <a:lnSpc>
                <a:spcPts val="3779"/>
              </a:lnSpc>
              <a:buFont typeface="Arial"/>
              <a:buChar char="•"/>
            </a:pPr>
            <a:r>
              <a:rPr lang="en-US" sz="2700">
                <a:solidFill>
                  <a:srgbClr val="000000"/>
                </a:solidFill>
                <a:latin typeface="Karnchang"/>
              </a:rPr>
              <a:t>Bila semua komputer sibuk, yang mau menunggu paling banyak 2 penyewa. Selebihnya pergi</a:t>
            </a:r>
          </a:p>
          <a:p>
            <a:pPr algn="just">
              <a:lnSpc>
                <a:spcPts val="3779"/>
              </a:lnSpc>
            </a:pPr>
            <a:endParaRPr lang="en-US" sz="2700">
              <a:solidFill>
                <a:srgbClr val="000000"/>
              </a:solidFill>
              <a:latin typeface="Karnchang"/>
            </a:endParaRPr>
          </a:p>
        </p:txBody>
      </p:sp>
      <p:grpSp>
        <p:nvGrpSpPr>
          <p:cNvPr id="26" name="Group 26"/>
          <p:cNvGrpSpPr/>
          <p:nvPr/>
        </p:nvGrpSpPr>
        <p:grpSpPr>
          <a:xfrm>
            <a:off x="15665503" y="317552"/>
            <a:ext cx="2042119" cy="650325"/>
            <a:chOff x="0" y="0"/>
            <a:chExt cx="537842" cy="171279"/>
          </a:xfrm>
        </p:grpSpPr>
        <p:sp>
          <p:nvSpPr>
            <p:cNvPr id="27" name="Freeform 27"/>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28" name="TextBox 28"/>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29" name="Group 29"/>
          <p:cNvGrpSpPr/>
          <p:nvPr/>
        </p:nvGrpSpPr>
        <p:grpSpPr>
          <a:xfrm>
            <a:off x="629723" y="9422715"/>
            <a:ext cx="6961669" cy="627749"/>
            <a:chOff x="0" y="0"/>
            <a:chExt cx="1833526" cy="165333"/>
          </a:xfrm>
        </p:grpSpPr>
        <p:sp>
          <p:nvSpPr>
            <p:cNvPr id="30" name="Freeform 30"/>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1" name="TextBox 31"/>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2" name="TextBox 32"/>
          <p:cNvSpPr txBox="1"/>
          <p:nvPr/>
        </p:nvSpPr>
        <p:spPr>
          <a:xfrm>
            <a:off x="1028700" y="4037679"/>
            <a:ext cx="16472233" cy="3922395"/>
          </a:xfrm>
          <a:prstGeom prst="rect">
            <a:avLst/>
          </a:prstGeom>
        </p:spPr>
        <p:txBody>
          <a:bodyPr lIns="0" tIns="0" rIns="0" bIns="0" rtlCol="0" anchor="t">
            <a:spAutoFit/>
          </a:bodyPr>
          <a:lstStyle/>
          <a:p>
            <a:pPr algn="just">
              <a:lnSpc>
                <a:spcPts val="3779"/>
              </a:lnSpc>
            </a:pPr>
            <a:r>
              <a:rPr lang="en-US" sz="2700">
                <a:solidFill>
                  <a:srgbClr val="000000"/>
                </a:solidFill>
                <a:latin typeface="Karnchang"/>
              </a:rPr>
              <a:t>State :banyaknya penyewa di Warnet</a:t>
            </a:r>
          </a:p>
          <a:p>
            <a:pPr algn="just">
              <a:lnSpc>
                <a:spcPts val="3779"/>
              </a:lnSpc>
            </a:pPr>
            <a:r>
              <a:rPr lang="en-US" sz="2700">
                <a:solidFill>
                  <a:srgbClr val="000000"/>
                </a:solidFill>
                <a:latin typeface="Karnchang"/>
              </a:rPr>
              <a:t>P0 =…, P1 = …, P2 = …, P3 = …, P4 =…, P5 = …</a:t>
            </a:r>
          </a:p>
          <a:p>
            <a:pPr marL="582930" lvl="1" indent="-291465" algn="just">
              <a:lnSpc>
                <a:spcPts val="3779"/>
              </a:lnSpc>
              <a:buFont typeface="Arial"/>
              <a:buChar char="•"/>
            </a:pPr>
            <a:r>
              <a:rPr lang="en-US" sz="2700">
                <a:solidFill>
                  <a:srgbClr val="000000"/>
                </a:solidFill>
                <a:latin typeface="Karnchang"/>
              </a:rPr>
              <a:t>Rata ratabanyaknya yang antri</a:t>
            </a:r>
          </a:p>
          <a:p>
            <a:pPr algn="just">
              <a:lnSpc>
                <a:spcPts val="3779"/>
              </a:lnSpc>
            </a:pPr>
            <a:r>
              <a:rPr lang="en-US" sz="2700">
                <a:solidFill>
                  <a:srgbClr val="000000"/>
                </a:solidFill>
                <a:latin typeface="Karnchang"/>
              </a:rPr>
              <a:t>         = 1 x P4 + 2 x P5</a:t>
            </a:r>
          </a:p>
          <a:p>
            <a:pPr algn="just">
              <a:lnSpc>
                <a:spcPts val="3779"/>
              </a:lnSpc>
            </a:pPr>
            <a:r>
              <a:rPr lang="en-US" sz="2700">
                <a:solidFill>
                  <a:srgbClr val="000000"/>
                </a:solidFill>
                <a:latin typeface="Karnchang"/>
              </a:rPr>
              <a:t>         = ………..</a:t>
            </a:r>
          </a:p>
          <a:p>
            <a:pPr algn="just">
              <a:lnSpc>
                <a:spcPts val="3779"/>
              </a:lnSpc>
            </a:pPr>
            <a:r>
              <a:rPr lang="en-US" sz="2700">
                <a:solidFill>
                  <a:srgbClr val="000000"/>
                </a:solidFill>
                <a:latin typeface="Karnchang"/>
              </a:rPr>
              <a:t>                                                                                                                                        </a:t>
            </a:r>
          </a:p>
          <a:p>
            <a:pPr marL="582930" lvl="1" indent="-291465" algn="just">
              <a:lnSpc>
                <a:spcPts val="3779"/>
              </a:lnSpc>
              <a:buFont typeface="Arial"/>
              <a:buChar char="•"/>
            </a:pPr>
            <a:r>
              <a:rPr lang="en-US" sz="2700">
                <a:solidFill>
                  <a:srgbClr val="000000"/>
                </a:solidFill>
                <a:latin typeface="Karnchang"/>
              </a:rPr>
              <a:t>Rata – rata lama antri</a:t>
            </a:r>
          </a:p>
          <a:p>
            <a:pPr algn="just">
              <a:lnSpc>
                <a:spcPts val="3779"/>
              </a:lnSpc>
            </a:pPr>
            <a:endParaRPr lang="en-US" sz="2700">
              <a:solidFill>
                <a:srgbClr val="000000"/>
              </a:solidFill>
              <a:latin typeface="Karnchang"/>
            </a:endParaRPr>
          </a:p>
        </p:txBody>
      </p:sp>
      <p:sp>
        <p:nvSpPr>
          <p:cNvPr id="33" name="Freeform 33"/>
          <p:cNvSpPr/>
          <p:nvPr/>
        </p:nvSpPr>
        <p:spPr>
          <a:xfrm>
            <a:off x="1597982" y="7511395"/>
            <a:ext cx="3680357" cy="1374591"/>
          </a:xfrm>
          <a:custGeom>
            <a:avLst/>
            <a:gdLst/>
            <a:ahLst/>
            <a:cxnLst/>
            <a:rect l="l" t="t" r="r" b="b"/>
            <a:pathLst>
              <a:path w="3680357" h="1374591">
                <a:moveTo>
                  <a:pt x="0" y="0"/>
                </a:moveTo>
                <a:lnTo>
                  <a:pt x="3680358" y="0"/>
                </a:lnTo>
                <a:lnTo>
                  <a:pt x="3680358" y="1374591"/>
                </a:lnTo>
                <a:lnTo>
                  <a:pt x="0" y="1374591"/>
                </a:lnTo>
                <a:lnTo>
                  <a:pt x="0" y="0"/>
                </a:lnTo>
                <a:close/>
              </a:path>
            </a:pathLst>
          </a:custGeom>
          <a:blipFill>
            <a:blip r:embed="rId2"/>
            <a:stretch>
              <a:fillRect/>
            </a:stretch>
          </a:blipFill>
        </p:spPr>
      </p:sp>
      <p:sp>
        <p:nvSpPr>
          <p:cNvPr id="34" name="Freeform 34"/>
          <p:cNvSpPr/>
          <p:nvPr/>
        </p:nvSpPr>
        <p:spPr>
          <a:xfrm>
            <a:off x="8183117" y="4697286"/>
            <a:ext cx="8030067" cy="1197029"/>
          </a:xfrm>
          <a:custGeom>
            <a:avLst/>
            <a:gdLst/>
            <a:ahLst/>
            <a:cxnLst/>
            <a:rect l="l" t="t" r="r" b="b"/>
            <a:pathLst>
              <a:path w="8030067" h="1197029">
                <a:moveTo>
                  <a:pt x="0" y="0"/>
                </a:moveTo>
                <a:lnTo>
                  <a:pt x="8030067" y="0"/>
                </a:lnTo>
                <a:lnTo>
                  <a:pt x="8030067" y="1197029"/>
                </a:lnTo>
                <a:lnTo>
                  <a:pt x="0" y="1197029"/>
                </a:lnTo>
                <a:lnTo>
                  <a:pt x="0" y="0"/>
                </a:lnTo>
                <a:close/>
              </a:path>
            </a:pathLst>
          </a:custGeom>
          <a:blipFill>
            <a:blip r:embed="rId3"/>
            <a:stretch>
              <a:fillRect/>
            </a:stretch>
          </a:blipFill>
        </p:spPr>
      </p:sp>
      <p:sp>
        <p:nvSpPr>
          <p:cNvPr id="35" name="TextBox 35"/>
          <p:cNvSpPr txBox="1"/>
          <p:nvPr/>
        </p:nvSpPr>
        <p:spPr>
          <a:xfrm>
            <a:off x="4330700" y="705069"/>
            <a:ext cx="9700448" cy="1859915"/>
          </a:xfrm>
          <a:prstGeom prst="rect">
            <a:avLst/>
          </a:prstGeom>
        </p:spPr>
        <p:txBody>
          <a:bodyPr lIns="0" tIns="0" rIns="0" bIns="0" rtlCol="0" anchor="t">
            <a:spAutoFit/>
          </a:bodyPr>
          <a:lstStyle/>
          <a:p>
            <a:pPr algn="ctr">
              <a:lnSpc>
                <a:spcPts val="5980"/>
              </a:lnSpc>
            </a:pPr>
            <a:r>
              <a:rPr lang="en-US" sz="6500" dirty="0" err="1">
                <a:solidFill>
                  <a:srgbClr val="243342"/>
                </a:solidFill>
                <a:latin typeface="Karnchang Bold"/>
              </a:rPr>
              <a:t>Contoh</a:t>
            </a:r>
            <a:r>
              <a:rPr lang="en-US" sz="6500" dirty="0">
                <a:solidFill>
                  <a:srgbClr val="243342"/>
                </a:solidFill>
                <a:latin typeface="Karnchang Bold"/>
              </a:rPr>
              <a:t> II &amp; </a:t>
            </a:r>
            <a:r>
              <a:rPr lang="en-US" sz="6500" dirty="0" err="1">
                <a:solidFill>
                  <a:srgbClr val="243342"/>
                </a:solidFill>
                <a:latin typeface="Karnchang Bold"/>
              </a:rPr>
              <a:t>Penjelasannya</a:t>
            </a:r>
            <a:endParaRPr lang="en-US" sz="6500" dirty="0">
              <a:solidFill>
                <a:srgbClr val="243342"/>
              </a:solidFill>
              <a:latin typeface="Karnchang Bold"/>
            </a:endParaRPr>
          </a:p>
        </p:txBody>
      </p:sp>
      <p:sp>
        <p:nvSpPr>
          <p:cNvPr id="36" name="TextBox 36"/>
          <p:cNvSpPr txBox="1"/>
          <p:nvPr/>
        </p:nvSpPr>
        <p:spPr>
          <a:xfrm>
            <a:off x="15621459" y="349050"/>
            <a:ext cx="2168307" cy="444454"/>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rPr>
              <a:t>Halaman 5</a:t>
            </a:r>
          </a:p>
        </p:txBody>
      </p:sp>
      <p:sp>
        <p:nvSpPr>
          <p:cNvPr id="37" name="TextBox 37"/>
          <p:cNvSpPr txBox="1"/>
          <p:nvPr/>
        </p:nvSpPr>
        <p:spPr>
          <a:xfrm>
            <a:off x="629723" y="9375775"/>
            <a:ext cx="7118830" cy="796925"/>
          </a:xfrm>
          <a:prstGeom prst="rect">
            <a:avLst/>
          </a:prstGeom>
        </p:spPr>
        <p:txBody>
          <a:bodyPr lIns="0" tIns="0" rIns="0" bIns="0" rtlCol="0" anchor="t">
            <a:spAutoFit/>
          </a:bodyPr>
          <a:lstStyle/>
          <a:p>
            <a:pPr algn="ctr">
              <a:lnSpc>
                <a:spcPts val="2800"/>
              </a:lnSpc>
            </a:pPr>
            <a:r>
              <a:rPr lang="en-US" sz="2000" spc="120" dirty="0">
                <a:solidFill>
                  <a:srgbClr val="FFFFFF"/>
                </a:solidFill>
                <a:latin typeface="Karnchang"/>
              </a:rPr>
              <a:t>Giraldo </a:t>
            </a:r>
            <a:r>
              <a:rPr lang="en-US" sz="2000" spc="120" dirty="0" err="1">
                <a:solidFill>
                  <a:srgbClr val="FFFFFF"/>
                </a:solidFill>
                <a:latin typeface="Karnchang"/>
              </a:rPr>
              <a:t>Stevanus</a:t>
            </a:r>
            <a:r>
              <a:rPr lang="en-US" sz="2000" spc="120" dirty="0">
                <a:solidFill>
                  <a:srgbClr val="FFFFFF"/>
                </a:solidFill>
                <a:latin typeface="Karnchang"/>
              </a:rPr>
              <a:t> |  Universitas </a:t>
            </a:r>
            <a:r>
              <a:rPr lang="en-US" sz="2000" spc="120" dirty="0" err="1">
                <a:solidFill>
                  <a:srgbClr val="FFFFFF"/>
                </a:solidFill>
                <a:latin typeface="Karnchang"/>
              </a:rPr>
              <a:t>Trunojoyo</a:t>
            </a:r>
            <a:r>
              <a:rPr lang="en-US" sz="2000" spc="120" dirty="0">
                <a:solidFill>
                  <a:srgbClr val="FFFFFF"/>
                </a:solidFill>
                <a:latin typeface="Karnchang"/>
              </a:rPr>
              <a:t> Madura | </a:t>
            </a:r>
            <a:r>
              <a:rPr lang="en-US" sz="2000" spc="120" dirty="0" err="1">
                <a:solidFill>
                  <a:srgbClr val="FFFFFF"/>
                </a:solidFill>
                <a:latin typeface="Karnchang"/>
              </a:rPr>
              <a:t>Sistem</a:t>
            </a:r>
            <a:r>
              <a:rPr lang="en-US" sz="2000" spc="120" dirty="0">
                <a:solidFill>
                  <a:srgbClr val="FFFFFF"/>
                </a:solidFill>
                <a:latin typeface="Karnchang"/>
              </a:rPr>
              <a:t> </a:t>
            </a:r>
            <a:r>
              <a:rPr lang="en-US" sz="2000" spc="120" dirty="0" err="1">
                <a:solidFill>
                  <a:srgbClr val="FFFFFF"/>
                </a:solidFill>
                <a:latin typeface="Karnchang"/>
              </a:rPr>
              <a:t>Informasi</a:t>
            </a:r>
            <a:r>
              <a:rPr lang="en-US" sz="2000" spc="120" dirty="0">
                <a:solidFill>
                  <a:srgbClr val="FFFFFF"/>
                </a:solidFill>
                <a:latin typeface="Karnchang"/>
              </a:rPr>
              <a:t> | 2023</a:t>
            </a:r>
          </a:p>
        </p:txBody>
      </p:sp>
      <p:sp>
        <p:nvSpPr>
          <p:cNvPr id="38" name="TextBox 38"/>
          <p:cNvSpPr txBox="1"/>
          <p:nvPr/>
        </p:nvSpPr>
        <p:spPr>
          <a:xfrm>
            <a:off x="7315200" y="8593455"/>
            <a:ext cx="9395520" cy="588645"/>
          </a:xfrm>
          <a:prstGeom prst="rect">
            <a:avLst/>
          </a:prstGeom>
        </p:spPr>
        <p:txBody>
          <a:bodyPr lIns="0" tIns="0" rIns="0" bIns="0" rtlCol="0" anchor="t">
            <a:spAutoFit/>
          </a:bodyPr>
          <a:lstStyle/>
          <a:p>
            <a:pPr algn="ctr">
              <a:lnSpc>
                <a:spcPts val="3779"/>
              </a:lnSpc>
              <a:spcBef>
                <a:spcPct val="0"/>
              </a:spcBef>
            </a:pPr>
            <a:r>
              <a:rPr lang="en-US" sz="2700" dirty="0">
                <a:solidFill>
                  <a:srgbClr val="000000"/>
                </a:solidFill>
                <a:latin typeface="Karnchang"/>
              </a:rPr>
              <a:t>Jadi, </a:t>
            </a:r>
            <a:r>
              <a:rPr lang="en-US" sz="2700" dirty="0" err="1">
                <a:solidFill>
                  <a:srgbClr val="000000"/>
                </a:solidFill>
                <a:latin typeface="Karnchang"/>
              </a:rPr>
              <a:t>banyaknya</a:t>
            </a:r>
            <a:r>
              <a:rPr lang="en-US" sz="2700" dirty="0">
                <a:solidFill>
                  <a:srgbClr val="000000"/>
                </a:solidFill>
                <a:latin typeface="Karnchang"/>
              </a:rPr>
              <a:t> </a:t>
            </a:r>
            <a:r>
              <a:rPr lang="en-US" sz="2700" dirty="0" err="1">
                <a:solidFill>
                  <a:srgbClr val="000000"/>
                </a:solidFill>
                <a:latin typeface="Karnchang"/>
              </a:rPr>
              <a:t>yg</a:t>
            </a:r>
            <a:r>
              <a:rPr lang="en-US" sz="2700" dirty="0">
                <a:solidFill>
                  <a:srgbClr val="000000"/>
                </a:solidFill>
                <a:latin typeface="Karnchang"/>
              </a:rPr>
              <a:t> </a:t>
            </a:r>
            <a:r>
              <a:rPr lang="en-US" sz="2700" dirty="0" err="1">
                <a:solidFill>
                  <a:srgbClr val="000000"/>
                </a:solidFill>
                <a:latin typeface="Karnchang"/>
              </a:rPr>
              <a:t>menunggu</a:t>
            </a:r>
            <a:r>
              <a:rPr lang="en-US" sz="2700" dirty="0">
                <a:solidFill>
                  <a:srgbClr val="000000"/>
                </a:solidFill>
                <a:latin typeface="Karnchang"/>
              </a:rPr>
              <a:t> = lama </a:t>
            </a:r>
            <a:r>
              <a:rPr lang="en-US" sz="2700" dirty="0" err="1">
                <a:solidFill>
                  <a:srgbClr val="000000"/>
                </a:solidFill>
                <a:latin typeface="Karnchang"/>
              </a:rPr>
              <a:t>tunggu</a:t>
            </a:r>
            <a:r>
              <a:rPr lang="en-US" sz="2700" dirty="0">
                <a:solidFill>
                  <a:srgbClr val="000000"/>
                </a:solidFill>
                <a:latin typeface="Karnchang"/>
              </a:rPr>
              <a:t> x rate </a:t>
            </a:r>
            <a:r>
              <a:rPr lang="en-US" sz="2700" dirty="0" err="1">
                <a:solidFill>
                  <a:srgbClr val="000000"/>
                </a:solidFill>
                <a:latin typeface="Karnchang"/>
              </a:rPr>
              <a:t>kedatangan</a:t>
            </a:r>
            <a:endParaRPr lang="en-US" sz="2700" dirty="0">
              <a:solidFill>
                <a:srgbClr val="000000"/>
              </a:solidFill>
              <a:latin typeface="Karnchang"/>
            </a:endParaRPr>
          </a:p>
        </p:txBody>
      </p:sp>
      <p:sp>
        <p:nvSpPr>
          <p:cNvPr id="39" name="TextBox 39"/>
          <p:cNvSpPr txBox="1"/>
          <p:nvPr/>
        </p:nvSpPr>
        <p:spPr>
          <a:xfrm>
            <a:off x="7591392" y="4037679"/>
            <a:ext cx="16472233" cy="1064895"/>
          </a:xfrm>
          <a:prstGeom prst="rect">
            <a:avLst/>
          </a:prstGeom>
        </p:spPr>
        <p:txBody>
          <a:bodyPr lIns="0" tIns="0" rIns="0" bIns="0" rtlCol="0" anchor="t">
            <a:spAutoFit/>
          </a:bodyPr>
          <a:lstStyle/>
          <a:p>
            <a:pPr marL="582930" lvl="1" indent="-291465" algn="just">
              <a:lnSpc>
                <a:spcPts val="3779"/>
              </a:lnSpc>
              <a:buFont typeface="Arial"/>
              <a:buChar char="•"/>
            </a:pPr>
            <a:r>
              <a:rPr lang="en-US" sz="2700">
                <a:solidFill>
                  <a:srgbClr val="000000"/>
                </a:solidFill>
                <a:latin typeface="Karnchang"/>
              </a:rPr>
              <a:t>Utilisasi komputer</a:t>
            </a:r>
          </a:p>
          <a:p>
            <a:pPr algn="just">
              <a:lnSpc>
                <a:spcPts val="3779"/>
              </a:lnSpc>
            </a:pPr>
            <a:endParaRPr lang="en-US" sz="2700">
              <a:solidFill>
                <a:srgbClr val="000000"/>
              </a:solidFill>
              <a:latin typeface="Karnchang"/>
            </a:endParaRPr>
          </a:p>
        </p:txBody>
      </p:sp>
      <p:sp>
        <p:nvSpPr>
          <p:cNvPr id="40" name="TextBox 40"/>
          <p:cNvSpPr txBox="1"/>
          <p:nvPr/>
        </p:nvSpPr>
        <p:spPr>
          <a:xfrm>
            <a:off x="8183117" y="6046715"/>
            <a:ext cx="16472233" cy="2969895"/>
          </a:xfrm>
          <a:prstGeom prst="rect">
            <a:avLst/>
          </a:prstGeom>
        </p:spPr>
        <p:txBody>
          <a:bodyPr lIns="0" tIns="0" rIns="0" bIns="0" rtlCol="0" anchor="t">
            <a:spAutoFit/>
          </a:bodyPr>
          <a:lstStyle/>
          <a:p>
            <a:pPr algn="just">
              <a:lnSpc>
                <a:spcPts val="3779"/>
              </a:lnSpc>
            </a:pPr>
            <a:r>
              <a:rPr lang="en-US" sz="2700">
                <a:solidFill>
                  <a:srgbClr val="000000"/>
                </a:solidFill>
                <a:latin typeface="Karnchang"/>
              </a:rPr>
              <a:t>Tarifsewa = 1000/jam</a:t>
            </a:r>
          </a:p>
          <a:p>
            <a:pPr algn="just">
              <a:lnSpc>
                <a:spcPts val="3779"/>
              </a:lnSpc>
            </a:pPr>
            <a:r>
              <a:rPr lang="en-US" sz="2700">
                <a:solidFill>
                  <a:srgbClr val="000000"/>
                </a:solidFill>
                <a:latin typeface="Karnchang"/>
              </a:rPr>
              <a:t> 1 hari buka 8 jam</a:t>
            </a:r>
          </a:p>
          <a:p>
            <a:pPr algn="just">
              <a:lnSpc>
                <a:spcPts val="3779"/>
              </a:lnSpc>
            </a:pPr>
            <a:r>
              <a:rPr lang="en-US" sz="2700">
                <a:solidFill>
                  <a:srgbClr val="000000"/>
                </a:solidFill>
                <a:latin typeface="Karnchang"/>
              </a:rPr>
              <a:t> Rata –rata pendapatan dalam satu hari</a:t>
            </a:r>
          </a:p>
          <a:p>
            <a:pPr algn="just">
              <a:lnSpc>
                <a:spcPts val="3779"/>
              </a:lnSpc>
            </a:pPr>
            <a:r>
              <a:rPr lang="en-US" sz="2700">
                <a:solidFill>
                  <a:srgbClr val="000000"/>
                </a:solidFill>
                <a:latin typeface="Karnchang"/>
              </a:rPr>
              <a:t> = banyaknya yang dapat dilayani dalam 1 hari x 1000</a:t>
            </a:r>
          </a:p>
          <a:p>
            <a:pPr algn="just">
              <a:lnSpc>
                <a:spcPts val="3779"/>
              </a:lnSpc>
            </a:pPr>
            <a:r>
              <a:rPr lang="en-US" sz="2700">
                <a:solidFill>
                  <a:srgbClr val="000000"/>
                </a:solidFill>
                <a:latin typeface="Karnchang"/>
              </a:rPr>
              <a:t> = (1 – P₅ ) x 2 x 8 x 1000</a:t>
            </a:r>
          </a:p>
          <a:p>
            <a:pPr algn="just">
              <a:lnSpc>
                <a:spcPts val="3779"/>
              </a:lnSpc>
            </a:pPr>
            <a:endParaRPr lang="en-US" sz="2700">
              <a:solidFill>
                <a:srgbClr val="000000"/>
              </a:solidFill>
              <a:latin typeface="Karnchang"/>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278734" y="157183"/>
            <a:ext cx="17704466" cy="978076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1434688" y="847725"/>
            <a:ext cx="5351739" cy="588645"/>
          </a:xfrm>
          <a:prstGeom prst="rect">
            <a:avLst/>
          </a:prstGeom>
        </p:spPr>
        <p:txBody>
          <a:bodyPr lIns="0" tIns="0" rIns="0" bIns="0" rtlCol="0" anchor="t">
            <a:spAutoFit/>
          </a:bodyPr>
          <a:lstStyle/>
          <a:p>
            <a:pPr algn="just">
              <a:lnSpc>
                <a:spcPts val="3779"/>
              </a:lnSpc>
            </a:pPr>
            <a:r>
              <a:rPr lang="en-US" sz="2700">
                <a:solidFill>
                  <a:srgbClr val="000000"/>
                </a:solidFill>
                <a:latin typeface="Karnchang"/>
              </a:rPr>
              <a:t>P1 = λ  Po  =  2       1   =  0,6</a:t>
            </a:r>
          </a:p>
        </p:txBody>
      </p:sp>
      <p:grpSp>
        <p:nvGrpSpPr>
          <p:cNvPr id="26" name="Group 26"/>
          <p:cNvGrpSpPr/>
          <p:nvPr/>
        </p:nvGrpSpPr>
        <p:grpSpPr>
          <a:xfrm>
            <a:off x="15665503" y="317552"/>
            <a:ext cx="2042119" cy="650325"/>
            <a:chOff x="0" y="0"/>
            <a:chExt cx="537842" cy="171279"/>
          </a:xfrm>
        </p:grpSpPr>
        <p:sp>
          <p:nvSpPr>
            <p:cNvPr id="27" name="Freeform 27"/>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28" name="TextBox 28"/>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29" name="Group 29"/>
          <p:cNvGrpSpPr/>
          <p:nvPr/>
        </p:nvGrpSpPr>
        <p:grpSpPr>
          <a:xfrm>
            <a:off x="629723" y="9422715"/>
            <a:ext cx="6961669" cy="627749"/>
            <a:chOff x="0" y="0"/>
            <a:chExt cx="1833526" cy="165333"/>
          </a:xfrm>
        </p:grpSpPr>
        <p:sp>
          <p:nvSpPr>
            <p:cNvPr id="30" name="Freeform 30"/>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1" name="TextBox 31"/>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2" name="TextBox 32"/>
          <p:cNvSpPr txBox="1"/>
          <p:nvPr/>
        </p:nvSpPr>
        <p:spPr>
          <a:xfrm>
            <a:off x="781722" y="3223505"/>
            <a:ext cx="16472233" cy="4398645"/>
          </a:xfrm>
          <a:prstGeom prst="rect">
            <a:avLst/>
          </a:prstGeom>
        </p:spPr>
        <p:txBody>
          <a:bodyPr lIns="0" tIns="0" rIns="0" bIns="0" rtlCol="0" anchor="t">
            <a:spAutoFit/>
          </a:bodyPr>
          <a:lstStyle/>
          <a:p>
            <a:pPr algn="just">
              <a:lnSpc>
                <a:spcPts val="3779"/>
              </a:lnSpc>
            </a:pPr>
            <a:r>
              <a:rPr lang="en-US" sz="2700" dirty="0">
                <a:solidFill>
                  <a:srgbClr val="000000"/>
                </a:solidFill>
                <a:latin typeface="Karnchang"/>
              </a:rPr>
              <a:t>State :</a:t>
            </a:r>
            <a:r>
              <a:rPr lang="en-US" sz="2700" dirty="0" err="1">
                <a:solidFill>
                  <a:srgbClr val="000000"/>
                </a:solidFill>
                <a:latin typeface="Karnchang"/>
              </a:rPr>
              <a:t>banyaknya</a:t>
            </a:r>
            <a:r>
              <a:rPr lang="en-US" sz="2700" dirty="0">
                <a:solidFill>
                  <a:srgbClr val="000000"/>
                </a:solidFill>
                <a:latin typeface="Karnchang"/>
              </a:rPr>
              <a:t> </a:t>
            </a:r>
            <a:r>
              <a:rPr lang="en-US" sz="2700" dirty="0" err="1">
                <a:solidFill>
                  <a:srgbClr val="000000"/>
                </a:solidFill>
                <a:latin typeface="Karnchang"/>
              </a:rPr>
              <a:t>penyewa</a:t>
            </a:r>
            <a:r>
              <a:rPr lang="en-US" sz="2700" dirty="0">
                <a:solidFill>
                  <a:srgbClr val="000000"/>
                </a:solidFill>
                <a:latin typeface="Karnchang"/>
              </a:rPr>
              <a:t> di </a:t>
            </a:r>
            <a:r>
              <a:rPr lang="en-US" sz="2700" dirty="0" err="1">
                <a:solidFill>
                  <a:srgbClr val="000000"/>
                </a:solidFill>
                <a:latin typeface="Karnchang"/>
              </a:rPr>
              <a:t>Warnet</a:t>
            </a:r>
            <a:endParaRPr lang="en-US" sz="2700" dirty="0">
              <a:solidFill>
                <a:srgbClr val="000000"/>
              </a:solidFill>
              <a:latin typeface="Karnchang"/>
            </a:endParaRPr>
          </a:p>
          <a:p>
            <a:pPr algn="just">
              <a:lnSpc>
                <a:spcPts val="3779"/>
              </a:lnSpc>
            </a:pPr>
            <a:r>
              <a:rPr lang="en-US" sz="2700" dirty="0">
                <a:solidFill>
                  <a:srgbClr val="000000"/>
                </a:solidFill>
                <a:latin typeface="Karnchang"/>
              </a:rPr>
              <a:t>P0 = 3/29, P1 = 6/29, P2 = 3/29, P3 = 4/29, </a:t>
            </a:r>
          </a:p>
          <a:p>
            <a:pPr algn="just">
              <a:lnSpc>
                <a:spcPts val="3779"/>
              </a:lnSpc>
            </a:pPr>
            <a:r>
              <a:rPr lang="en-US" sz="2700" dirty="0">
                <a:solidFill>
                  <a:srgbClr val="000000"/>
                </a:solidFill>
                <a:latin typeface="Karnchang"/>
              </a:rPr>
              <a:t>P4 = 2/29, P5 = 4/145</a:t>
            </a:r>
          </a:p>
          <a:p>
            <a:pPr marL="582930" lvl="1" indent="-291465" algn="just">
              <a:lnSpc>
                <a:spcPts val="3779"/>
              </a:lnSpc>
              <a:buFont typeface="Arial"/>
              <a:buChar char="•"/>
            </a:pPr>
            <a:r>
              <a:rPr lang="en-US" sz="2700" dirty="0">
                <a:solidFill>
                  <a:srgbClr val="000000"/>
                </a:solidFill>
                <a:latin typeface="Karnchang"/>
              </a:rPr>
              <a:t>Rata </a:t>
            </a:r>
            <a:r>
              <a:rPr lang="en-US" sz="2700" dirty="0" err="1">
                <a:solidFill>
                  <a:srgbClr val="000000"/>
                </a:solidFill>
                <a:latin typeface="Karnchang"/>
              </a:rPr>
              <a:t>ratabanyaknya</a:t>
            </a:r>
            <a:r>
              <a:rPr lang="en-US" sz="2700" dirty="0">
                <a:solidFill>
                  <a:srgbClr val="000000"/>
                </a:solidFill>
                <a:latin typeface="Karnchang"/>
              </a:rPr>
              <a:t> yang </a:t>
            </a:r>
            <a:r>
              <a:rPr lang="en-US" sz="2700" dirty="0" err="1">
                <a:solidFill>
                  <a:srgbClr val="000000"/>
                </a:solidFill>
                <a:latin typeface="Karnchang"/>
              </a:rPr>
              <a:t>antri</a:t>
            </a:r>
            <a:endParaRPr lang="en-US" sz="2700" dirty="0">
              <a:solidFill>
                <a:srgbClr val="000000"/>
              </a:solidFill>
              <a:latin typeface="Karnchang"/>
            </a:endParaRPr>
          </a:p>
          <a:p>
            <a:pPr algn="just">
              <a:lnSpc>
                <a:spcPts val="3779"/>
              </a:lnSpc>
            </a:pPr>
            <a:r>
              <a:rPr lang="en-US" sz="2700" dirty="0">
                <a:solidFill>
                  <a:srgbClr val="000000"/>
                </a:solidFill>
                <a:latin typeface="Karnchang"/>
              </a:rPr>
              <a:t>         = 1 x P4 + 2 x P5</a:t>
            </a:r>
          </a:p>
          <a:p>
            <a:pPr algn="just">
              <a:lnSpc>
                <a:spcPts val="3779"/>
              </a:lnSpc>
            </a:pPr>
            <a:r>
              <a:rPr lang="en-US" sz="2700" dirty="0">
                <a:solidFill>
                  <a:srgbClr val="000000"/>
                </a:solidFill>
                <a:latin typeface="Karnchang"/>
              </a:rPr>
              <a:t>         = 2/29 + 9/145 = 18 / 145 = 0,124138</a:t>
            </a:r>
          </a:p>
          <a:p>
            <a:pPr algn="just">
              <a:lnSpc>
                <a:spcPts val="3779"/>
              </a:lnSpc>
            </a:pPr>
            <a:r>
              <a:rPr lang="en-US" sz="2700" dirty="0">
                <a:solidFill>
                  <a:srgbClr val="000000"/>
                </a:solidFill>
                <a:latin typeface="Karnchang"/>
              </a:rPr>
              <a:t>                                                                                                                                        </a:t>
            </a:r>
          </a:p>
          <a:p>
            <a:pPr marL="582930" lvl="1" indent="-291465" algn="just">
              <a:lnSpc>
                <a:spcPts val="3779"/>
              </a:lnSpc>
              <a:buFont typeface="Arial"/>
              <a:buChar char="•"/>
            </a:pPr>
            <a:r>
              <a:rPr lang="en-US" sz="2700" dirty="0">
                <a:solidFill>
                  <a:srgbClr val="000000"/>
                </a:solidFill>
                <a:latin typeface="Karnchang"/>
              </a:rPr>
              <a:t>Rata – rata lama </a:t>
            </a:r>
            <a:r>
              <a:rPr lang="en-US" sz="2700" dirty="0" err="1">
                <a:solidFill>
                  <a:srgbClr val="000000"/>
                </a:solidFill>
                <a:latin typeface="Karnchang"/>
              </a:rPr>
              <a:t>antri</a:t>
            </a:r>
            <a:endParaRPr lang="en-US" sz="2700" dirty="0">
              <a:solidFill>
                <a:srgbClr val="000000"/>
              </a:solidFill>
              <a:latin typeface="Karnchang"/>
            </a:endParaRPr>
          </a:p>
          <a:p>
            <a:pPr algn="just">
              <a:lnSpc>
                <a:spcPts val="3779"/>
              </a:lnSpc>
            </a:pPr>
            <a:endParaRPr lang="en-US" sz="2700" dirty="0">
              <a:solidFill>
                <a:srgbClr val="000000"/>
              </a:solidFill>
              <a:latin typeface="Karnchang"/>
            </a:endParaRPr>
          </a:p>
        </p:txBody>
      </p:sp>
      <p:sp>
        <p:nvSpPr>
          <p:cNvPr id="33" name="Freeform 33"/>
          <p:cNvSpPr/>
          <p:nvPr/>
        </p:nvSpPr>
        <p:spPr>
          <a:xfrm>
            <a:off x="1281342" y="7180947"/>
            <a:ext cx="3680357" cy="1374591"/>
          </a:xfrm>
          <a:custGeom>
            <a:avLst/>
            <a:gdLst/>
            <a:ahLst/>
            <a:cxnLst/>
            <a:rect l="l" t="t" r="r" b="b"/>
            <a:pathLst>
              <a:path w="3680357" h="1374591">
                <a:moveTo>
                  <a:pt x="0" y="0"/>
                </a:moveTo>
                <a:lnTo>
                  <a:pt x="3680357" y="0"/>
                </a:lnTo>
                <a:lnTo>
                  <a:pt x="3680357" y="1374591"/>
                </a:lnTo>
                <a:lnTo>
                  <a:pt x="0" y="1374591"/>
                </a:lnTo>
                <a:lnTo>
                  <a:pt x="0" y="0"/>
                </a:lnTo>
                <a:close/>
              </a:path>
            </a:pathLst>
          </a:custGeom>
          <a:blipFill>
            <a:blip r:embed="rId2"/>
            <a:stretch>
              <a:fillRect/>
            </a:stretch>
          </a:blipFill>
        </p:spPr>
      </p:sp>
      <p:sp>
        <p:nvSpPr>
          <p:cNvPr id="34" name="Freeform 34"/>
          <p:cNvSpPr/>
          <p:nvPr/>
        </p:nvSpPr>
        <p:spPr>
          <a:xfrm>
            <a:off x="8030841" y="3826701"/>
            <a:ext cx="8030067" cy="1197029"/>
          </a:xfrm>
          <a:custGeom>
            <a:avLst/>
            <a:gdLst/>
            <a:ahLst/>
            <a:cxnLst/>
            <a:rect l="l" t="t" r="r" b="b"/>
            <a:pathLst>
              <a:path w="8030067" h="1197029">
                <a:moveTo>
                  <a:pt x="0" y="0"/>
                </a:moveTo>
                <a:lnTo>
                  <a:pt x="8030067" y="0"/>
                </a:lnTo>
                <a:lnTo>
                  <a:pt x="8030067" y="1197029"/>
                </a:lnTo>
                <a:lnTo>
                  <a:pt x="0" y="1197029"/>
                </a:lnTo>
                <a:lnTo>
                  <a:pt x="0" y="0"/>
                </a:lnTo>
                <a:close/>
              </a:path>
            </a:pathLst>
          </a:custGeom>
          <a:blipFill>
            <a:blip r:embed="rId3"/>
            <a:stretch>
              <a:fillRect/>
            </a:stretch>
          </a:blipFill>
        </p:spPr>
      </p:sp>
      <p:sp>
        <p:nvSpPr>
          <p:cNvPr id="35" name="TextBox 35"/>
          <p:cNvSpPr txBox="1"/>
          <p:nvPr/>
        </p:nvSpPr>
        <p:spPr>
          <a:xfrm>
            <a:off x="15621459" y="349050"/>
            <a:ext cx="2168307" cy="444454"/>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rPr>
              <a:t>Halaman 5</a:t>
            </a:r>
          </a:p>
        </p:txBody>
      </p:sp>
      <p:sp>
        <p:nvSpPr>
          <p:cNvPr id="36" name="TextBox 36"/>
          <p:cNvSpPr txBox="1"/>
          <p:nvPr/>
        </p:nvSpPr>
        <p:spPr>
          <a:xfrm>
            <a:off x="629723" y="9375775"/>
            <a:ext cx="7118830" cy="796925"/>
          </a:xfrm>
          <a:prstGeom prst="rect">
            <a:avLst/>
          </a:prstGeom>
        </p:spPr>
        <p:txBody>
          <a:bodyPr lIns="0" tIns="0" rIns="0" bIns="0" rtlCol="0" anchor="t">
            <a:spAutoFit/>
          </a:bodyPr>
          <a:lstStyle/>
          <a:p>
            <a:pPr algn="ctr">
              <a:lnSpc>
                <a:spcPts val="2800"/>
              </a:lnSpc>
            </a:pPr>
            <a:r>
              <a:rPr lang="en-US" sz="2000" spc="120" dirty="0">
                <a:solidFill>
                  <a:srgbClr val="FFFFFF"/>
                </a:solidFill>
                <a:latin typeface="Karnchang"/>
              </a:rPr>
              <a:t>Giraldo </a:t>
            </a:r>
            <a:r>
              <a:rPr lang="en-US" sz="2000" spc="120" dirty="0" err="1">
                <a:solidFill>
                  <a:srgbClr val="FFFFFF"/>
                </a:solidFill>
                <a:latin typeface="Karnchang"/>
              </a:rPr>
              <a:t>Stevanus</a:t>
            </a:r>
            <a:r>
              <a:rPr lang="en-US" sz="2000" spc="120" dirty="0">
                <a:solidFill>
                  <a:srgbClr val="FFFFFF"/>
                </a:solidFill>
                <a:latin typeface="Karnchang"/>
              </a:rPr>
              <a:t> |  Universitas </a:t>
            </a:r>
            <a:r>
              <a:rPr lang="en-US" sz="2000" spc="120" dirty="0" err="1">
                <a:solidFill>
                  <a:srgbClr val="FFFFFF"/>
                </a:solidFill>
                <a:latin typeface="Karnchang"/>
              </a:rPr>
              <a:t>Trunojoyo</a:t>
            </a:r>
            <a:r>
              <a:rPr lang="en-US" sz="2000" spc="120" dirty="0">
                <a:solidFill>
                  <a:srgbClr val="FFFFFF"/>
                </a:solidFill>
                <a:latin typeface="Karnchang"/>
              </a:rPr>
              <a:t> Madura | </a:t>
            </a:r>
            <a:r>
              <a:rPr lang="en-US" sz="2000" spc="120" dirty="0" err="1">
                <a:solidFill>
                  <a:srgbClr val="FFFFFF"/>
                </a:solidFill>
                <a:latin typeface="Karnchang"/>
              </a:rPr>
              <a:t>Sistem</a:t>
            </a:r>
            <a:r>
              <a:rPr lang="en-US" sz="2000" spc="120" dirty="0">
                <a:solidFill>
                  <a:srgbClr val="FFFFFF"/>
                </a:solidFill>
                <a:latin typeface="Karnchang"/>
              </a:rPr>
              <a:t> </a:t>
            </a:r>
            <a:r>
              <a:rPr lang="en-US" sz="2000" spc="120" dirty="0" err="1">
                <a:solidFill>
                  <a:srgbClr val="FFFFFF"/>
                </a:solidFill>
                <a:latin typeface="Karnchang"/>
              </a:rPr>
              <a:t>Informasi</a:t>
            </a:r>
            <a:r>
              <a:rPr lang="en-US" sz="2000" spc="120" dirty="0">
                <a:solidFill>
                  <a:srgbClr val="FFFFFF"/>
                </a:solidFill>
                <a:latin typeface="Karnchang"/>
              </a:rPr>
              <a:t> | 2023</a:t>
            </a:r>
          </a:p>
        </p:txBody>
      </p:sp>
      <p:sp>
        <p:nvSpPr>
          <p:cNvPr id="37" name="TextBox 37"/>
          <p:cNvSpPr txBox="1"/>
          <p:nvPr/>
        </p:nvSpPr>
        <p:spPr>
          <a:xfrm>
            <a:off x="870446" y="8669655"/>
            <a:ext cx="15443857" cy="588645"/>
          </a:xfrm>
          <a:prstGeom prst="rect">
            <a:avLst/>
          </a:prstGeom>
        </p:spPr>
        <p:txBody>
          <a:bodyPr lIns="0" tIns="0" rIns="0" bIns="0" rtlCol="0" anchor="t">
            <a:spAutoFit/>
          </a:bodyPr>
          <a:lstStyle/>
          <a:p>
            <a:pPr>
              <a:lnSpc>
                <a:spcPts val="3779"/>
              </a:lnSpc>
              <a:spcBef>
                <a:spcPct val="0"/>
              </a:spcBef>
            </a:pPr>
            <a:r>
              <a:rPr lang="en-US" sz="2700">
                <a:solidFill>
                  <a:srgbClr val="000000"/>
                </a:solidFill>
                <a:latin typeface="Karnchang"/>
              </a:rPr>
              <a:t>Jadi, banyaknya yg menunggu = lama tunggu x rate kedatangan = 2 ( x ) = 1 jam x 2 jam = x = 1</a:t>
            </a:r>
          </a:p>
        </p:txBody>
      </p:sp>
      <p:sp>
        <p:nvSpPr>
          <p:cNvPr id="38" name="TextBox 38"/>
          <p:cNvSpPr txBox="1"/>
          <p:nvPr/>
        </p:nvSpPr>
        <p:spPr>
          <a:xfrm>
            <a:off x="7429387" y="3203766"/>
            <a:ext cx="16472233" cy="1064895"/>
          </a:xfrm>
          <a:prstGeom prst="rect">
            <a:avLst/>
          </a:prstGeom>
        </p:spPr>
        <p:txBody>
          <a:bodyPr lIns="0" tIns="0" rIns="0" bIns="0" rtlCol="0" anchor="t">
            <a:spAutoFit/>
          </a:bodyPr>
          <a:lstStyle/>
          <a:p>
            <a:pPr marL="582930" lvl="1" indent="-291465" algn="just">
              <a:lnSpc>
                <a:spcPts val="3779"/>
              </a:lnSpc>
              <a:buFont typeface="Arial"/>
              <a:buChar char="•"/>
            </a:pPr>
            <a:r>
              <a:rPr lang="en-US" sz="2700" dirty="0" err="1">
                <a:solidFill>
                  <a:srgbClr val="000000"/>
                </a:solidFill>
                <a:latin typeface="Karnchang"/>
              </a:rPr>
              <a:t>Utilisasi</a:t>
            </a:r>
            <a:r>
              <a:rPr lang="en-US" sz="2700" dirty="0">
                <a:solidFill>
                  <a:srgbClr val="000000"/>
                </a:solidFill>
                <a:latin typeface="Karnchang"/>
              </a:rPr>
              <a:t> </a:t>
            </a:r>
            <a:r>
              <a:rPr lang="en-US" sz="2700" dirty="0" err="1">
                <a:solidFill>
                  <a:srgbClr val="000000"/>
                </a:solidFill>
                <a:latin typeface="Karnchang"/>
              </a:rPr>
              <a:t>komputer</a:t>
            </a:r>
            <a:endParaRPr lang="en-US" sz="2700" dirty="0">
              <a:solidFill>
                <a:srgbClr val="000000"/>
              </a:solidFill>
              <a:latin typeface="Karnchang"/>
            </a:endParaRPr>
          </a:p>
          <a:p>
            <a:pPr algn="just">
              <a:lnSpc>
                <a:spcPts val="3779"/>
              </a:lnSpc>
            </a:pPr>
            <a:endParaRPr lang="en-US" sz="2700" dirty="0">
              <a:solidFill>
                <a:srgbClr val="000000"/>
              </a:solidFill>
              <a:latin typeface="Karnchang"/>
            </a:endParaRPr>
          </a:p>
        </p:txBody>
      </p:sp>
      <p:sp>
        <p:nvSpPr>
          <p:cNvPr id="39" name="TextBox 39"/>
          <p:cNvSpPr txBox="1"/>
          <p:nvPr/>
        </p:nvSpPr>
        <p:spPr>
          <a:xfrm>
            <a:off x="7901483" y="5570220"/>
            <a:ext cx="16472233" cy="2969895"/>
          </a:xfrm>
          <a:prstGeom prst="rect">
            <a:avLst/>
          </a:prstGeom>
        </p:spPr>
        <p:txBody>
          <a:bodyPr lIns="0" tIns="0" rIns="0" bIns="0" rtlCol="0" anchor="t">
            <a:spAutoFit/>
          </a:bodyPr>
          <a:lstStyle/>
          <a:p>
            <a:pPr algn="just">
              <a:lnSpc>
                <a:spcPts val="3779"/>
              </a:lnSpc>
            </a:pPr>
            <a:r>
              <a:rPr lang="en-US" sz="2700" dirty="0" err="1">
                <a:solidFill>
                  <a:srgbClr val="000000"/>
                </a:solidFill>
                <a:latin typeface="Karnchang"/>
              </a:rPr>
              <a:t>Tarifsewa</a:t>
            </a:r>
            <a:r>
              <a:rPr lang="en-US" sz="2700" dirty="0">
                <a:solidFill>
                  <a:srgbClr val="000000"/>
                </a:solidFill>
                <a:latin typeface="Karnchang"/>
              </a:rPr>
              <a:t> = 1000/jam</a:t>
            </a:r>
          </a:p>
          <a:p>
            <a:pPr algn="just">
              <a:lnSpc>
                <a:spcPts val="3779"/>
              </a:lnSpc>
            </a:pPr>
            <a:r>
              <a:rPr lang="en-US" sz="2700" dirty="0">
                <a:solidFill>
                  <a:srgbClr val="000000"/>
                </a:solidFill>
                <a:latin typeface="Karnchang"/>
              </a:rPr>
              <a:t> 1 </a:t>
            </a:r>
            <a:r>
              <a:rPr lang="en-US" sz="2700" dirty="0" err="1">
                <a:solidFill>
                  <a:srgbClr val="000000"/>
                </a:solidFill>
                <a:latin typeface="Karnchang"/>
              </a:rPr>
              <a:t>hari</a:t>
            </a:r>
            <a:r>
              <a:rPr lang="en-US" sz="2700" dirty="0">
                <a:solidFill>
                  <a:srgbClr val="000000"/>
                </a:solidFill>
                <a:latin typeface="Karnchang"/>
              </a:rPr>
              <a:t> </a:t>
            </a:r>
            <a:r>
              <a:rPr lang="en-US" sz="2700" dirty="0" err="1">
                <a:solidFill>
                  <a:srgbClr val="000000"/>
                </a:solidFill>
                <a:latin typeface="Karnchang"/>
              </a:rPr>
              <a:t>buka</a:t>
            </a:r>
            <a:r>
              <a:rPr lang="en-US" sz="2700" dirty="0">
                <a:solidFill>
                  <a:srgbClr val="000000"/>
                </a:solidFill>
                <a:latin typeface="Karnchang"/>
              </a:rPr>
              <a:t> 8 jam</a:t>
            </a:r>
          </a:p>
          <a:p>
            <a:pPr algn="just">
              <a:lnSpc>
                <a:spcPts val="3779"/>
              </a:lnSpc>
            </a:pPr>
            <a:r>
              <a:rPr lang="en-US" sz="2700" dirty="0">
                <a:solidFill>
                  <a:srgbClr val="000000"/>
                </a:solidFill>
                <a:latin typeface="Karnchang"/>
              </a:rPr>
              <a:t> Rata –rata </a:t>
            </a:r>
            <a:r>
              <a:rPr lang="en-US" sz="2700" dirty="0" err="1">
                <a:solidFill>
                  <a:srgbClr val="000000"/>
                </a:solidFill>
                <a:latin typeface="Karnchang"/>
              </a:rPr>
              <a:t>pendapatan</a:t>
            </a:r>
            <a:r>
              <a:rPr lang="en-US" sz="2700" dirty="0">
                <a:solidFill>
                  <a:srgbClr val="000000"/>
                </a:solidFill>
                <a:latin typeface="Karnchang"/>
              </a:rPr>
              <a:t> </a:t>
            </a:r>
            <a:r>
              <a:rPr lang="en-US" sz="2700" dirty="0" err="1">
                <a:solidFill>
                  <a:srgbClr val="000000"/>
                </a:solidFill>
                <a:latin typeface="Karnchang"/>
              </a:rPr>
              <a:t>dalam</a:t>
            </a:r>
            <a:r>
              <a:rPr lang="en-US" sz="2700" dirty="0">
                <a:solidFill>
                  <a:srgbClr val="000000"/>
                </a:solidFill>
                <a:latin typeface="Karnchang"/>
              </a:rPr>
              <a:t> </a:t>
            </a:r>
            <a:r>
              <a:rPr lang="en-US" sz="2700" dirty="0" err="1">
                <a:solidFill>
                  <a:srgbClr val="000000"/>
                </a:solidFill>
                <a:latin typeface="Karnchang"/>
              </a:rPr>
              <a:t>satu</a:t>
            </a:r>
            <a:r>
              <a:rPr lang="en-US" sz="2700" dirty="0">
                <a:solidFill>
                  <a:srgbClr val="000000"/>
                </a:solidFill>
                <a:latin typeface="Karnchang"/>
              </a:rPr>
              <a:t> </a:t>
            </a:r>
            <a:r>
              <a:rPr lang="en-US" sz="2700" dirty="0" err="1">
                <a:solidFill>
                  <a:srgbClr val="000000"/>
                </a:solidFill>
                <a:latin typeface="Karnchang"/>
              </a:rPr>
              <a:t>hari</a:t>
            </a:r>
            <a:endParaRPr lang="en-US" sz="2700" dirty="0">
              <a:solidFill>
                <a:srgbClr val="000000"/>
              </a:solidFill>
              <a:latin typeface="Karnchang"/>
            </a:endParaRPr>
          </a:p>
          <a:p>
            <a:pPr algn="just">
              <a:lnSpc>
                <a:spcPts val="3779"/>
              </a:lnSpc>
            </a:pPr>
            <a:r>
              <a:rPr lang="en-US" sz="2700" dirty="0">
                <a:solidFill>
                  <a:srgbClr val="000000"/>
                </a:solidFill>
                <a:latin typeface="Karnchang"/>
              </a:rPr>
              <a:t> = </a:t>
            </a:r>
            <a:r>
              <a:rPr lang="en-US" sz="2700" dirty="0" err="1">
                <a:solidFill>
                  <a:srgbClr val="000000"/>
                </a:solidFill>
                <a:latin typeface="Karnchang"/>
              </a:rPr>
              <a:t>banyaknya</a:t>
            </a:r>
            <a:r>
              <a:rPr lang="en-US" sz="2700" dirty="0">
                <a:solidFill>
                  <a:srgbClr val="000000"/>
                </a:solidFill>
                <a:latin typeface="Karnchang"/>
              </a:rPr>
              <a:t> yang </a:t>
            </a:r>
            <a:r>
              <a:rPr lang="en-US" sz="2700" dirty="0" err="1">
                <a:solidFill>
                  <a:srgbClr val="000000"/>
                </a:solidFill>
                <a:latin typeface="Karnchang"/>
              </a:rPr>
              <a:t>dapat</a:t>
            </a:r>
            <a:r>
              <a:rPr lang="en-US" sz="2700" dirty="0">
                <a:solidFill>
                  <a:srgbClr val="000000"/>
                </a:solidFill>
                <a:latin typeface="Karnchang"/>
              </a:rPr>
              <a:t> </a:t>
            </a:r>
            <a:r>
              <a:rPr lang="en-US" sz="2700" dirty="0" err="1">
                <a:solidFill>
                  <a:srgbClr val="000000"/>
                </a:solidFill>
                <a:latin typeface="Karnchang"/>
              </a:rPr>
              <a:t>dilayani</a:t>
            </a:r>
            <a:r>
              <a:rPr lang="en-US" sz="2700" dirty="0">
                <a:solidFill>
                  <a:srgbClr val="000000"/>
                </a:solidFill>
                <a:latin typeface="Karnchang"/>
              </a:rPr>
              <a:t> </a:t>
            </a:r>
            <a:r>
              <a:rPr lang="en-US" sz="2700" dirty="0" err="1">
                <a:solidFill>
                  <a:srgbClr val="000000"/>
                </a:solidFill>
                <a:latin typeface="Karnchang"/>
              </a:rPr>
              <a:t>dalam</a:t>
            </a:r>
            <a:r>
              <a:rPr lang="en-US" sz="2700" dirty="0">
                <a:solidFill>
                  <a:srgbClr val="000000"/>
                </a:solidFill>
                <a:latin typeface="Karnchang"/>
              </a:rPr>
              <a:t> 1 </a:t>
            </a:r>
            <a:r>
              <a:rPr lang="en-US" sz="2700" dirty="0" err="1">
                <a:solidFill>
                  <a:srgbClr val="000000"/>
                </a:solidFill>
                <a:latin typeface="Karnchang"/>
              </a:rPr>
              <a:t>hari</a:t>
            </a:r>
            <a:r>
              <a:rPr lang="en-US" sz="2700" dirty="0">
                <a:solidFill>
                  <a:srgbClr val="000000"/>
                </a:solidFill>
                <a:latin typeface="Karnchang"/>
              </a:rPr>
              <a:t> x 1000</a:t>
            </a:r>
          </a:p>
          <a:p>
            <a:pPr algn="just">
              <a:lnSpc>
                <a:spcPts val="3779"/>
              </a:lnSpc>
            </a:pPr>
            <a:r>
              <a:rPr lang="en-US" sz="2700" dirty="0">
                <a:solidFill>
                  <a:srgbClr val="000000"/>
                </a:solidFill>
                <a:latin typeface="Karnchang"/>
              </a:rPr>
              <a:t> = (1 – P₅ ) x 2 x 8 x 1000</a:t>
            </a:r>
          </a:p>
          <a:p>
            <a:pPr algn="just">
              <a:lnSpc>
                <a:spcPts val="3779"/>
              </a:lnSpc>
            </a:pPr>
            <a:r>
              <a:rPr lang="en-US" sz="2700" dirty="0">
                <a:solidFill>
                  <a:srgbClr val="000000"/>
                </a:solidFill>
                <a:latin typeface="Karnchang"/>
              </a:rPr>
              <a:t> = 0,142 x 2 x 8 x 1000 = 2272</a:t>
            </a:r>
          </a:p>
        </p:txBody>
      </p:sp>
      <p:sp>
        <p:nvSpPr>
          <p:cNvPr id="40" name="TextBox 40"/>
          <p:cNvSpPr txBox="1"/>
          <p:nvPr/>
        </p:nvSpPr>
        <p:spPr>
          <a:xfrm>
            <a:off x="2052944" y="1217295"/>
            <a:ext cx="5351739" cy="588645"/>
          </a:xfrm>
          <a:prstGeom prst="rect">
            <a:avLst/>
          </a:prstGeom>
        </p:spPr>
        <p:txBody>
          <a:bodyPr lIns="0" tIns="0" rIns="0" bIns="0" rtlCol="0" anchor="t">
            <a:spAutoFit/>
          </a:bodyPr>
          <a:lstStyle/>
          <a:p>
            <a:pPr algn="just">
              <a:lnSpc>
                <a:spcPts val="3779"/>
              </a:lnSpc>
            </a:pPr>
            <a:r>
              <a:rPr lang="en-US" sz="2700">
                <a:solidFill>
                  <a:srgbClr val="000000"/>
                </a:solidFill>
                <a:latin typeface="Karnchang"/>
              </a:rPr>
              <a:t>µ</a:t>
            </a:r>
          </a:p>
        </p:txBody>
      </p:sp>
      <p:sp>
        <p:nvSpPr>
          <p:cNvPr id="41" name="AutoShape 41"/>
          <p:cNvSpPr/>
          <p:nvPr/>
        </p:nvSpPr>
        <p:spPr>
          <a:xfrm>
            <a:off x="1986269" y="1333500"/>
            <a:ext cx="357221" cy="0"/>
          </a:xfrm>
          <a:prstGeom prst="line">
            <a:avLst/>
          </a:prstGeom>
          <a:ln w="38100" cap="flat">
            <a:solidFill>
              <a:srgbClr val="000000"/>
            </a:solidFill>
            <a:prstDash val="solid"/>
            <a:headEnd type="none" w="sm" len="sm"/>
            <a:tailEnd type="none" w="sm" len="sm"/>
          </a:ln>
        </p:spPr>
      </p:sp>
      <p:sp>
        <p:nvSpPr>
          <p:cNvPr id="42" name="TextBox 42"/>
          <p:cNvSpPr txBox="1"/>
          <p:nvPr/>
        </p:nvSpPr>
        <p:spPr>
          <a:xfrm>
            <a:off x="4027109" y="1264920"/>
            <a:ext cx="544891" cy="588645"/>
          </a:xfrm>
          <a:prstGeom prst="rect">
            <a:avLst/>
          </a:prstGeom>
        </p:spPr>
        <p:txBody>
          <a:bodyPr lIns="0" tIns="0" rIns="0" bIns="0" rtlCol="0" anchor="t">
            <a:spAutoFit/>
          </a:bodyPr>
          <a:lstStyle/>
          <a:p>
            <a:pPr algn="just">
              <a:lnSpc>
                <a:spcPts val="3779"/>
              </a:lnSpc>
            </a:pPr>
            <a:r>
              <a:rPr lang="en-US" sz="2700" dirty="0">
                <a:solidFill>
                  <a:srgbClr val="000000"/>
                </a:solidFill>
                <a:latin typeface="Karnchang"/>
              </a:rPr>
              <a:t>3</a:t>
            </a:r>
          </a:p>
        </p:txBody>
      </p:sp>
      <p:sp>
        <p:nvSpPr>
          <p:cNvPr id="43" name="TextBox 43"/>
          <p:cNvSpPr txBox="1"/>
          <p:nvPr/>
        </p:nvSpPr>
        <p:spPr>
          <a:xfrm>
            <a:off x="3657600" y="1022985"/>
            <a:ext cx="544891" cy="588645"/>
          </a:xfrm>
          <a:prstGeom prst="rect">
            <a:avLst/>
          </a:prstGeom>
        </p:spPr>
        <p:txBody>
          <a:bodyPr lIns="0" tIns="0" rIns="0" bIns="0" rtlCol="0" anchor="t">
            <a:spAutoFit/>
          </a:bodyPr>
          <a:lstStyle/>
          <a:p>
            <a:pPr algn="just">
              <a:lnSpc>
                <a:spcPts val="3779"/>
              </a:lnSpc>
            </a:pPr>
            <a:r>
              <a:rPr lang="en-US" sz="2700" dirty="0">
                <a:solidFill>
                  <a:srgbClr val="000000"/>
                </a:solidFill>
                <a:latin typeface="Karnchang"/>
              </a:rPr>
              <a:t>x</a:t>
            </a:r>
          </a:p>
        </p:txBody>
      </p:sp>
      <p:sp>
        <p:nvSpPr>
          <p:cNvPr id="44" name="AutoShape 44"/>
          <p:cNvSpPr/>
          <p:nvPr/>
        </p:nvSpPr>
        <p:spPr>
          <a:xfrm>
            <a:off x="3909979" y="1257300"/>
            <a:ext cx="357221" cy="0"/>
          </a:xfrm>
          <a:prstGeom prst="line">
            <a:avLst/>
          </a:prstGeom>
          <a:ln w="38100" cap="flat">
            <a:solidFill>
              <a:srgbClr val="000000"/>
            </a:solidFill>
            <a:prstDash val="solid"/>
            <a:headEnd type="none" w="sm" len="sm"/>
            <a:tailEnd type="none" w="sm" len="sm"/>
          </a:ln>
        </p:spPr>
      </p:sp>
      <p:sp>
        <p:nvSpPr>
          <p:cNvPr id="45" name="TextBox 45"/>
          <p:cNvSpPr txBox="1"/>
          <p:nvPr/>
        </p:nvSpPr>
        <p:spPr>
          <a:xfrm>
            <a:off x="6248077" y="857250"/>
            <a:ext cx="5351739" cy="588645"/>
          </a:xfrm>
          <a:prstGeom prst="rect">
            <a:avLst/>
          </a:prstGeom>
        </p:spPr>
        <p:txBody>
          <a:bodyPr lIns="0" tIns="0" rIns="0" bIns="0" rtlCol="0" anchor="t">
            <a:spAutoFit/>
          </a:bodyPr>
          <a:lstStyle/>
          <a:p>
            <a:pPr algn="just">
              <a:lnSpc>
                <a:spcPts val="3779"/>
              </a:lnSpc>
            </a:pPr>
            <a:r>
              <a:rPr lang="en-US" sz="2700">
                <a:solidFill>
                  <a:srgbClr val="000000"/>
                </a:solidFill>
                <a:latin typeface="Karnchang"/>
              </a:rPr>
              <a:t>P2 =    λ     Po  =   (2)²     1         1   = 0,6</a:t>
            </a:r>
          </a:p>
        </p:txBody>
      </p:sp>
      <p:sp>
        <p:nvSpPr>
          <p:cNvPr id="46" name="TextBox 46"/>
          <p:cNvSpPr txBox="1"/>
          <p:nvPr/>
        </p:nvSpPr>
        <p:spPr>
          <a:xfrm>
            <a:off x="5343322" y="1061085"/>
            <a:ext cx="544891" cy="588645"/>
          </a:xfrm>
          <a:prstGeom prst="rect">
            <a:avLst/>
          </a:prstGeom>
        </p:spPr>
        <p:txBody>
          <a:bodyPr lIns="0" tIns="0" rIns="0" bIns="0" rtlCol="0" anchor="t">
            <a:spAutoFit/>
          </a:bodyPr>
          <a:lstStyle/>
          <a:p>
            <a:pPr algn="just">
              <a:lnSpc>
                <a:spcPts val="3779"/>
              </a:lnSpc>
            </a:pPr>
            <a:r>
              <a:rPr lang="en-US" sz="2700">
                <a:solidFill>
                  <a:srgbClr val="000000"/>
                </a:solidFill>
                <a:latin typeface="Karnchang"/>
              </a:rPr>
              <a:t>;</a:t>
            </a:r>
          </a:p>
        </p:txBody>
      </p:sp>
      <p:sp>
        <p:nvSpPr>
          <p:cNvPr id="47" name="AutoShape 47"/>
          <p:cNvSpPr/>
          <p:nvPr/>
        </p:nvSpPr>
        <p:spPr>
          <a:xfrm>
            <a:off x="6866487" y="1333500"/>
            <a:ext cx="837811" cy="0"/>
          </a:xfrm>
          <a:prstGeom prst="line">
            <a:avLst/>
          </a:prstGeom>
          <a:ln w="38100" cap="flat">
            <a:solidFill>
              <a:srgbClr val="000000"/>
            </a:solidFill>
            <a:prstDash val="solid"/>
            <a:headEnd type="none" w="sm" len="sm"/>
            <a:tailEnd type="none" w="sm" len="sm"/>
          </a:ln>
        </p:spPr>
      </p:sp>
      <p:sp>
        <p:nvSpPr>
          <p:cNvPr id="48" name="TextBox 48"/>
          <p:cNvSpPr txBox="1"/>
          <p:nvPr/>
        </p:nvSpPr>
        <p:spPr>
          <a:xfrm>
            <a:off x="6875582" y="1264920"/>
            <a:ext cx="872970" cy="588645"/>
          </a:xfrm>
          <a:prstGeom prst="rect">
            <a:avLst/>
          </a:prstGeom>
        </p:spPr>
        <p:txBody>
          <a:bodyPr lIns="0" tIns="0" rIns="0" bIns="0" rtlCol="0" anchor="t">
            <a:spAutoFit/>
          </a:bodyPr>
          <a:lstStyle/>
          <a:p>
            <a:pPr algn="just">
              <a:lnSpc>
                <a:spcPts val="3779"/>
              </a:lnSpc>
            </a:pPr>
            <a:r>
              <a:rPr lang="en-US" sz="2700" dirty="0">
                <a:solidFill>
                  <a:srgbClr val="000000"/>
                </a:solidFill>
                <a:latin typeface="Karnchang"/>
              </a:rPr>
              <a:t>2 ! µ² </a:t>
            </a:r>
          </a:p>
        </p:txBody>
      </p:sp>
      <p:sp>
        <p:nvSpPr>
          <p:cNvPr id="49" name="AutoShape 49"/>
          <p:cNvSpPr/>
          <p:nvPr/>
        </p:nvSpPr>
        <p:spPr>
          <a:xfrm>
            <a:off x="9470791" y="1333500"/>
            <a:ext cx="357221" cy="0"/>
          </a:xfrm>
          <a:prstGeom prst="line">
            <a:avLst/>
          </a:prstGeom>
          <a:ln w="38100" cap="flat">
            <a:solidFill>
              <a:srgbClr val="000000"/>
            </a:solidFill>
            <a:prstDash val="solid"/>
            <a:headEnd type="none" w="sm" len="sm"/>
            <a:tailEnd type="none" w="sm" len="sm"/>
          </a:ln>
        </p:spPr>
      </p:sp>
      <p:sp>
        <p:nvSpPr>
          <p:cNvPr id="50" name="TextBox 50"/>
          <p:cNvSpPr txBox="1"/>
          <p:nvPr/>
        </p:nvSpPr>
        <p:spPr>
          <a:xfrm>
            <a:off x="9546352" y="1278255"/>
            <a:ext cx="544891" cy="588645"/>
          </a:xfrm>
          <a:prstGeom prst="rect">
            <a:avLst/>
          </a:prstGeom>
        </p:spPr>
        <p:txBody>
          <a:bodyPr lIns="0" tIns="0" rIns="0" bIns="0" rtlCol="0" anchor="t">
            <a:spAutoFit/>
          </a:bodyPr>
          <a:lstStyle/>
          <a:p>
            <a:pPr algn="just">
              <a:lnSpc>
                <a:spcPts val="3779"/>
              </a:lnSpc>
            </a:pPr>
            <a:r>
              <a:rPr lang="en-US" sz="2700">
                <a:solidFill>
                  <a:srgbClr val="000000"/>
                </a:solidFill>
                <a:latin typeface="Karnchang"/>
              </a:rPr>
              <a:t>2</a:t>
            </a:r>
          </a:p>
        </p:txBody>
      </p:sp>
      <p:sp>
        <p:nvSpPr>
          <p:cNvPr id="51" name="TextBox 51"/>
          <p:cNvSpPr txBox="1"/>
          <p:nvPr/>
        </p:nvSpPr>
        <p:spPr>
          <a:xfrm>
            <a:off x="9198346" y="1001606"/>
            <a:ext cx="544891" cy="588645"/>
          </a:xfrm>
          <a:prstGeom prst="rect">
            <a:avLst/>
          </a:prstGeom>
        </p:spPr>
        <p:txBody>
          <a:bodyPr lIns="0" tIns="0" rIns="0" bIns="0" rtlCol="0" anchor="t">
            <a:spAutoFit/>
          </a:bodyPr>
          <a:lstStyle/>
          <a:p>
            <a:pPr algn="just">
              <a:lnSpc>
                <a:spcPts val="3779"/>
              </a:lnSpc>
            </a:pPr>
            <a:r>
              <a:rPr lang="en-US" sz="2700">
                <a:solidFill>
                  <a:srgbClr val="000000"/>
                </a:solidFill>
                <a:latin typeface="Karnchang"/>
              </a:rPr>
              <a:t>x</a:t>
            </a:r>
          </a:p>
        </p:txBody>
      </p:sp>
      <p:sp>
        <p:nvSpPr>
          <p:cNvPr id="52" name="TextBox 52"/>
          <p:cNvSpPr txBox="1"/>
          <p:nvPr/>
        </p:nvSpPr>
        <p:spPr>
          <a:xfrm>
            <a:off x="11471061" y="1003935"/>
            <a:ext cx="544891" cy="588645"/>
          </a:xfrm>
          <a:prstGeom prst="rect">
            <a:avLst/>
          </a:prstGeom>
        </p:spPr>
        <p:txBody>
          <a:bodyPr lIns="0" tIns="0" rIns="0" bIns="0" rtlCol="0" anchor="t">
            <a:spAutoFit/>
          </a:bodyPr>
          <a:lstStyle/>
          <a:p>
            <a:pPr algn="just">
              <a:lnSpc>
                <a:spcPts val="3779"/>
              </a:lnSpc>
            </a:pPr>
            <a:r>
              <a:rPr lang="en-US" sz="2700">
                <a:solidFill>
                  <a:srgbClr val="000000"/>
                </a:solidFill>
                <a:latin typeface="Karnchang"/>
              </a:rPr>
              <a:t>;</a:t>
            </a:r>
          </a:p>
        </p:txBody>
      </p:sp>
      <p:sp>
        <p:nvSpPr>
          <p:cNvPr id="53" name="TextBox 53"/>
          <p:cNvSpPr txBox="1"/>
          <p:nvPr/>
        </p:nvSpPr>
        <p:spPr>
          <a:xfrm>
            <a:off x="11676016" y="935355"/>
            <a:ext cx="5847050" cy="1541145"/>
          </a:xfrm>
          <a:prstGeom prst="rect">
            <a:avLst/>
          </a:prstGeom>
        </p:spPr>
        <p:txBody>
          <a:bodyPr lIns="0" tIns="0" rIns="0" bIns="0" rtlCol="0" anchor="t">
            <a:spAutoFit/>
          </a:bodyPr>
          <a:lstStyle/>
          <a:p>
            <a:pPr algn="just">
              <a:lnSpc>
                <a:spcPts val="3779"/>
              </a:lnSpc>
            </a:pPr>
            <a:r>
              <a:rPr lang="en-US" sz="2700" dirty="0">
                <a:solidFill>
                  <a:srgbClr val="000000"/>
                </a:solidFill>
                <a:latin typeface="Karnchang"/>
              </a:rPr>
              <a:t>P3 =  1              Po = (2)³             1   </a:t>
            </a:r>
          </a:p>
          <a:p>
            <a:pPr algn="just">
              <a:lnSpc>
                <a:spcPts val="3779"/>
              </a:lnSpc>
            </a:pPr>
            <a:endParaRPr lang="en-US" sz="2700" dirty="0">
              <a:solidFill>
                <a:srgbClr val="000000"/>
              </a:solidFill>
              <a:latin typeface="Karnchang"/>
            </a:endParaRPr>
          </a:p>
          <a:p>
            <a:pPr algn="just">
              <a:lnSpc>
                <a:spcPts val="3779"/>
              </a:lnSpc>
            </a:pPr>
            <a:r>
              <a:rPr lang="en-US" sz="2700" dirty="0">
                <a:solidFill>
                  <a:srgbClr val="000000"/>
                </a:solidFill>
                <a:latin typeface="Karnchang"/>
              </a:rPr>
              <a:t>                                =  0,440  </a:t>
            </a:r>
          </a:p>
        </p:txBody>
      </p:sp>
      <p:sp>
        <p:nvSpPr>
          <p:cNvPr id="54" name="AutoShape 54"/>
          <p:cNvSpPr/>
          <p:nvPr/>
        </p:nvSpPr>
        <p:spPr>
          <a:xfrm>
            <a:off x="12443761" y="1426845"/>
            <a:ext cx="357221" cy="0"/>
          </a:xfrm>
          <a:prstGeom prst="line">
            <a:avLst/>
          </a:prstGeom>
          <a:ln w="38100" cap="flat">
            <a:solidFill>
              <a:srgbClr val="000000"/>
            </a:solidFill>
            <a:prstDash val="solid"/>
            <a:headEnd type="none" w="sm" len="sm"/>
            <a:tailEnd type="none" w="sm" len="sm"/>
          </a:ln>
        </p:spPr>
      </p:sp>
      <p:sp>
        <p:nvSpPr>
          <p:cNvPr id="55" name="TextBox 55"/>
          <p:cNvSpPr txBox="1"/>
          <p:nvPr/>
        </p:nvSpPr>
        <p:spPr>
          <a:xfrm>
            <a:off x="12441699" y="1448170"/>
            <a:ext cx="544891" cy="588645"/>
          </a:xfrm>
          <a:prstGeom prst="rect">
            <a:avLst/>
          </a:prstGeom>
        </p:spPr>
        <p:txBody>
          <a:bodyPr lIns="0" tIns="0" rIns="0" bIns="0" rtlCol="0" anchor="t">
            <a:spAutoFit/>
          </a:bodyPr>
          <a:lstStyle/>
          <a:p>
            <a:pPr algn="just">
              <a:lnSpc>
                <a:spcPts val="3779"/>
              </a:lnSpc>
            </a:pPr>
            <a:r>
              <a:rPr lang="en-US" sz="2700" dirty="0">
                <a:solidFill>
                  <a:srgbClr val="000000"/>
                </a:solidFill>
                <a:latin typeface="Karnchang"/>
              </a:rPr>
              <a:t>3 !</a:t>
            </a:r>
          </a:p>
        </p:txBody>
      </p:sp>
      <p:sp>
        <p:nvSpPr>
          <p:cNvPr id="56" name="TextBox 56"/>
          <p:cNvSpPr txBox="1"/>
          <p:nvPr/>
        </p:nvSpPr>
        <p:spPr>
          <a:xfrm>
            <a:off x="12780515" y="274365"/>
            <a:ext cx="1603999" cy="1733460"/>
          </a:xfrm>
          <a:prstGeom prst="rect">
            <a:avLst/>
          </a:prstGeom>
        </p:spPr>
        <p:txBody>
          <a:bodyPr lIns="0" tIns="0" rIns="0" bIns="0" rtlCol="0" anchor="t">
            <a:spAutoFit/>
          </a:bodyPr>
          <a:lstStyle/>
          <a:p>
            <a:pPr algn="just">
              <a:lnSpc>
                <a:spcPts val="11127"/>
              </a:lnSpc>
            </a:pPr>
            <a:r>
              <a:rPr lang="en-US" sz="7948" dirty="0">
                <a:solidFill>
                  <a:srgbClr val="000000"/>
                </a:solidFill>
                <a:latin typeface="Karnchang"/>
              </a:rPr>
              <a:t>⟮</a:t>
            </a:r>
          </a:p>
        </p:txBody>
      </p:sp>
      <p:sp>
        <p:nvSpPr>
          <p:cNvPr id="57" name="TextBox 57"/>
          <p:cNvSpPr txBox="1"/>
          <p:nvPr/>
        </p:nvSpPr>
        <p:spPr>
          <a:xfrm>
            <a:off x="13249678" y="276760"/>
            <a:ext cx="1623059" cy="1747720"/>
          </a:xfrm>
          <a:prstGeom prst="rect">
            <a:avLst/>
          </a:prstGeom>
        </p:spPr>
        <p:txBody>
          <a:bodyPr lIns="0" tIns="0" rIns="0" bIns="0" rtlCol="0" anchor="t">
            <a:spAutoFit/>
          </a:bodyPr>
          <a:lstStyle/>
          <a:p>
            <a:pPr algn="just">
              <a:lnSpc>
                <a:spcPts val="11259"/>
              </a:lnSpc>
            </a:pPr>
            <a:r>
              <a:rPr lang="en-US" sz="8042" dirty="0">
                <a:solidFill>
                  <a:srgbClr val="000000"/>
                </a:solidFill>
                <a:latin typeface="Karnchang"/>
              </a:rPr>
              <a:t>⟯</a:t>
            </a:r>
          </a:p>
        </p:txBody>
      </p:sp>
      <p:sp>
        <p:nvSpPr>
          <p:cNvPr id="58" name="TextBox 58"/>
          <p:cNvSpPr txBox="1"/>
          <p:nvPr/>
        </p:nvSpPr>
        <p:spPr>
          <a:xfrm>
            <a:off x="13104775" y="723900"/>
            <a:ext cx="459166" cy="486408"/>
          </a:xfrm>
          <a:prstGeom prst="rect">
            <a:avLst/>
          </a:prstGeom>
        </p:spPr>
        <p:txBody>
          <a:bodyPr lIns="0" tIns="0" rIns="0" bIns="0" rtlCol="0" anchor="t">
            <a:spAutoFit/>
          </a:bodyPr>
          <a:lstStyle/>
          <a:p>
            <a:pPr algn="just">
              <a:lnSpc>
                <a:spcPts val="3185"/>
              </a:lnSpc>
            </a:pPr>
            <a:r>
              <a:rPr lang="en-US" sz="2275" dirty="0">
                <a:solidFill>
                  <a:srgbClr val="000000"/>
                </a:solidFill>
                <a:latin typeface="Karnchang"/>
              </a:rPr>
              <a:t>λ</a:t>
            </a:r>
          </a:p>
        </p:txBody>
      </p:sp>
      <p:sp>
        <p:nvSpPr>
          <p:cNvPr id="59" name="AutoShape 59"/>
          <p:cNvSpPr/>
          <p:nvPr/>
        </p:nvSpPr>
        <p:spPr>
          <a:xfrm>
            <a:off x="13018044" y="1104900"/>
            <a:ext cx="357221" cy="0"/>
          </a:xfrm>
          <a:prstGeom prst="line">
            <a:avLst/>
          </a:prstGeom>
          <a:ln w="38100" cap="flat">
            <a:solidFill>
              <a:srgbClr val="000000"/>
            </a:solidFill>
            <a:prstDash val="solid"/>
            <a:headEnd type="none" w="sm" len="sm"/>
            <a:tailEnd type="none" w="sm" len="sm"/>
          </a:ln>
        </p:spPr>
      </p:sp>
      <p:sp>
        <p:nvSpPr>
          <p:cNvPr id="60" name="TextBox 60"/>
          <p:cNvSpPr txBox="1"/>
          <p:nvPr/>
        </p:nvSpPr>
        <p:spPr>
          <a:xfrm>
            <a:off x="13090487" y="1057882"/>
            <a:ext cx="487741" cy="526837"/>
          </a:xfrm>
          <a:prstGeom prst="rect">
            <a:avLst/>
          </a:prstGeom>
        </p:spPr>
        <p:txBody>
          <a:bodyPr lIns="0" tIns="0" rIns="0" bIns="0" rtlCol="0" anchor="t">
            <a:spAutoFit/>
          </a:bodyPr>
          <a:lstStyle/>
          <a:p>
            <a:pPr algn="just">
              <a:lnSpc>
                <a:spcPts val="3383"/>
              </a:lnSpc>
            </a:pPr>
            <a:r>
              <a:rPr lang="en-US" sz="2416" dirty="0">
                <a:solidFill>
                  <a:srgbClr val="000000"/>
                </a:solidFill>
                <a:latin typeface="Karnchang"/>
              </a:rPr>
              <a:t>µ</a:t>
            </a:r>
          </a:p>
        </p:txBody>
      </p:sp>
      <p:sp>
        <p:nvSpPr>
          <p:cNvPr id="61" name="TextBox 61"/>
          <p:cNvSpPr txBox="1"/>
          <p:nvPr/>
        </p:nvSpPr>
        <p:spPr>
          <a:xfrm>
            <a:off x="13554417" y="757981"/>
            <a:ext cx="487741" cy="526837"/>
          </a:xfrm>
          <a:prstGeom prst="rect">
            <a:avLst/>
          </a:prstGeom>
        </p:spPr>
        <p:txBody>
          <a:bodyPr lIns="0" tIns="0" rIns="0" bIns="0" rtlCol="0" anchor="t">
            <a:spAutoFit/>
          </a:bodyPr>
          <a:lstStyle/>
          <a:p>
            <a:pPr algn="just">
              <a:lnSpc>
                <a:spcPts val="3383"/>
              </a:lnSpc>
            </a:pPr>
            <a:r>
              <a:rPr lang="en-US" sz="2416">
                <a:solidFill>
                  <a:srgbClr val="000000"/>
                </a:solidFill>
                <a:latin typeface="Karnchang"/>
              </a:rPr>
              <a:t>³</a:t>
            </a:r>
          </a:p>
        </p:txBody>
      </p:sp>
      <p:sp>
        <p:nvSpPr>
          <p:cNvPr id="62" name="TextBox 62"/>
          <p:cNvSpPr txBox="1"/>
          <p:nvPr/>
        </p:nvSpPr>
        <p:spPr>
          <a:xfrm>
            <a:off x="15171818" y="949962"/>
            <a:ext cx="459166" cy="486408"/>
          </a:xfrm>
          <a:prstGeom prst="rect">
            <a:avLst/>
          </a:prstGeom>
        </p:spPr>
        <p:txBody>
          <a:bodyPr lIns="0" tIns="0" rIns="0" bIns="0" rtlCol="0" anchor="t">
            <a:spAutoFit/>
          </a:bodyPr>
          <a:lstStyle/>
          <a:p>
            <a:pPr algn="just">
              <a:lnSpc>
                <a:spcPts val="3185"/>
              </a:lnSpc>
            </a:pPr>
            <a:r>
              <a:rPr lang="en-US" sz="2275">
                <a:solidFill>
                  <a:srgbClr val="000000"/>
                </a:solidFill>
                <a:latin typeface="Karnchang"/>
              </a:rPr>
              <a:t>1</a:t>
            </a:r>
          </a:p>
        </p:txBody>
      </p:sp>
      <p:sp>
        <p:nvSpPr>
          <p:cNvPr id="63" name="AutoShape 63"/>
          <p:cNvSpPr/>
          <p:nvPr/>
        </p:nvSpPr>
        <p:spPr>
          <a:xfrm>
            <a:off x="15088573" y="1426845"/>
            <a:ext cx="357221" cy="0"/>
          </a:xfrm>
          <a:prstGeom prst="line">
            <a:avLst/>
          </a:prstGeom>
          <a:ln w="38100" cap="flat">
            <a:solidFill>
              <a:srgbClr val="000000"/>
            </a:solidFill>
            <a:prstDash val="solid"/>
            <a:headEnd type="none" w="sm" len="sm"/>
            <a:tailEnd type="none" w="sm" len="sm"/>
          </a:ln>
        </p:spPr>
      </p:sp>
      <p:sp>
        <p:nvSpPr>
          <p:cNvPr id="64" name="TextBox 64"/>
          <p:cNvSpPr txBox="1"/>
          <p:nvPr/>
        </p:nvSpPr>
        <p:spPr>
          <a:xfrm>
            <a:off x="15182495" y="1431724"/>
            <a:ext cx="487741" cy="526837"/>
          </a:xfrm>
          <a:prstGeom prst="rect">
            <a:avLst/>
          </a:prstGeom>
        </p:spPr>
        <p:txBody>
          <a:bodyPr lIns="0" tIns="0" rIns="0" bIns="0" rtlCol="0" anchor="t">
            <a:spAutoFit/>
          </a:bodyPr>
          <a:lstStyle/>
          <a:p>
            <a:pPr algn="just">
              <a:lnSpc>
                <a:spcPts val="3383"/>
              </a:lnSpc>
            </a:pPr>
            <a:r>
              <a:rPr lang="en-US" sz="2416" dirty="0">
                <a:solidFill>
                  <a:srgbClr val="000000"/>
                </a:solidFill>
                <a:latin typeface="Karnchang"/>
              </a:rPr>
              <a:t>6</a:t>
            </a:r>
          </a:p>
        </p:txBody>
      </p:sp>
      <p:sp>
        <p:nvSpPr>
          <p:cNvPr id="65" name="AutoShape 65"/>
          <p:cNvSpPr/>
          <p:nvPr/>
        </p:nvSpPr>
        <p:spPr>
          <a:xfrm>
            <a:off x="15780379" y="1445895"/>
            <a:ext cx="357221" cy="0"/>
          </a:xfrm>
          <a:prstGeom prst="line">
            <a:avLst/>
          </a:prstGeom>
          <a:ln w="38100" cap="flat">
            <a:solidFill>
              <a:srgbClr val="000000"/>
            </a:solidFill>
            <a:prstDash val="solid"/>
            <a:headEnd type="none" w="sm" len="sm"/>
            <a:tailEnd type="none" w="sm" len="sm"/>
          </a:ln>
        </p:spPr>
      </p:sp>
      <p:sp>
        <p:nvSpPr>
          <p:cNvPr id="66" name="TextBox 66"/>
          <p:cNvSpPr txBox="1"/>
          <p:nvPr/>
        </p:nvSpPr>
        <p:spPr>
          <a:xfrm>
            <a:off x="15832539" y="1419180"/>
            <a:ext cx="544891" cy="588645"/>
          </a:xfrm>
          <a:prstGeom prst="rect">
            <a:avLst/>
          </a:prstGeom>
        </p:spPr>
        <p:txBody>
          <a:bodyPr lIns="0" tIns="0" rIns="0" bIns="0" rtlCol="0" anchor="t">
            <a:spAutoFit/>
          </a:bodyPr>
          <a:lstStyle/>
          <a:p>
            <a:pPr algn="just">
              <a:lnSpc>
                <a:spcPts val="3779"/>
              </a:lnSpc>
            </a:pPr>
            <a:r>
              <a:rPr lang="en-US" sz="2700" dirty="0">
                <a:solidFill>
                  <a:srgbClr val="000000"/>
                </a:solidFill>
                <a:latin typeface="Karnchang"/>
              </a:rPr>
              <a:t>3</a:t>
            </a:r>
          </a:p>
        </p:txBody>
      </p:sp>
      <p:sp>
        <p:nvSpPr>
          <p:cNvPr id="67" name="TextBox 67"/>
          <p:cNvSpPr txBox="1"/>
          <p:nvPr/>
        </p:nvSpPr>
        <p:spPr>
          <a:xfrm>
            <a:off x="1434688" y="1987420"/>
            <a:ext cx="908801" cy="588645"/>
          </a:xfrm>
          <a:prstGeom prst="rect">
            <a:avLst/>
          </a:prstGeom>
        </p:spPr>
        <p:txBody>
          <a:bodyPr lIns="0" tIns="0" rIns="0" bIns="0" rtlCol="0" anchor="t">
            <a:spAutoFit/>
          </a:bodyPr>
          <a:lstStyle/>
          <a:p>
            <a:pPr algn="just">
              <a:lnSpc>
                <a:spcPts val="3779"/>
              </a:lnSpc>
            </a:pPr>
            <a:r>
              <a:rPr lang="en-US" sz="2700">
                <a:solidFill>
                  <a:srgbClr val="000000"/>
                </a:solidFill>
                <a:latin typeface="Karnchang"/>
              </a:rPr>
              <a:t>P4 = 1  </a:t>
            </a:r>
          </a:p>
        </p:txBody>
      </p:sp>
      <p:sp>
        <p:nvSpPr>
          <p:cNvPr id="68" name="TextBox 68"/>
          <p:cNvSpPr txBox="1"/>
          <p:nvPr/>
        </p:nvSpPr>
        <p:spPr>
          <a:xfrm>
            <a:off x="2071044" y="2447464"/>
            <a:ext cx="544891" cy="588645"/>
          </a:xfrm>
          <a:prstGeom prst="rect">
            <a:avLst/>
          </a:prstGeom>
        </p:spPr>
        <p:txBody>
          <a:bodyPr lIns="0" tIns="0" rIns="0" bIns="0" rtlCol="0" anchor="t">
            <a:spAutoFit/>
          </a:bodyPr>
          <a:lstStyle/>
          <a:p>
            <a:pPr algn="just">
              <a:lnSpc>
                <a:spcPts val="3779"/>
              </a:lnSpc>
            </a:pPr>
            <a:r>
              <a:rPr lang="en-US" sz="2700" dirty="0">
                <a:solidFill>
                  <a:srgbClr val="000000"/>
                </a:solidFill>
                <a:latin typeface="Karnchang"/>
              </a:rPr>
              <a:t>4 !</a:t>
            </a:r>
          </a:p>
        </p:txBody>
      </p:sp>
      <p:sp>
        <p:nvSpPr>
          <p:cNvPr id="69" name="AutoShape 69"/>
          <p:cNvSpPr/>
          <p:nvPr/>
        </p:nvSpPr>
        <p:spPr>
          <a:xfrm>
            <a:off x="2052944" y="2476500"/>
            <a:ext cx="357221" cy="0"/>
          </a:xfrm>
          <a:prstGeom prst="line">
            <a:avLst/>
          </a:prstGeom>
          <a:ln w="38100" cap="flat">
            <a:solidFill>
              <a:srgbClr val="000000"/>
            </a:solidFill>
            <a:prstDash val="solid"/>
            <a:headEnd type="none" w="sm" len="sm"/>
            <a:tailEnd type="none" w="sm" len="sm"/>
          </a:ln>
        </p:spPr>
      </p:sp>
      <p:sp>
        <p:nvSpPr>
          <p:cNvPr id="70" name="TextBox 70"/>
          <p:cNvSpPr txBox="1"/>
          <p:nvPr/>
        </p:nvSpPr>
        <p:spPr>
          <a:xfrm>
            <a:off x="2444163" y="1404535"/>
            <a:ext cx="1603999" cy="1733460"/>
          </a:xfrm>
          <a:prstGeom prst="rect">
            <a:avLst/>
          </a:prstGeom>
        </p:spPr>
        <p:txBody>
          <a:bodyPr lIns="0" tIns="0" rIns="0" bIns="0" rtlCol="0" anchor="t">
            <a:spAutoFit/>
          </a:bodyPr>
          <a:lstStyle/>
          <a:p>
            <a:pPr algn="just">
              <a:lnSpc>
                <a:spcPts val="11127"/>
              </a:lnSpc>
            </a:pPr>
            <a:r>
              <a:rPr lang="en-US" sz="7948" dirty="0">
                <a:solidFill>
                  <a:srgbClr val="000000"/>
                </a:solidFill>
                <a:latin typeface="Karnchang"/>
              </a:rPr>
              <a:t>⟮</a:t>
            </a:r>
          </a:p>
        </p:txBody>
      </p:sp>
      <p:sp>
        <p:nvSpPr>
          <p:cNvPr id="71" name="AutoShape 71"/>
          <p:cNvSpPr/>
          <p:nvPr/>
        </p:nvSpPr>
        <p:spPr>
          <a:xfrm>
            <a:off x="2720844" y="2247900"/>
            <a:ext cx="357221" cy="0"/>
          </a:xfrm>
          <a:prstGeom prst="line">
            <a:avLst/>
          </a:prstGeom>
          <a:ln w="38100" cap="flat">
            <a:solidFill>
              <a:srgbClr val="000000"/>
            </a:solidFill>
            <a:prstDash val="solid"/>
            <a:headEnd type="none" w="sm" len="sm"/>
            <a:tailEnd type="none" w="sm" len="sm"/>
          </a:ln>
        </p:spPr>
      </p:sp>
      <p:sp>
        <p:nvSpPr>
          <p:cNvPr id="72" name="TextBox 72"/>
          <p:cNvSpPr txBox="1"/>
          <p:nvPr/>
        </p:nvSpPr>
        <p:spPr>
          <a:xfrm>
            <a:off x="2779874" y="2171700"/>
            <a:ext cx="544891" cy="588645"/>
          </a:xfrm>
          <a:prstGeom prst="rect">
            <a:avLst/>
          </a:prstGeom>
        </p:spPr>
        <p:txBody>
          <a:bodyPr lIns="0" tIns="0" rIns="0" bIns="0" rtlCol="0" anchor="t">
            <a:spAutoFit/>
          </a:bodyPr>
          <a:lstStyle/>
          <a:p>
            <a:pPr algn="just">
              <a:lnSpc>
                <a:spcPts val="3779"/>
              </a:lnSpc>
            </a:pPr>
            <a:r>
              <a:rPr lang="en-US" sz="2700" dirty="0">
                <a:solidFill>
                  <a:srgbClr val="000000"/>
                </a:solidFill>
                <a:latin typeface="Karnchang"/>
              </a:rPr>
              <a:t>µ</a:t>
            </a:r>
          </a:p>
        </p:txBody>
      </p:sp>
      <p:sp>
        <p:nvSpPr>
          <p:cNvPr id="73" name="TextBox 73"/>
          <p:cNvSpPr txBox="1"/>
          <p:nvPr/>
        </p:nvSpPr>
        <p:spPr>
          <a:xfrm>
            <a:off x="2789399" y="1790700"/>
            <a:ext cx="544891" cy="588645"/>
          </a:xfrm>
          <a:prstGeom prst="rect">
            <a:avLst/>
          </a:prstGeom>
        </p:spPr>
        <p:txBody>
          <a:bodyPr lIns="0" tIns="0" rIns="0" bIns="0" rtlCol="0" anchor="t">
            <a:spAutoFit/>
          </a:bodyPr>
          <a:lstStyle/>
          <a:p>
            <a:pPr algn="just">
              <a:lnSpc>
                <a:spcPts val="3779"/>
              </a:lnSpc>
            </a:pPr>
            <a:r>
              <a:rPr lang="en-US" sz="2700" dirty="0">
                <a:solidFill>
                  <a:srgbClr val="000000"/>
                </a:solidFill>
                <a:latin typeface="Karnchang"/>
              </a:rPr>
              <a:t>λ</a:t>
            </a:r>
          </a:p>
        </p:txBody>
      </p:sp>
      <p:sp>
        <p:nvSpPr>
          <p:cNvPr id="74" name="TextBox 74"/>
          <p:cNvSpPr txBox="1"/>
          <p:nvPr/>
        </p:nvSpPr>
        <p:spPr>
          <a:xfrm>
            <a:off x="2969994" y="1404535"/>
            <a:ext cx="1623059" cy="1747720"/>
          </a:xfrm>
          <a:prstGeom prst="rect">
            <a:avLst/>
          </a:prstGeom>
        </p:spPr>
        <p:txBody>
          <a:bodyPr lIns="0" tIns="0" rIns="0" bIns="0" rtlCol="0" anchor="t">
            <a:spAutoFit/>
          </a:bodyPr>
          <a:lstStyle/>
          <a:p>
            <a:pPr algn="just">
              <a:lnSpc>
                <a:spcPts val="11259"/>
              </a:lnSpc>
            </a:pPr>
            <a:r>
              <a:rPr lang="en-US" sz="8042" dirty="0">
                <a:solidFill>
                  <a:srgbClr val="000000"/>
                </a:solidFill>
                <a:latin typeface="Karnchang"/>
              </a:rPr>
              <a:t>⟯</a:t>
            </a:r>
          </a:p>
        </p:txBody>
      </p:sp>
      <p:sp>
        <p:nvSpPr>
          <p:cNvPr id="75" name="TextBox 75"/>
          <p:cNvSpPr txBox="1"/>
          <p:nvPr/>
        </p:nvSpPr>
        <p:spPr>
          <a:xfrm>
            <a:off x="3293783" y="1896621"/>
            <a:ext cx="487741" cy="526837"/>
          </a:xfrm>
          <a:prstGeom prst="rect">
            <a:avLst/>
          </a:prstGeom>
        </p:spPr>
        <p:txBody>
          <a:bodyPr lIns="0" tIns="0" rIns="0" bIns="0" rtlCol="0" anchor="t">
            <a:spAutoFit/>
          </a:bodyPr>
          <a:lstStyle/>
          <a:p>
            <a:pPr algn="just">
              <a:lnSpc>
                <a:spcPts val="3383"/>
              </a:lnSpc>
            </a:pPr>
            <a:r>
              <a:rPr lang="en-US" sz="2416">
                <a:solidFill>
                  <a:srgbClr val="000000"/>
                </a:solidFill>
                <a:latin typeface="Karnchang"/>
              </a:rPr>
              <a:t>⁴</a:t>
            </a:r>
          </a:p>
        </p:txBody>
      </p:sp>
      <p:sp>
        <p:nvSpPr>
          <p:cNvPr id="76" name="TextBox 76"/>
          <p:cNvSpPr txBox="1"/>
          <p:nvPr/>
        </p:nvSpPr>
        <p:spPr>
          <a:xfrm>
            <a:off x="3420536" y="2039794"/>
            <a:ext cx="3845571" cy="1064895"/>
          </a:xfrm>
          <a:prstGeom prst="rect">
            <a:avLst/>
          </a:prstGeom>
        </p:spPr>
        <p:txBody>
          <a:bodyPr lIns="0" tIns="0" rIns="0" bIns="0" rtlCol="0" anchor="t">
            <a:spAutoFit/>
          </a:bodyPr>
          <a:lstStyle/>
          <a:p>
            <a:pPr algn="just">
              <a:lnSpc>
                <a:spcPts val="3779"/>
              </a:lnSpc>
            </a:pPr>
            <a:r>
              <a:rPr lang="en-US" sz="2700" dirty="0">
                <a:solidFill>
                  <a:srgbClr val="000000"/>
                </a:solidFill>
                <a:latin typeface="Karnchang"/>
              </a:rPr>
              <a:t>Po  = (16) x 1/24 x 1/3</a:t>
            </a:r>
          </a:p>
          <a:p>
            <a:pPr algn="just">
              <a:lnSpc>
                <a:spcPts val="3779"/>
              </a:lnSpc>
            </a:pPr>
            <a:r>
              <a:rPr lang="en-US" sz="2700" dirty="0">
                <a:solidFill>
                  <a:srgbClr val="000000"/>
                </a:solidFill>
                <a:latin typeface="Karnchang"/>
              </a:rPr>
              <a:t>        = 0,770</a:t>
            </a:r>
          </a:p>
        </p:txBody>
      </p:sp>
      <p:sp>
        <p:nvSpPr>
          <p:cNvPr id="77" name="TextBox 77"/>
          <p:cNvSpPr txBox="1"/>
          <p:nvPr/>
        </p:nvSpPr>
        <p:spPr>
          <a:xfrm>
            <a:off x="6654541" y="2144109"/>
            <a:ext cx="544891" cy="588645"/>
          </a:xfrm>
          <a:prstGeom prst="rect">
            <a:avLst/>
          </a:prstGeom>
        </p:spPr>
        <p:txBody>
          <a:bodyPr lIns="0" tIns="0" rIns="0" bIns="0" rtlCol="0" anchor="t">
            <a:spAutoFit/>
          </a:bodyPr>
          <a:lstStyle/>
          <a:p>
            <a:pPr algn="just">
              <a:lnSpc>
                <a:spcPts val="3779"/>
              </a:lnSpc>
            </a:pPr>
            <a:r>
              <a:rPr lang="en-US" sz="2700">
                <a:solidFill>
                  <a:srgbClr val="000000"/>
                </a:solidFill>
                <a:latin typeface="Karnchang"/>
              </a:rPr>
              <a:t>;</a:t>
            </a:r>
          </a:p>
        </p:txBody>
      </p:sp>
      <p:sp>
        <p:nvSpPr>
          <p:cNvPr id="78" name="TextBox 78"/>
          <p:cNvSpPr txBox="1"/>
          <p:nvPr/>
        </p:nvSpPr>
        <p:spPr>
          <a:xfrm>
            <a:off x="7447082" y="2025520"/>
            <a:ext cx="908801" cy="588645"/>
          </a:xfrm>
          <a:prstGeom prst="rect">
            <a:avLst/>
          </a:prstGeom>
        </p:spPr>
        <p:txBody>
          <a:bodyPr lIns="0" tIns="0" rIns="0" bIns="0" rtlCol="0" anchor="t">
            <a:spAutoFit/>
          </a:bodyPr>
          <a:lstStyle/>
          <a:p>
            <a:pPr algn="just">
              <a:lnSpc>
                <a:spcPts val="3779"/>
              </a:lnSpc>
            </a:pPr>
            <a:r>
              <a:rPr lang="en-US" sz="2700">
                <a:solidFill>
                  <a:srgbClr val="000000"/>
                </a:solidFill>
                <a:latin typeface="Karnchang"/>
              </a:rPr>
              <a:t>P5 = 1  </a:t>
            </a:r>
          </a:p>
        </p:txBody>
      </p:sp>
      <p:sp>
        <p:nvSpPr>
          <p:cNvPr id="79" name="AutoShape 79"/>
          <p:cNvSpPr/>
          <p:nvPr/>
        </p:nvSpPr>
        <p:spPr>
          <a:xfrm>
            <a:off x="8077200" y="2476500"/>
            <a:ext cx="357221" cy="0"/>
          </a:xfrm>
          <a:prstGeom prst="line">
            <a:avLst/>
          </a:prstGeom>
          <a:ln w="38100" cap="flat">
            <a:solidFill>
              <a:srgbClr val="000000"/>
            </a:solidFill>
            <a:prstDash val="solid"/>
            <a:headEnd type="none" w="sm" len="sm"/>
            <a:tailEnd type="none" w="sm" len="sm"/>
          </a:ln>
        </p:spPr>
      </p:sp>
      <p:sp>
        <p:nvSpPr>
          <p:cNvPr id="80" name="TextBox 80"/>
          <p:cNvSpPr txBox="1"/>
          <p:nvPr/>
        </p:nvSpPr>
        <p:spPr>
          <a:xfrm>
            <a:off x="8077218" y="2470865"/>
            <a:ext cx="544891" cy="588645"/>
          </a:xfrm>
          <a:prstGeom prst="rect">
            <a:avLst/>
          </a:prstGeom>
        </p:spPr>
        <p:txBody>
          <a:bodyPr lIns="0" tIns="0" rIns="0" bIns="0" rtlCol="0" anchor="t">
            <a:spAutoFit/>
          </a:bodyPr>
          <a:lstStyle/>
          <a:p>
            <a:pPr algn="just">
              <a:lnSpc>
                <a:spcPts val="3779"/>
              </a:lnSpc>
            </a:pPr>
            <a:r>
              <a:rPr lang="en-US" sz="2700" dirty="0">
                <a:solidFill>
                  <a:srgbClr val="000000"/>
                </a:solidFill>
                <a:latin typeface="Karnchang"/>
              </a:rPr>
              <a:t>5 !</a:t>
            </a:r>
          </a:p>
        </p:txBody>
      </p:sp>
      <p:sp>
        <p:nvSpPr>
          <p:cNvPr id="81" name="TextBox 81"/>
          <p:cNvSpPr txBox="1"/>
          <p:nvPr/>
        </p:nvSpPr>
        <p:spPr>
          <a:xfrm>
            <a:off x="8422559" y="1442635"/>
            <a:ext cx="1603999" cy="1733460"/>
          </a:xfrm>
          <a:prstGeom prst="rect">
            <a:avLst/>
          </a:prstGeom>
        </p:spPr>
        <p:txBody>
          <a:bodyPr lIns="0" tIns="0" rIns="0" bIns="0" rtlCol="0" anchor="t">
            <a:spAutoFit/>
          </a:bodyPr>
          <a:lstStyle/>
          <a:p>
            <a:pPr algn="just">
              <a:lnSpc>
                <a:spcPts val="11127"/>
              </a:lnSpc>
            </a:pPr>
            <a:r>
              <a:rPr lang="en-US" sz="7948" dirty="0">
                <a:solidFill>
                  <a:srgbClr val="000000"/>
                </a:solidFill>
                <a:latin typeface="Karnchang"/>
              </a:rPr>
              <a:t>⟮</a:t>
            </a:r>
          </a:p>
        </p:txBody>
      </p:sp>
      <p:sp>
        <p:nvSpPr>
          <p:cNvPr id="82" name="TextBox 82"/>
          <p:cNvSpPr txBox="1"/>
          <p:nvPr/>
        </p:nvSpPr>
        <p:spPr>
          <a:xfrm>
            <a:off x="8889290" y="1435505"/>
            <a:ext cx="1623059" cy="1747720"/>
          </a:xfrm>
          <a:prstGeom prst="rect">
            <a:avLst/>
          </a:prstGeom>
        </p:spPr>
        <p:txBody>
          <a:bodyPr lIns="0" tIns="0" rIns="0" bIns="0" rtlCol="0" anchor="t">
            <a:spAutoFit/>
          </a:bodyPr>
          <a:lstStyle/>
          <a:p>
            <a:pPr algn="just">
              <a:lnSpc>
                <a:spcPts val="11259"/>
              </a:lnSpc>
            </a:pPr>
            <a:r>
              <a:rPr lang="en-US" sz="8042" dirty="0">
                <a:solidFill>
                  <a:srgbClr val="000000"/>
                </a:solidFill>
                <a:latin typeface="Karnchang"/>
              </a:rPr>
              <a:t>⟯</a:t>
            </a:r>
          </a:p>
        </p:txBody>
      </p:sp>
      <p:sp>
        <p:nvSpPr>
          <p:cNvPr id="83" name="TextBox 83"/>
          <p:cNvSpPr txBox="1"/>
          <p:nvPr/>
        </p:nvSpPr>
        <p:spPr>
          <a:xfrm>
            <a:off x="8719925" y="2247900"/>
            <a:ext cx="544891" cy="588645"/>
          </a:xfrm>
          <a:prstGeom prst="rect">
            <a:avLst/>
          </a:prstGeom>
        </p:spPr>
        <p:txBody>
          <a:bodyPr lIns="0" tIns="0" rIns="0" bIns="0" rtlCol="0" anchor="t">
            <a:spAutoFit/>
          </a:bodyPr>
          <a:lstStyle/>
          <a:p>
            <a:pPr algn="just">
              <a:lnSpc>
                <a:spcPts val="3779"/>
              </a:lnSpc>
            </a:pPr>
            <a:r>
              <a:rPr lang="en-US" sz="2700" dirty="0">
                <a:solidFill>
                  <a:srgbClr val="000000"/>
                </a:solidFill>
                <a:latin typeface="Karnchang"/>
              </a:rPr>
              <a:t>µ</a:t>
            </a:r>
          </a:p>
        </p:txBody>
      </p:sp>
      <p:sp>
        <p:nvSpPr>
          <p:cNvPr id="84" name="TextBox 84"/>
          <p:cNvSpPr txBox="1"/>
          <p:nvPr/>
        </p:nvSpPr>
        <p:spPr>
          <a:xfrm>
            <a:off x="8751509" y="1866900"/>
            <a:ext cx="544891" cy="588645"/>
          </a:xfrm>
          <a:prstGeom prst="rect">
            <a:avLst/>
          </a:prstGeom>
        </p:spPr>
        <p:txBody>
          <a:bodyPr lIns="0" tIns="0" rIns="0" bIns="0" rtlCol="0" anchor="t">
            <a:spAutoFit/>
          </a:bodyPr>
          <a:lstStyle/>
          <a:p>
            <a:pPr algn="just">
              <a:lnSpc>
                <a:spcPts val="3779"/>
              </a:lnSpc>
            </a:pPr>
            <a:r>
              <a:rPr lang="en-US" sz="2700" dirty="0">
                <a:solidFill>
                  <a:srgbClr val="000000"/>
                </a:solidFill>
                <a:latin typeface="Karnchang"/>
              </a:rPr>
              <a:t>λ</a:t>
            </a:r>
          </a:p>
        </p:txBody>
      </p:sp>
      <p:sp>
        <p:nvSpPr>
          <p:cNvPr id="85" name="AutoShape 85"/>
          <p:cNvSpPr/>
          <p:nvPr/>
        </p:nvSpPr>
        <p:spPr>
          <a:xfrm>
            <a:off x="8660617" y="2324100"/>
            <a:ext cx="357221" cy="0"/>
          </a:xfrm>
          <a:prstGeom prst="line">
            <a:avLst/>
          </a:prstGeom>
          <a:ln w="38100" cap="flat">
            <a:solidFill>
              <a:srgbClr val="000000"/>
            </a:solidFill>
            <a:prstDash val="solid"/>
            <a:headEnd type="none" w="sm" len="sm"/>
            <a:tailEnd type="none" w="sm" len="sm"/>
          </a:ln>
        </p:spPr>
      </p:sp>
      <p:sp>
        <p:nvSpPr>
          <p:cNvPr id="86" name="TextBox 86"/>
          <p:cNvSpPr txBox="1"/>
          <p:nvPr/>
        </p:nvSpPr>
        <p:spPr>
          <a:xfrm>
            <a:off x="9213078" y="1918000"/>
            <a:ext cx="487741" cy="526837"/>
          </a:xfrm>
          <a:prstGeom prst="rect">
            <a:avLst/>
          </a:prstGeom>
        </p:spPr>
        <p:txBody>
          <a:bodyPr lIns="0" tIns="0" rIns="0" bIns="0" rtlCol="0" anchor="t">
            <a:spAutoFit/>
          </a:bodyPr>
          <a:lstStyle/>
          <a:p>
            <a:pPr algn="just">
              <a:lnSpc>
                <a:spcPts val="3383"/>
              </a:lnSpc>
            </a:pPr>
            <a:r>
              <a:rPr lang="en-US" sz="2416">
                <a:solidFill>
                  <a:srgbClr val="000000"/>
                </a:solidFill>
                <a:latin typeface="Karnchang"/>
              </a:rPr>
              <a:t>⁵</a:t>
            </a:r>
          </a:p>
        </p:txBody>
      </p:sp>
      <p:sp>
        <p:nvSpPr>
          <p:cNvPr id="87" name="TextBox 87"/>
          <p:cNvSpPr txBox="1"/>
          <p:nvPr/>
        </p:nvSpPr>
        <p:spPr>
          <a:xfrm>
            <a:off x="9456949" y="2025520"/>
            <a:ext cx="4237359" cy="588645"/>
          </a:xfrm>
          <a:prstGeom prst="rect">
            <a:avLst/>
          </a:prstGeom>
        </p:spPr>
        <p:txBody>
          <a:bodyPr lIns="0" tIns="0" rIns="0" bIns="0" rtlCol="0" anchor="t">
            <a:spAutoFit/>
          </a:bodyPr>
          <a:lstStyle/>
          <a:p>
            <a:pPr algn="just">
              <a:lnSpc>
                <a:spcPts val="3779"/>
              </a:lnSpc>
            </a:pPr>
            <a:r>
              <a:rPr lang="en-US" sz="2700" dirty="0">
                <a:solidFill>
                  <a:srgbClr val="000000"/>
                </a:solidFill>
                <a:latin typeface="Karnchang"/>
              </a:rPr>
              <a:t>Po  =  1  x (2)        1   = 0,0858</a:t>
            </a:r>
          </a:p>
        </p:txBody>
      </p:sp>
      <p:sp>
        <p:nvSpPr>
          <p:cNvPr id="88" name="AutoShape 88"/>
          <p:cNvSpPr/>
          <p:nvPr/>
        </p:nvSpPr>
        <p:spPr>
          <a:xfrm>
            <a:off x="10209631" y="2476500"/>
            <a:ext cx="357221" cy="0"/>
          </a:xfrm>
          <a:prstGeom prst="line">
            <a:avLst/>
          </a:prstGeom>
          <a:ln w="38100" cap="flat">
            <a:solidFill>
              <a:srgbClr val="000000"/>
            </a:solidFill>
            <a:prstDash val="solid"/>
            <a:headEnd type="none" w="sm" len="sm"/>
            <a:tailEnd type="none" w="sm" len="sm"/>
          </a:ln>
        </p:spPr>
      </p:sp>
      <p:sp>
        <p:nvSpPr>
          <p:cNvPr id="89" name="TextBox 89"/>
          <p:cNvSpPr txBox="1"/>
          <p:nvPr/>
        </p:nvSpPr>
        <p:spPr>
          <a:xfrm>
            <a:off x="10225144" y="2482925"/>
            <a:ext cx="544891" cy="477520"/>
          </a:xfrm>
          <a:prstGeom prst="rect">
            <a:avLst/>
          </a:prstGeom>
        </p:spPr>
        <p:txBody>
          <a:bodyPr lIns="0" tIns="0" rIns="0" bIns="0" rtlCol="0" anchor="t">
            <a:spAutoFit/>
          </a:bodyPr>
          <a:lstStyle/>
          <a:p>
            <a:pPr algn="just">
              <a:lnSpc>
                <a:spcPts val="3080"/>
              </a:lnSpc>
            </a:pPr>
            <a:r>
              <a:rPr lang="en-US" sz="2200" dirty="0">
                <a:solidFill>
                  <a:srgbClr val="000000"/>
                </a:solidFill>
                <a:latin typeface="Karnchang"/>
              </a:rPr>
              <a:t>120</a:t>
            </a:r>
          </a:p>
        </p:txBody>
      </p:sp>
      <p:sp>
        <p:nvSpPr>
          <p:cNvPr id="90" name="TextBox 90"/>
          <p:cNvSpPr txBox="1"/>
          <p:nvPr/>
        </p:nvSpPr>
        <p:spPr>
          <a:xfrm>
            <a:off x="11246240" y="1918000"/>
            <a:ext cx="487741" cy="526837"/>
          </a:xfrm>
          <a:prstGeom prst="rect">
            <a:avLst/>
          </a:prstGeom>
        </p:spPr>
        <p:txBody>
          <a:bodyPr lIns="0" tIns="0" rIns="0" bIns="0" rtlCol="0" anchor="t">
            <a:spAutoFit/>
          </a:bodyPr>
          <a:lstStyle/>
          <a:p>
            <a:pPr algn="just">
              <a:lnSpc>
                <a:spcPts val="3383"/>
              </a:lnSpc>
            </a:pPr>
            <a:r>
              <a:rPr lang="en-US" sz="2416">
                <a:solidFill>
                  <a:srgbClr val="000000"/>
                </a:solidFill>
                <a:latin typeface="Karnchang"/>
              </a:rPr>
              <a:t>⁵</a:t>
            </a:r>
          </a:p>
        </p:txBody>
      </p:sp>
      <p:sp>
        <p:nvSpPr>
          <p:cNvPr id="91" name="TextBox 91"/>
          <p:cNvSpPr txBox="1"/>
          <p:nvPr/>
        </p:nvSpPr>
        <p:spPr>
          <a:xfrm>
            <a:off x="11407019" y="2172205"/>
            <a:ext cx="544891" cy="588645"/>
          </a:xfrm>
          <a:prstGeom prst="rect">
            <a:avLst/>
          </a:prstGeom>
        </p:spPr>
        <p:txBody>
          <a:bodyPr lIns="0" tIns="0" rIns="0" bIns="0" rtlCol="0" anchor="t">
            <a:spAutoFit/>
          </a:bodyPr>
          <a:lstStyle/>
          <a:p>
            <a:pPr algn="just">
              <a:lnSpc>
                <a:spcPts val="3779"/>
              </a:lnSpc>
            </a:pPr>
            <a:r>
              <a:rPr lang="en-US" sz="2700" dirty="0">
                <a:solidFill>
                  <a:srgbClr val="000000"/>
                </a:solidFill>
                <a:latin typeface="Karnchang"/>
              </a:rPr>
              <a:t>x</a:t>
            </a:r>
          </a:p>
        </p:txBody>
      </p:sp>
      <p:sp>
        <p:nvSpPr>
          <p:cNvPr id="92" name="TextBox 92"/>
          <p:cNvSpPr txBox="1"/>
          <p:nvPr/>
        </p:nvSpPr>
        <p:spPr>
          <a:xfrm>
            <a:off x="11748935" y="2444262"/>
            <a:ext cx="544891" cy="588645"/>
          </a:xfrm>
          <a:prstGeom prst="rect">
            <a:avLst/>
          </a:prstGeom>
        </p:spPr>
        <p:txBody>
          <a:bodyPr lIns="0" tIns="0" rIns="0" bIns="0" rtlCol="0" anchor="t">
            <a:spAutoFit/>
          </a:bodyPr>
          <a:lstStyle/>
          <a:p>
            <a:pPr algn="just">
              <a:lnSpc>
                <a:spcPts val="3779"/>
              </a:lnSpc>
            </a:pPr>
            <a:r>
              <a:rPr lang="en-US" sz="2700" dirty="0">
                <a:solidFill>
                  <a:srgbClr val="000000"/>
                </a:solidFill>
                <a:latin typeface="Karnchang"/>
              </a:rPr>
              <a:t>3</a:t>
            </a:r>
          </a:p>
        </p:txBody>
      </p:sp>
      <p:sp>
        <p:nvSpPr>
          <p:cNvPr id="93" name="AutoShape 93"/>
          <p:cNvSpPr/>
          <p:nvPr/>
        </p:nvSpPr>
        <p:spPr>
          <a:xfrm>
            <a:off x="11688989" y="2476500"/>
            <a:ext cx="357221" cy="0"/>
          </a:xfrm>
          <a:prstGeom prst="line">
            <a:avLst/>
          </a:prstGeom>
          <a:ln w="38100" cap="flat">
            <a:solidFill>
              <a:srgbClr val="000000"/>
            </a:solidFill>
            <a:prstDash val="solid"/>
            <a:headEnd type="none" w="sm" len="sm"/>
            <a:tailEnd type="none" w="sm" len="sm"/>
          </a:ln>
        </p:spPr>
      </p:sp>
      <p:sp>
        <p:nvSpPr>
          <p:cNvPr id="94" name="TextBox 94"/>
          <p:cNvSpPr txBox="1"/>
          <p:nvPr/>
        </p:nvSpPr>
        <p:spPr>
          <a:xfrm>
            <a:off x="4583529" y="6999972"/>
            <a:ext cx="1054397" cy="588645"/>
          </a:xfrm>
          <a:prstGeom prst="rect">
            <a:avLst/>
          </a:prstGeom>
        </p:spPr>
        <p:txBody>
          <a:bodyPr lIns="0" tIns="0" rIns="0" bIns="0" rtlCol="0" anchor="t">
            <a:spAutoFit/>
          </a:bodyPr>
          <a:lstStyle/>
          <a:p>
            <a:pPr algn="just">
              <a:lnSpc>
                <a:spcPts val="3779"/>
              </a:lnSpc>
            </a:pPr>
            <a:r>
              <a:rPr lang="en-US" sz="2700">
                <a:solidFill>
                  <a:srgbClr val="000000"/>
                </a:solidFill>
                <a:latin typeface="Karnchang"/>
              </a:rPr>
              <a:t>18/145</a:t>
            </a:r>
          </a:p>
        </p:txBody>
      </p:sp>
      <p:sp>
        <p:nvSpPr>
          <p:cNvPr id="95" name="TextBox 95"/>
          <p:cNvSpPr txBox="1"/>
          <p:nvPr/>
        </p:nvSpPr>
        <p:spPr>
          <a:xfrm>
            <a:off x="1704356" y="7851580"/>
            <a:ext cx="1054397" cy="588645"/>
          </a:xfrm>
          <a:prstGeom prst="rect">
            <a:avLst/>
          </a:prstGeom>
        </p:spPr>
        <p:txBody>
          <a:bodyPr lIns="0" tIns="0" rIns="0" bIns="0" rtlCol="0" anchor="t">
            <a:spAutoFit/>
          </a:bodyPr>
          <a:lstStyle/>
          <a:p>
            <a:pPr algn="just">
              <a:lnSpc>
                <a:spcPts val="3779"/>
              </a:lnSpc>
            </a:pPr>
            <a:r>
              <a:rPr lang="en-US" sz="2700">
                <a:solidFill>
                  <a:srgbClr val="000000"/>
                </a:solidFill>
                <a:latin typeface="Karnchang"/>
              </a:rPr>
              <a:t>36</a:t>
            </a:r>
          </a:p>
        </p:txBody>
      </p:sp>
      <p:sp>
        <p:nvSpPr>
          <p:cNvPr id="96" name="AutoShape 96"/>
          <p:cNvSpPr/>
          <p:nvPr/>
        </p:nvSpPr>
        <p:spPr>
          <a:xfrm>
            <a:off x="1723348" y="8421175"/>
            <a:ext cx="357221" cy="0"/>
          </a:xfrm>
          <a:prstGeom prst="line">
            <a:avLst/>
          </a:prstGeom>
          <a:ln w="38100" cap="flat">
            <a:solidFill>
              <a:srgbClr val="000000"/>
            </a:solidFill>
            <a:prstDash val="solid"/>
            <a:headEnd type="none" w="sm" len="sm"/>
            <a:tailEnd type="none" w="sm" len="sm"/>
          </a:ln>
        </p:spPr>
      </p:sp>
      <p:sp>
        <p:nvSpPr>
          <p:cNvPr id="97" name="TextBox 97"/>
          <p:cNvSpPr txBox="1"/>
          <p:nvPr/>
        </p:nvSpPr>
        <p:spPr>
          <a:xfrm>
            <a:off x="1639038" y="8268775"/>
            <a:ext cx="544891" cy="588645"/>
          </a:xfrm>
          <a:prstGeom prst="rect">
            <a:avLst/>
          </a:prstGeom>
        </p:spPr>
        <p:txBody>
          <a:bodyPr lIns="0" tIns="0" rIns="0" bIns="0" rtlCol="0" anchor="t">
            <a:spAutoFit/>
          </a:bodyPr>
          <a:lstStyle/>
          <a:p>
            <a:pPr algn="just">
              <a:lnSpc>
                <a:spcPts val="3779"/>
              </a:lnSpc>
            </a:pPr>
            <a:r>
              <a:rPr lang="en-US" sz="2700">
                <a:solidFill>
                  <a:srgbClr val="000000"/>
                </a:solidFill>
                <a:latin typeface="Karnchang"/>
              </a:rPr>
              <a:t>145</a:t>
            </a:r>
          </a:p>
        </p:txBody>
      </p:sp>
      <p:sp>
        <p:nvSpPr>
          <p:cNvPr id="98" name="TextBox 98"/>
          <p:cNvSpPr txBox="1"/>
          <p:nvPr/>
        </p:nvSpPr>
        <p:spPr>
          <a:xfrm>
            <a:off x="1004575" y="323489"/>
            <a:ext cx="16472233" cy="1064895"/>
          </a:xfrm>
          <a:prstGeom prst="rect">
            <a:avLst/>
          </a:prstGeom>
        </p:spPr>
        <p:txBody>
          <a:bodyPr lIns="0" tIns="0" rIns="0" bIns="0" rtlCol="0" anchor="t">
            <a:spAutoFit/>
          </a:bodyPr>
          <a:lstStyle/>
          <a:p>
            <a:pPr marL="582930" lvl="1" indent="-291465" algn="just">
              <a:lnSpc>
                <a:spcPts val="3779"/>
              </a:lnSpc>
              <a:buFont typeface="Arial"/>
              <a:buChar char="•"/>
            </a:pPr>
            <a:r>
              <a:rPr lang="en-US" sz="2700" dirty="0" err="1">
                <a:solidFill>
                  <a:srgbClr val="000000"/>
                </a:solidFill>
                <a:latin typeface="Karnchang"/>
              </a:rPr>
              <a:t>Banyaknya</a:t>
            </a:r>
            <a:r>
              <a:rPr lang="en-US" sz="2700" dirty="0">
                <a:solidFill>
                  <a:srgbClr val="000000"/>
                </a:solidFill>
                <a:latin typeface="Karnchang"/>
              </a:rPr>
              <a:t> </a:t>
            </a:r>
            <a:r>
              <a:rPr lang="en-US" sz="2700" dirty="0" err="1">
                <a:solidFill>
                  <a:srgbClr val="000000"/>
                </a:solidFill>
                <a:latin typeface="Karnchang"/>
              </a:rPr>
              <a:t>komputer</a:t>
            </a:r>
            <a:r>
              <a:rPr lang="en-US" sz="2700" dirty="0">
                <a:solidFill>
                  <a:srgbClr val="000000"/>
                </a:solidFill>
                <a:latin typeface="Karnchang"/>
              </a:rPr>
              <a:t> yang </a:t>
            </a:r>
            <a:r>
              <a:rPr lang="en-US" sz="2700" dirty="0" err="1">
                <a:solidFill>
                  <a:srgbClr val="000000"/>
                </a:solidFill>
                <a:latin typeface="Karnchang"/>
              </a:rPr>
              <a:t>sibuk</a:t>
            </a:r>
            <a:r>
              <a:rPr lang="en-US" sz="2700" dirty="0">
                <a:solidFill>
                  <a:srgbClr val="000000"/>
                </a:solidFill>
                <a:latin typeface="Karnchang"/>
              </a:rPr>
              <a:t>: 0 x Po + 1 x P1 + 2 x P2 + 3 x P3 = 24 / 29</a:t>
            </a:r>
          </a:p>
          <a:p>
            <a:pPr algn="just">
              <a:lnSpc>
                <a:spcPts val="3779"/>
              </a:lnSpc>
            </a:pPr>
            <a:endParaRPr lang="en-US" sz="2700" dirty="0">
              <a:solidFill>
                <a:srgbClr val="000000"/>
              </a:solidFill>
              <a:latin typeface="Karnchang"/>
            </a:endParaRPr>
          </a:p>
        </p:txBody>
      </p:sp>
      <p:sp>
        <p:nvSpPr>
          <p:cNvPr id="99" name="TextBox 99"/>
          <p:cNvSpPr txBox="1"/>
          <p:nvPr/>
        </p:nvSpPr>
        <p:spPr>
          <a:xfrm>
            <a:off x="8156005" y="4914900"/>
            <a:ext cx="7981595" cy="455253"/>
          </a:xfrm>
          <a:prstGeom prst="rect">
            <a:avLst/>
          </a:prstGeom>
        </p:spPr>
        <p:txBody>
          <a:bodyPr lIns="0" tIns="0" rIns="0" bIns="0" rtlCol="0" anchor="t">
            <a:spAutoFit/>
          </a:bodyPr>
          <a:lstStyle/>
          <a:p>
            <a:pPr algn="just">
              <a:lnSpc>
                <a:spcPts val="3779"/>
              </a:lnSpc>
            </a:pPr>
            <a:r>
              <a:rPr lang="en-US" sz="2500" dirty="0">
                <a:solidFill>
                  <a:srgbClr val="000000"/>
                </a:solidFill>
                <a:latin typeface="Karnchang"/>
              </a:rPr>
              <a:t>=  0xP0 + 1xP1 + 2xP2 + 3xP3 +4xP4 +5xP5 = 11,71</a:t>
            </a:r>
          </a:p>
        </p:txBody>
      </p:sp>
      <p:sp>
        <p:nvSpPr>
          <p:cNvPr id="100" name="TextBox 100"/>
          <p:cNvSpPr txBox="1"/>
          <p:nvPr/>
        </p:nvSpPr>
        <p:spPr>
          <a:xfrm>
            <a:off x="2835609" y="7966893"/>
            <a:ext cx="1893204" cy="588645"/>
          </a:xfrm>
          <a:prstGeom prst="rect">
            <a:avLst/>
          </a:prstGeom>
        </p:spPr>
        <p:txBody>
          <a:bodyPr lIns="0" tIns="0" rIns="0" bIns="0" rtlCol="0" anchor="t">
            <a:spAutoFit/>
          </a:bodyPr>
          <a:lstStyle/>
          <a:p>
            <a:pPr algn="just">
              <a:lnSpc>
                <a:spcPts val="3779"/>
              </a:lnSpc>
            </a:pPr>
            <a:r>
              <a:rPr lang="en-US" sz="2700">
                <a:solidFill>
                  <a:srgbClr val="000000"/>
                </a:solidFill>
                <a:latin typeface="Karnchang"/>
              </a:rPr>
              <a:t>=  0,248276</a:t>
            </a:r>
          </a:p>
        </p:txBody>
      </p:sp>
      <p:sp>
        <p:nvSpPr>
          <p:cNvPr id="101" name="TextBox 101"/>
          <p:cNvSpPr txBox="1"/>
          <p:nvPr/>
        </p:nvSpPr>
        <p:spPr>
          <a:xfrm>
            <a:off x="9980412" y="1013460"/>
            <a:ext cx="544891" cy="588645"/>
          </a:xfrm>
          <a:prstGeom prst="rect">
            <a:avLst/>
          </a:prstGeom>
        </p:spPr>
        <p:txBody>
          <a:bodyPr lIns="0" tIns="0" rIns="0" bIns="0" rtlCol="0" anchor="t">
            <a:spAutoFit/>
          </a:bodyPr>
          <a:lstStyle/>
          <a:p>
            <a:pPr algn="just">
              <a:lnSpc>
                <a:spcPts val="3779"/>
              </a:lnSpc>
            </a:pPr>
            <a:r>
              <a:rPr lang="en-US" sz="2700">
                <a:solidFill>
                  <a:srgbClr val="000000"/>
                </a:solidFill>
                <a:latin typeface="Karnchang"/>
              </a:rPr>
              <a:t>x</a:t>
            </a:r>
          </a:p>
        </p:txBody>
      </p:sp>
      <p:sp>
        <p:nvSpPr>
          <p:cNvPr id="102" name="AutoShape 102"/>
          <p:cNvSpPr/>
          <p:nvPr/>
        </p:nvSpPr>
        <p:spPr>
          <a:xfrm>
            <a:off x="10234579" y="1333500"/>
            <a:ext cx="357221" cy="0"/>
          </a:xfrm>
          <a:prstGeom prst="line">
            <a:avLst/>
          </a:prstGeom>
          <a:ln w="38100" cap="flat">
            <a:solidFill>
              <a:srgbClr val="000000"/>
            </a:solidFill>
            <a:prstDash val="solid"/>
            <a:headEnd type="none" w="sm" len="sm"/>
            <a:tailEnd type="none" w="sm" len="sm"/>
          </a:ln>
        </p:spPr>
      </p:sp>
      <p:sp>
        <p:nvSpPr>
          <p:cNvPr id="103" name="TextBox 103"/>
          <p:cNvSpPr txBox="1"/>
          <p:nvPr/>
        </p:nvSpPr>
        <p:spPr>
          <a:xfrm>
            <a:off x="10351709" y="1286299"/>
            <a:ext cx="544891" cy="588645"/>
          </a:xfrm>
          <a:prstGeom prst="rect">
            <a:avLst/>
          </a:prstGeom>
        </p:spPr>
        <p:txBody>
          <a:bodyPr lIns="0" tIns="0" rIns="0" bIns="0" rtlCol="0" anchor="t">
            <a:spAutoFit/>
          </a:bodyPr>
          <a:lstStyle/>
          <a:p>
            <a:pPr algn="just">
              <a:lnSpc>
                <a:spcPts val="3779"/>
              </a:lnSpc>
            </a:pPr>
            <a:r>
              <a:rPr lang="en-US" sz="2700" dirty="0">
                <a:solidFill>
                  <a:srgbClr val="000000"/>
                </a:solidFill>
                <a:latin typeface="Karnchang"/>
              </a:rPr>
              <a:t>3</a:t>
            </a:r>
          </a:p>
        </p:txBody>
      </p:sp>
      <p:sp>
        <p:nvSpPr>
          <p:cNvPr id="104" name="TextBox 104"/>
          <p:cNvSpPr txBox="1"/>
          <p:nvPr/>
        </p:nvSpPr>
        <p:spPr>
          <a:xfrm>
            <a:off x="14891788" y="985482"/>
            <a:ext cx="544891" cy="588645"/>
          </a:xfrm>
          <a:prstGeom prst="rect">
            <a:avLst/>
          </a:prstGeom>
        </p:spPr>
        <p:txBody>
          <a:bodyPr lIns="0" tIns="0" rIns="0" bIns="0" rtlCol="0" anchor="t">
            <a:spAutoFit/>
          </a:bodyPr>
          <a:lstStyle/>
          <a:p>
            <a:pPr algn="just">
              <a:lnSpc>
                <a:spcPts val="3779"/>
              </a:lnSpc>
            </a:pPr>
            <a:r>
              <a:rPr lang="en-US" sz="2700">
                <a:solidFill>
                  <a:srgbClr val="000000"/>
                </a:solidFill>
                <a:latin typeface="Karnchang"/>
              </a:rPr>
              <a:t>x</a:t>
            </a:r>
          </a:p>
        </p:txBody>
      </p:sp>
      <p:sp>
        <p:nvSpPr>
          <p:cNvPr id="105" name="TextBox 105"/>
          <p:cNvSpPr txBox="1"/>
          <p:nvPr/>
        </p:nvSpPr>
        <p:spPr>
          <a:xfrm>
            <a:off x="15560094" y="985482"/>
            <a:ext cx="544891" cy="588645"/>
          </a:xfrm>
          <a:prstGeom prst="rect">
            <a:avLst/>
          </a:prstGeom>
        </p:spPr>
        <p:txBody>
          <a:bodyPr lIns="0" tIns="0" rIns="0" bIns="0" rtlCol="0" anchor="t">
            <a:spAutoFit/>
          </a:bodyPr>
          <a:lstStyle/>
          <a:p>
            <a:pPr algn="just">
              <a:lnSpc>
                <a:spcPts val="3779"/>
              </a:lnSpc>
            </a:pPr>
            <a:r>
              <a:rPr lang="en-US" sz="2700">
                <a:solidFill>
                  <a:srgbClr val="000000"/>
                </a:solidFill>
                <a:latin typeface="Karnchang"/>
              </a:rPr>
              <a:t>x</a:t>
            </a:r>
          </a:p>
        </p:txBody>
      </p:sp>
      <p:sp>
        <p:nvSpPr>
          <p:cNvPr id="106" name="AutoShape 106"/>
          <p:cNvSpPr/>
          <p:nvPr/>
        </p:nvSpPr>
        <p:spPr>
          <a:xfrm>
            <a:off x="8447453" y="5314506"/>
            <a:ext cx="5676365" cy="0"/>
          </a:xfrm>
          <a:prstGeom prst="line">
            <a:avLst/>
          </a:prstGeom>
          <a:ln w="38100" cap="flat">
            <a:solidFill>
              <a:srgbClr val="000000"/>
            </a:solidFill>
            <a:prstDash val="solid"/>
            <a:headEnd type="none" w="sm" len="sm"/>
            <a:tailEnd type="none" w="sm" len="sm"/>
          </a:ln>
        </p:spPr>
      </p:sp>
      <p:sp>
        <p:nvSpPr>
          <p:cNvPr id="107" name="TextBox 107"/>
          <p:cNvSpPr txBox="1"/>
          <p:nvPr/>
        </p:nvSpPr>
        <p:spPr>
          <a:xfrm>
            <a:off x="11013190" y="5219700"/>
            <a:ext cx="544891" cy="455253"/>
          </a:xfrm>
          <a:prstGeom prst="rect">
            <a:avLst/>
          </a:prstGeom>
        </p:spPr>
        <p:txBody>
          <a:bodyPr lIns="0" tIns="0" rIns="0" bIns="0" rtlCol="0" anchor="t">
            <a:spAutoFit/>
          </a:bodyPr>
          <a:lstStyle/>
          <a:p>
            <a:pPr algn="just">
              <a:lnSpc>
                <a:spcPts val="3779"/>
              </a:lnSpc>
            </a:pPr>
            <a:r>
              <a:rPr lang="en-US" sz="2500" dirty="0">
                <a:solidFill>
                  <a:srgbClr val="000000"/>
                </a:solidFill>
                <a:latin typeface="Karnchang"/>
              </a:rPr>
              <a:t>3</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667672"/>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1456356" y="1902686"/>
            <a:ext cx="16472233" cy="3446145"/>
          </a:xfrm>
          <a:prstGeom prst="rect">
            <a:avLst/>
          </a:prstGeom>
        </p:spPr>
        <p:txBody>
          <a:bodyPr lIns="0" tIns="0" rIns="0" bIns="0" rtlCol="0" anchor="t">
            <a:spAutoFit/>
          </a:bodyPr>
          <a:lstStyle/>
          <a:p>
            <a:pPr algn="just">
              <a:lnSpc>
                <a:spcPts val="3779"/>
              </a:lnSpc>
            </a:pPr>
            <a:r>
              <a:rPr lang="en-US" sz="2700">
                <a:solidFill>
                  <a:srgbClr val="000000"/>
                </a:solidFill>
                <a:latin typeface="Karnchang"/>
              </a:rPr>
              <a:t>Diberi fasilitas TV sehingga semua mau nunggu.</a:t>
            </a:r>
          </a:p>
          <a:p>
            <a:pPr algn="just">
              <a:lnSpc>
                <a:spcPts val="3779"/>
              </a:lnSpc>
            </a:pPr>
            <a:r>
              <a:rPr lang="en-US" sz="2700">
                <a:solidFill>
                  <a:srgbClr val="000000"/>
                </a:solidFill>
                <a:latin typeface="Karnchang"/>
              </a:rPr>
              <a:t> Harga TV Rp. 1.000.000,00 dapat dipakai 2 tahun.</a:t>
            </a:r>
          </a:p>
          <a:p>
            <a:pPr algn="just">
              <a:lnSpc>
                <a:spcPts val="3779"/>
              </a:lnSpc>
            </a:pPr>
            <a:r>
              <a:rPr lang="en-US" sz="2700">
                <a:solidFill>
                  <a:srgbClr val="000000"/>
                </a:solidFill>
                <a:latin typeface="Karnchang"/>
              </a:rPr>
              <a:t> 1 tahun = 250 hari.</a:t>
            </a:r>
          </a:p>
          <a:p>
            <a:pPr algn="just">
              <a:lnSpc>
                <a:spcPts val="3779"/>
              </a:lnSpc>
            </a:pPr>
            <a:r>
              <a:rPr lang="en-US" sz="2700">
                <a:solidFill>
                  <a:srgbClr val="000000"/>
                </a:solidFill>
                <a:latin typeface="Karnchang"/>
              </a:rPr>
              <a:t> Apakah menguntungkan?</a:t>
            </a:r>
          </a:p>
          <a:p>
            <a:pPr algn="just">
              <a:lnSpc>
                <a:spcPts val="3779"/>
              </a:lnSpc>
            </a:pPr>
            <a:r>
              <a:rPr lang="en-US" sz="2700">
                <a:solidFill>
                  <a:srgbClr val="000000"/>
                </a:solidFill>
                <a:latin typeface="Karnchang"/>
              </a:rPr>
              <a:t> Dengan TV, pendapatan/tahun</a:t>
            </a:r>
          </a:p>
          <a:p>
            <a:pPr algn="just">
              <a:lnSpc>
                <a:spcPts val="3779"/>
              </a:lnSpc>
            </a:pPr>
            <a:r>
              <a:rPr lang="en-US" sz="2700">
                <a:solidFill>
                  <a:srgbClr val="000000"/>
                </a:solidFill>
                <a:latin typeface="Karnchang"/>
              </a:rPr>
              <a:t> biaya TV/tahun</a:t>
            </a:r>
          </a:p>
          <a:p>
            <a:pPr algn="just">
              <a:lnSpc>
                <a:spcPts val="3779"/>
              </a:lnSpc>
            </a:pPr>
            <a:endParaRPr lang="en-US" sz="2700">
              <a:solidFill>
                <a:srgbClr val="000000"/>
              </a:solidFill>
              <a:latin typeface="Karnchang"/>
            </a:endParaRPr>
          </a:p>
        </p:txBody>
      </p:sp>
      <p:grpSp>
        <p:nvGrpSpPr>
          <p:cNvPr id="26" name="Group 26"/>
          <p:cNvGrpSpPr/>
          <p:nvPr/>
        </p:nvGrpSpPr>
        <p:grpSpPr>
          <a:xfrm>
            <a:off x="15665503" y="317552"/>
            <a:ext cx="2042119" cy="650325"/>
            <a:chOff x="0" y="0"/>
            <a:chExt cx="537842" cy="171279"/>
          </a:xfrm>
        </p:grpSpPr>
        <p:sp>
          <p:nvSpPr>
            <p:cNvPr id="27" name="Freeform 27"/>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28" name="TextBox 28"/>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29" name="Group 29"/>
          <p:cNvGrpSpPr/>
          <p:nvPr/>
        </p:nvGrpSpPr>
        <p:grpSpPr>
          <a:xfrm>
            <a:off x="629723" y="9422715"/>
            <a:ext cx="6961669" cy="627749"/>
            <a:chOff x="0" y="0"/>
            <a:chExt cx="1833526" cy="165333"/>
          </a:xfrm>
        </p:grpSpPr>
        <p:sp>
          <p:nvSpPr>
            <p:cNvPr id="30" name="Freeform 30"/>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1" name="TextBox 31"/>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2" name="Freeform 32"/>
          <p:cNvSpPr/>
          <p:nvPr/>
        </p:nvSpPr>
        <p:spPr>
          <a:xfrm>
            <a:off x="6216561" y="3928335"/>
            <a:ext cx="5930645" cy="1914123"/>
          </a:xfrm>
          <a:custGeom>
            <a:avLst/>
            <a:gdLst/>
            <a:ahLst/>
            <a:cxnLst/>
            <a:rect l="l" t="t" r="r" b="b"/>
            <a:pathLst>
              <a:path w="5930645" h="1914123">
                <a:moveTo>
                  <a:pt x="0" y="0"/>
                </a:moveTo>
                <a:lnTo>
                  <a:pt x="5930644" y="0"/>
                </a:lnTo>
                <a:lnTo>
                  <a:pt x="5930644" y="1914123"/>
                </a:lnTo>
                <a:lnTo>
                  <a:pt x="0" y="1914123"/>
                </a:lnTo>
                <a:lnTo>
                  <a:pt x="0" y="0"/>
                </a:lnTo>
                <a:close/>
              </a:path>
            </a:pathLst>
          </a:custGeom>
          <a:blipFill>
            <a:blip r:embed="rId2"/>
            <a:stretch>
              <a:fillRect/>
            </a:stretch>
          </a:blipFill>
        </p:spPr>
      </p:sp>
      <p:sp>
        <p:nvSpPr>
          <p:cNvPr id="33" name="TextBox 33"/>
          <p:cNvSpPr txBox="1"/>
          <p:nvPr/>
        </p:nvSpPr>
        <p:spPr>
          <a:xfrm>
            <a:off x="4293776" y="817093"/>
            <a:ext cx="10797392" cy="1107440"/>
          </a:xfrm>
          <a:prstGeom prst="rect">
            <a:avLst/>
          </a:prstGeom>
        </p:spPr>
        <p:txBody>
          <a:bodyPr lIns="0" tIns="0" rIns="0" bIns="0" rtlCol="0" anchor="t">
            <a:spAutoFit/>
          </a:bodyPr>
          <a:lstStyle/>
          <a:p>
            <a:pPr algn="ctr">
              <a:lnSpc>
                <a:spcPts val="5980"/>
              </a:lnSpc>
            </a:pPr>
            <a:r>
              <a:rPr lang="en-US" sz="6500" dirty="0" err="1">
                <a:solidFill>
                  <a:srgbClr val="243342"/>
                </a:solidFill>
                <a:latin typeface="Karnchang Bold"/>
              </a:rPr>
              <a:t>Contoh</a:t>
            </a:r>
            <a:r>
              <a:rPr lang="en-US" sz="6500" dirty="0">
                <a:solidFill>
                  <a:srgbClr val="243342"/>
                </a:solidFill>
                <a:latin typeface="Karnchang Bold"/>
              </a:rPr>
              <a:t> III &amp; </a:t>
            </a:r>
            <a:r>
              <a:rPr lang="en-US" sz="6500" dirty="0" err="1">
                <a:solidFill>
                  <a:srgbClr val="243342"/>
                </a:solidFill>
                <a:latin typeface="Karnchang Bold"/>
              </a:rPr>
              <a:t>Penjelasannya</a:t>
            </a:r>
            <a:endParaRPr lang="en-US" sz="6500" dirty="0">
              <a:solidFill>
                <a:srgbClr val="243342"/>
              </a:solidFill>
              <a:latin typeface="Karnchang Bold"/>
            </a:endParaRPr>
          </a:p>
        </p:txBody>
      </p:sp>
      <p:sp>
        <p:nvSpPr>
          <p:cNvPr id="34" name="TextBox 34"/>
          <p:cNvSpPr txBox="1"/>
          <p:nvPr/>
        </p:nvSpPr>
        <p:spPr>
          <a:xfrm>
            <a:off x="15621459" y="349050"/>
            <a:ext cx="2168307" cy="444454"/>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rPr>
              <a:t>Halaman 5</a:t>
            </a:r>
          </a:p>
        </p:txBody>
      </p:sp>
      <p:sp>
        <p:nvSpPr>
          <p:cNvPr id="35" name="TextBox 35"/>
          <p:cNvSpPr txBox="1"/>
          <p:nvPr/>
        </p:nvSpPr>
        <p:spPr>
          <a:xfrm>
            <a:off x="629723" y="9375775"/>
            <a:ext cx="7118830" cy="796925"/>
          </a:xfrm>
          <a:prstGeom prst="rect">
            <a:avLst/>
          </a:prstGeom>
        </p:spPr>
        <p:txBody>
          <a:bodyPr lIns="0" tIns="0" rIns="0" bIns="0" rtlCol="0" anchor="t">
            <a:spAutoFit/>
          </a:bodyPr>
          <a:lstStyle/>
          <a:p>
            <a:pPr algn="ctr">
              <a:lnSpc>
                <a:spcPts val="2800"/>
              </a:lnSpc>
            </a:pPr>
            <a:r>
              <a:rPr lang="en-US" sz="2000" spc="120" dirty="0">
                <a:solidFill>
                  <a:srgbClr val="FFFFFF"/>
                </a:solidFill>
                <a:latin typeface="Karnchang"/>
              </a:rPr>
              <a:t>Giraldo </a:t>
            </a:r>
            <a:r>
              <a:rPr lang="en-US" sz="2000" spc="120" dirty="0" err="1">
                <a:solidFill>
                  <a:srgbClr val="FFFFFF"/>
                </a:solidFill>
                <a:latin typeface="Karnchang"/>
              </a:rPr>
              <a:t>Stevanus</a:t>
            </a:r>
            <a:r>
              <a:rPr lang="en-US" sz="2000" spc="120" dirty="0">
                <a:solidFill>
                  <a:srgbClr val="FFFFFF"/>
                </a:solidFill>
                <a:latin typeface="Karnchang"/>
              </a:rPr>
              <a:t> |  Universitas </a:t>
            </a:r>
            <a:r>
              <a:rPr lang="en-US" sz="2000" spc="120" dirty="0" err="1">
                <a:solidFill>
                  <a:srgbClr val="FFFFFF"/>
                </a:solidFill>
                <a:latin typeface="Karnchang"/>
              </a:rPr>
              <a:t>Trunojoyo</a:t>
            </a:r>
            <a:r>
              <a:rPr lang="en-US" sz="2000" spc="120" dirty="0">
                <a:solidFill>
                  <a:srgbClr val="FFFFFF"/>
                </a:solidFill>
                <a:latin typeface="Karnchang"/>
              </a:rPr>
              <a:t> Madura | </a:t>
            </a:r>
            <a:r>
              <a:rPr lang="en-US" sz="2000" spc="120" dirty="0" err="1">
                <a:solidFill>
                  <a:srgbClr val="FFFFFF"/>
                </a:solidFill>
                <a:latin typeface="Karnchang"/>
              </a:rPr>
              <a:t>Sistem</a:t>
            </a:r>
            <a:r>
              <a:rPr lang="en-US" sz="2000" spc="120" dirty="0">
                <a:solidFill>
                  <a:srgbClr val="FFFFFF"/>
                </a:solidFill>
                <a:latin typeface="Karnchang"/>
              </a:rPr>
              <a:t> </a:t>
            </a:r>
            <a:r>
              <a:rPr lang="en-US" sz="2000" spc="120" dirty="0" err="1">
                <a:solidFill>
                  <a:srgbClr val="FFFFFF"/>
                </a:solidFill>
                <a:latin typeface="Karnchang"/>
              </a:rPr>
              <a:t>Informasi</a:t>
            </a:r>
            <a:r>
              <a:rPr lang="en-US" sz="2000" spc="120" dirty="0">
                <a:solidFill>
                  <a:srgbClr val="FFFFFF"/>
                </a:solidFill>
                <a:latin typeface="Karnchang"/>
              </a:rPr>
              <a:t> | 2023</a:t>
            </a:r>
          </a:p>
        </p:txBody>
      </p:sp>
      <p:sp>
        <p:nvSpPr>
          <p:cNvPr id="36" name="TextBox 36"/>
          <p:cNvSpPr txBox="1"/>
          <p:nvPr/>
        </p:nvSpPr>
        <p:spPr>
          <a:xfrm>
            <a:off x="1456356" y="6295277"/>
            <a:ext cx="9297194" cy="2493645"/>
          </a:xfrm>
          <a:prstGeom prst="rect">
            <a:avLst/>
          </a:prstGeom>
        </p:spPr>
        <p:txBody>
          <a:bodyPr lIns="0" tIns="0" rIns="0" bIns="0" rtlCol="0" anchor="t">
            <a:spAutoFit/>
          </a:bodyPr>
          <a:lstStyle/>
          <a:p>
            <a:pPr marL="582930" lvl="1" indent="-291465">
              <a:lnSpc>
                <a:spcPts val="3779"/>
              </a:lnSpc>
              <a:buFont typeface="Arial"/>
              <a:buChar char="•"/>
            </a:pPr>
            <a:r>
              <a:rPr lang="en-US" sz="2700">
                <a:solidFill>
                  <a:srgbClr val="000000"/>
                </a:solidFill>
                <a:latin typeface="Karnchang"/>
              </a:rPr>
              <a:t>Tanpa TV  = 8 x 1000 x 250 = 2.000.000 - 250.000 = 1.750.000</a:t>
            </a:r>
          </a:p>
          <a:p>
            <a:pPr algn="ctr">
              <a:lnSpc>
                <a:spcPts val="3779"/>
              </a:lnSpc>
            </a:pPr>
            <a:endParaRPr lang="en-US" sz="2700">
              <a:solidFill>
                <a:srgbClr val="000000"/>
              </a:solidFill>
              <a:latin typeface="Karnchang"/>
            </a:endParaRPr>
          </a:p>
          <a:p>
            <a:pPr algn="ctr">
              <a:lnSpc>
                <a:spcPts val="3779"/>
              </a:lnSpc>
            </a:pPr>
            <a:r>
              <a:rPr lang="en-US" sz="2700">
                <a:solidFill>
                  <a:srgbClr val="000000"/>
                </a:solidFill>
                <a:latin typeface="Karnchang"/>
              </a:rPr>
              <a:t>Bila pendapatan / tahun dengan TV &gt; tanpa TV </a:t>
            </a:r>
          </a:p>
          <a:p>
            <a:pPr algn="ctr">
              <a:lnSpc>
                <a:spcPts val="3779"/>
              </a:lnSpc>
            </a:pPr>
            <a:r>
              <a:rPr lang="en-US" sz="2700">
                <a:solidFill>
                  <a:srgbClr val="000000"/>
                </a:solidFill>
                <a:latin typeface="Karnchang"/>
              </a:rPr>
              <a:t>→ menguntungkan</a:t>
            </a:r>
          </a:p>
          <a:p>
            <a:pPr algn="ctr">
              <a:lnSpc>
                <a:spcPts val="3779"/>
              </a:lnSpc>
              <a:spcBef>
                <a:spcPct val="0"/>
              </a:spcBef>
            </a:pPr>
            <a:endParaRPr lang="en-US" sz="2700">
              <a:solidFill>
                <a:srgbClr val="000000"/>
              </a:solidFill>
              <a:latin typeface="Karnchang"/>
            </a:endParaRPr>
          </a:p>
        </p:txBody>
      </p:sp>
      <p:sp>
        <p:nvSpPr>
          <p:cNvPr id="37" name="TextBox 37"/>
          <p:cNvSpPr txBox="1"/>
          <p:nvPr/>
        </p:nvSpPr>
        <p:spPr>
          <a:xfrm>
            <a:off x="10368302" y="3747360"/>
            <a:ext cx="1893204" cy="588645"/>
          </a:xfrm>
          <a:prstGeom prst="rect">
            <a:avLst/>
          </a:prstGeom>
        </p:spPr>
        <p:txBody>
          <a:bodyPr lIns="0" tIns="0" rIns="0" bIns="0" rtlCol="0" anchor="t">
            <a:spAutoFit/>
          </a:bodyPr>
          <a:lstStyle/>
          <a:p>
            <a:pPr algn="just">
              <a:lnSpc>
                <a:spcPts val="3779"/>
              </a:lnSpc>
            </a:pPr>
            <a:r>
              <a:rPr lang="en-US" sz="2700">
                <a:solidFill>
                  <a:srgbClr val="000000"/>
                </a:solidFill>
                <a:latin typeface="Karnchang"/>
              </a:rPr>
              <a:t>4.000.000</a:t>
            </a:r>
          </a:p>
        </p:txBody>
      </p:sp>
      <p:sp>
        <p:nvSpPr>
          <p:cNvPr id="38" name="TextBox 38"/>
          <p:cNvSpPr txBox="1"/>
          <p:nvPr/>
        </p:nvSpPr>
        <p:spPr>
          <a:xfrm>
            <a:off x="10425452" y="5167856"/>
            <a:ext cx="1893204" cy="588645"/>
          </a:xfrm>
          <a:prstGeom prst="rect">
            <a:avLst/>
          </a:prstGeom>
        </p:spPr>
        <p:txBody>
          <a:bodyPr lIns="0" tIns="0" rIns="0" bIns="0" rtlCol="0" anchor="t">
            <a:spAutoFit/>
          </a:bodyPr>
          <a:lstStyle/>
          <a:p>
            <a:pPr algn="just">
              <a:lnSpc>
                <a:spcPts val="3779"/>
              </a:lnSpc>
            </a:pPr>
            <a:r>
              <a:rPr lang="en-US" sz="2700">
                <a:solidFill>
                  <a:srgbClr val="000000"/>
                </a:solidFill>
                <a:latin typeface="Karnchang"/>
              </a:rPr>
              <a:t>3.500.000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793505"/>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1456356" y="1902686"/>
            <a:ext cx="16472233" cy="4874895"/>
          </a:xfrm>
          <a:prstGeom prst="rect">
            <a:avLst/>
          </a:prstGeom>
        </p:spPr>
        <p:txBody>
          <a:bodyPr lIns="0" tIns="0" rIns="0" bIns="0" rtlCol="0" anchor="t">
            <a:spAutoFit/>
          </a:bodyPr>
          <a:lstStyle/>
          <a:p>
            <a:pPr marL="582930" lvl="1" indent="-291465" algn="just">
              <a:lnSpc>
                <a:spcPts val="3779"/>
              </a:lnSpc>
              <a:buFont typeface="Arial"/>
              <a:buChar char="•"/>
            </a:pPr>
            <a:r>
              <a:rPr lang="en-US" sz="2700">
                <a:solidFill>
                  <a:srgbClr val="000000"/>
                </a:solidFill>
                <a:latin typeface="Karnchang"/>
              </a:rPr>
              <a:t>Pabrik punya 5 mesin.</a:t>
            </a:r>
          </a:p>
          <a:p>
            <a:pPr marL="582930" lvl="1" indent="-291465" algn="just">
              <a:lnSpc>
                <a:spcPts val="3779"/>
              </a:lnSpc>
              <a:buFont typeface="Arial"/>
              <a:buChar char="•"/>
            </a:pPr>
            <a:r>
              <a:rPr lang="en-US" sz="2700">
                <a:solidFill>
                  <a:srgbClr val="000000"/>
                </a:solidFill>
                <a:latin typeface="Karnchang"/>
              </a:rPr>
              <a:t>Tiap mesin rata-rata mengalami kemacetan 2 kali tiap jam.</a:t>
            </a:r>
          </a:p>
          <a:p>
            <a:pPr marL="582930" lvl="1" indent="-291465" algn="just">
              <a:lnSpc>
                <a:spcPts val="3779"/>
              </a:lnSpc>
              <a:buFont typeface="Arial"/>
              <a:buChar char="•"/>
            </a:pPr>
            <a:r>
              <a:rPr lang="en-US" sz="2700">
                <a:solidFill>
                  <a:srgbClr val="000000"/>
                </a:solidFill>
                <a:latin typeface="Karnchang"/>
              </a:rPr>
              <a:t>Ada dua mekanik yang bertugas. Rata-rata lama perbaikan kemacetan adalah 5 menit</a:t>
            </a:r>
          </a:p>
          <a:p>
            <a:pPr algn="just">
              <a:lnSpc>
                <a:spcPts val="3779"/>
              </a:lnSpc>
            </a:pPr>
            <a:endParaRPr lang="en-US" sz="2700">
              <a:solidFill>
                <a:srgbClr val="000000"/>
              </a:solidFill>
              <a:latin typeface="Karnchang"/>
            </a:endParaRPr>
          </a:p>
          <a:p>
            <a:pPr algn="just">
              <a:lnSpc>
                <a:spcPts val="3779"/>
              </a:lnSpc>
            </a:pPr>
            <a:r>
              <a:rPr lang="en-US" sz="2700">
                <a:solidFill>
                  <a:srgbClr val="000000"/>
                </a:solidFill>
                <a:latin typeface="Karnchang"/>
              </a:rPr>
              <a:t>Dik: λ (Laju Kedatangan) = 5 mesin / jam</a:t>
            </a:r>
          </a:p>
          <a:p>
            <a:pPr algn="just">
              <a:lnSpc>
                <a:spcPts val="3779"/>
              </a:lnSpc>
            </a:pPr>
            <a:r>
              <a:rPr lang="en-US" sz="2700">
                <a:solidFill>
                  <a:srgbClr val="000000"/>
                </a:solidFill>
                <a:latin typeface="Karnchang"/>
              </a:rPr>
              <a:t>        µ (Laju Pelayanan) = ⅕ perbaikan / menit</a:t>
            </a:r>
          </a:p>
          <a:p>
            <a:pPr algn="just">
              <a:lnSpc>
                <a:spcPts val="3779"/>
              </a:lnSpc>
            </a:pPr>
            <a:r>
              <a:rPr lang="en-US" sz="2700">
                <a:solidFill>
                  <a:srgbClr val="000000"/>
                </a:solidFill>
                <a:latin typeface="Karnchang"/>
              </a:rPr>
              <a:t>         s = 2</a:t>
            </a:r>
          </a:p>
          <a:p>
            <a:pPr algn="just">
              <a:lnSpc>
                <a:spcPts val="3779"/>
              </a:lnSpc>
            </a:pPr>
            <a:r>
              <a:rPr lang="en-US" sz="2700">
                <a:solidFill>
                  <a:srgbClr val="000000"/>
                </a:solidFill>
                <a:latin typeface="Karnchang"/>
              </a:rPr>
              <a:t>Rata – rata lama macet tiap mesin</a:t>
            </a:r>
          </a:p>
          <a:p>
            <a:pPr algn="just">
              <a:lnSpc>
                <a:spcPts val="3779"/>
              </a:lnSpc>
            </a:pPr>
            <a:endParaRPr lang="en-US" sz="2700">
              <a:solidFill>
                <a:srgbClr val="000000"/>
              </a:solidFill>
              <a:latin typeface="Karnchang"/>
            </a:endParaRPr>
          </a:p>
          <a:p>
            <a:pPr algn="just">
              <a:lnSpc>
                <a:spcPts val="3779"/>
              </a:lnSpc>
            </a:pPr>
            <a:endParaRPr lang="en-US" sz="2700">
              <a:solidFill>
                <a:srgbClr val="000000"/>
              </a:solidFill>
              <a:latin typeface="Karnchang"/>
            </a:endParaRPr>
          </a:p>
        </p:txBody>
      </p:sp>
      <p:grpSp>
        <p:nvGrpSpPr>
          <p:cNvPr id="26" name="Group 26"/>
          <p:cNvGrpSpPr/>
          <p:nvPr/>
        </p:nvGrpSpPr>
        <p:grpSpPr>
          <a:xfrm>
            <a:off x="15665503" y="317552"/>
            <a:ext cx="2042119" cy="650325"/>
            <a:chOff x="0" y="0"/>
            <a:chExt cx="537842" cy="171279"/>
          </a:xfrm>
        </p:grpSpPr>
        <p:sp>
          <p:nvSpPr>
            <p:cNvPr id="27" name="Freeform 27"/>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28" name="TextBox 28"/>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29" name="Group 29"/>
          <p:cNvGrpSpPr/>
          <p:nvPr/>
        </p:nvGrpSpPr>
        <p:grpSpPr>
          <a:xfrm>
            <a:off x="629723" y="9422715"/>
            <a:ext cx="6961669" cy="627749"/>
            <a:chOff x="0" y="0"/>
            <a:chExt cx="1833526" cy="165333"/>
          </a:xfrm>
        </p:grpSpPr>
        <p:sp>
          <p:nvSpPr>
            <p:cNvPr id="30" name="Freeform 30"/>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1" name="TextBox 31"/>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2" name="TextBox 32"/>
          <p:cNvSpPr txBox="1"/>
          <p:nvPr/>
        </p:nvSpPr>
        <p:spPr>
          <a:xfrm>
            <a:off x="4272717" y="998116"/>
            <a:ext cx="10797392" cy="1107440"/>
          </a:xfrm>
          <a:prstGeom prst="rect">
            <a:avLst/>
          </a:prstGeom>
        </p:spPr>
        <p:txBody>
          <a:bodyPr lIns="0" tIns="0" rIns="0" bIns="0" rtlCol="0" anchor="t">
            <a:spAutoFit/>
          </a:bodyPr>
          <a:lstStyle/>
          <a:p>
            <a:pPr algn="ctr">
              <a:lnSpc>
                <a:spcPts val="5980"/>
              </a:lnSpc>
            </a:pPr>
            <a:r>
              <a:rPr lang="en-US" sz="6500" dirty="0" err="1">
                <a:solidFill>
                  <a:srgbClr val="243342"/>
                </a:solidFill>
                <a:latin typeface="Karnchang Bold"/>
              </a:rPr>
              <a:t>Contoh</a:t>
            </a:r>
            <a:r>
              <a:rPr lang="en-US" sz="6500" dirty="0">
                <a:solidFill>
                  <a:srgbClr val="243342"/>
                </a:solidFill>
                <a:latin typeface="Karnchang Bold"/>
              </a:rPr>
              <a:t> IV &amp; </a:t>
            </a:r>
            <a:r>
              <a:rPr lang="en-US" sz="6500" dirty="0" err="1">
                <a:solidFill>
                  <a:srgbClr val="243342"/>
                </a:solidFill>
                <a:latin typeface="Karnchang Bold"/>
              </a:rPr>
              <a:t>Penjelasannya</a:t>
            </a:r>
            <a:endParaRPr lang="en-US" sz="6500" dirty="0">
              <a:solidFill>
                <a:srgbClr val="243342"/>
              </a:solidFill>
              <a:latin typeface="Karnchang Bold"/>
            </a:endParaRPr>
          </a:p>
        </p:txBody>
      </p:sp>
      <p:sp>
        <p:nvSpPr>
          <p:cNvPr id="33" name="TextBox 33"/>
          <p:cNvSpPr txBox="1"/>
          <p:nvPr/>
        </p:nvSpPr>
        <p:spPr>
          <a:xfrm>
            <a:off x="15621459" y="349050"/>
            <a:ext cx="2168307" cy="444454"/>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rPr>
              <a:t>Halaman 5</a:t>
            </a:r>
          </a:p>
        </p:txBody>
      </p:sp>
      <p:sp>
        <p:nvSpPr>
          <p:cNvPr id="34" name="TextBox 34"/>
          <p:cNvSpPr txBox="1"/>
          <p:nvPr/>
        </p:nvSpPr>
        <p:spPr>
          <a:xfrm>
            <a:off x="629723" y="9375775"/>
            <a:ext cx="7118830" cy="796925"/>
          </a:xfrm>
          <a:prstGeom prst="rect">
            <a:avLst/>
          </a:prstGeom>
        </p:spPr>
        <p:txBody>
          <a:bodyPr lIns="0" tIns="0" rIns="0" bIns="0" rtlCol="0" anchor="t">
            <a:spAutoFit/>
          </a:bodyPr>
          <a:lstStyle/>
          <a:p>
            <a:pPr algn="ctr">
              <a:lnSpc>
                <a:spcPts val="2800"/>
              </a:lnSpc>
            </a:pPr>
            <a:r>
              <a:rPr lang="en-US" sz="2000" spc="120" dirty="0">
                <a:solidFill>
                  <a:srgbClr val="FFFFFF"/>
                </a:solidFill>
                <a:latin typeface="Karnchang"/>
              </a:rPr>
              <a:t>Giraldo </a:t>
            </a:r>
            <a:r>
              <a:rPr lang="en-US" sz="2000" spc="120" dirty="0" err="1">
                <a:solidFill>
                  <a:srgbClr val="FFFFFF"/>
                </a:solidFill>
                <a:latin typeface="Karnchang"/>
              </a:rPr>
              <a:t>Stevanus</a:t>
            </a:r>
            <a:r>
              <a:rPr lang="en-US" sz="2000" spc="120" dirty="0">
                <a:solidFill>
                  <a:srgbClr val="FFFFFF"/>
                </a:solidFill>
                <a:latin typeface="Karnchang"/>
              </a:rPr>
              <a:t> |  Universitas </a:t>
            </a:r>
            <a:r>
              <a:rPr lang="en-US" sz="2000" spc="120" dirty="0" err="1">
                <a:solidFill>
                  <a:srgbClr val="FFFFFF"/>
                </a:solidFill>
                <a:latin typeface="Karnchang"/>
              </a:rPr>
              <a:t>Trunojoyo</a:t>
            </a:r>
            <a:r>
              <a:rPr lang="en-US" sz="2000" spc="120" dirty="0">
                <a:solidFill>
                  <a:srgbClr val="FFFFFF"/>
                </a:solidFill>
                <a:latin typeface="Karnchang"/>
              </a:rPr>
              <a:t> Madura | </a:t>
            </a:r>
            <a:r>
              <a:rPr lang="en-US" sz="2000" spc="120" dirty="0" err="1">
                <a:solidFill>
                  <a:srgbClr val="FFFFFF"/>
                </a:solidFill>
                <a:latin typeface="Karnchang"/>
              </a:rPr>
              <a:t>Sistem</a:t>
            </a:r>
            <a:r>
              <a:rPr lang="en-US" sz="2000" spc="120" dirty="0">
                <a:solidFill>
                  <a:srgbClr val="FFFFFF"/>
                </a:solidFill>
                <a:latin typeface="Karnchang"/>
              </a:rPr>
              <a:t> </a:t>
            </a:r>
            <a:r>
              <a:rPr lang="en-US" sz="2000" spc="120" dirty="0" err="1">
                <a:solidFill>
                  <a:srgbClr val="FFFFFF"/>
                </a:solidFill>
                <a:latin typeface="Karnchang"/>
              </a:rPr>
              <a:t>Informasi</a:t>
            </a:r>
            <a:r>
              <a:rPr lang="en-US" sz="2000" spc="120" dirty="0">
                <a:solidFill>
                  <a:srgbClr val="FFFFFF"/>
                </a:solidFill>
                <a:latin typeface="Karnchang"/>
              </a:rPr>
              <a:t> | 2023</a:t>
            </a:r>
          </a:p>
        </p:txBody>
      </p:sp>
      <p:sp>
        <p:nvSpPr>
          <p:cNvPr id="35" name="AutoShape 35"/>
          <p:cNvSpPr/>
          <p:nvPr/>
        </p:nvSpPr>
        <p:spPr>
          <a:xfrm>
            <a:off x="1456356" y="7013900"/>
            <a:ext cx="5037752" cy="0"/>
          </a:xfrm>
          <a:prstGeom prst="line">
            <a:avLst/>
          </a:prstGeom>
          <a:ln w="38100" cap="flat">
            <a:solidFill>
              <a:srgbClr val="000000"/>
            </a:solidFill>
            <a:prstDash val="solid"/>
            <a:headEnd type="none" w="sm" len="sm"/>
            <a:tailEnd type="none" w="sm" len="sm"/>
          </a:ln>
        </p:spPr>
      </p:sp>
      <p:sp>
        <p:nvSpPr>
          <p:cNvPr id="36" name="AutoShape 36"/>
          <p:cNvSpPr/>
          <p:nvPr/>
        </p:nvSpPr>
        <p:spPr>
          <a:xfrm flipV="1">
            <a:off x="1437306" y="6785095"/>
            <a:ext cx="0" cy="495711"/>
          </a:xfrm>
          <a:prstGeom prst="line">
            <a:avLst/>
          </a:prstGeom>
          <a:ln w="38100" cap="flat">
            <a:solidFill>
              <a:srgbClr val="000000"/>
            </a:solidFill>
            <a:prstDash val="solid"/>
            <a:headEnd type="none" w="sm" len="sm"/>
            <a:tailEnd type="none" w="sm" len="sm"/>
          </a:ln>
        </p:spPr>
      </p:sp>
      <p:sp>
        <p:nvSpPr>
          <p:cNvPr id="37" name="AutoShape 37"/>
          <p:cNvSpPr/>
          <p:nvPr/>
        </p:nvSpPr>
        <p:spPr>
          <a:xfrm flipV="1">
            <a:off x="3956182" y="6766045"/>
            <a:ext cx="0" cy="495711"/>
          </a:xfrm>
          <a:prstGeom prst="line">
            <a:avLst/>
          </a:prstGeom>
          <a:ln w="38100" cap="flat">
            <a:solidFill>
              <a:srgbClr val="000000"/>
            </a:solidFill>
            <a:prstDash val="solid"/>
            <a:headEnd type="none" w="sm" len="sm"/>
            <a:tailEnd type="none" w="sm" len="sm"/>
          </a:ln>
        </p:spPr>
      </p:sp>
      <p:sp>
        <p:nvSpPr>
          <p:cNvPr id="38" name="AutoShape 38"/>
          <p:cNvSpPr/>
          <p:nvPr/>
        </p:nvSpPr>
        <p:spPr>
          <a:xfrm flipV="1">
            <a:off x="6475058" y="6746995"/>
            <a:ext cx="0" cy="495711"/>
          </a:xfrm>
          <a:prstGeom prst="line">
            <a:avLst/>
          </a:prstGeom>
          <a:ln w="38100" cap="flat">
            <a:solidFill>
              <a:srgbClr val="000000"/>
            </a:solidFill>
            <a:prstDash val="solid"/>
            <a:headEnd type="none" w="sm" len="sm"/>
            <a:tailEnd type="none" w="sm" len="sm"/>
          </a:ln>
        </p:spPr>
      </p:sp>
      <p:sp>
        <p:nvSpPr>
          <p:cNvPr id="39" name="AutoShape 39"/>
          <p:cNvSpPr/>
          <p:nvPr/>
        </p:nvSpPr>
        <p:spPr>
          <a:xfrm>
            <a:off x="1473085" y="8063219"/>
            <a:ext cx="4928093" cy="17177"/>
          </a:xfrm>
          <a:prstGeom prst="line">
            <a:avLst/>
          </a:prstGeom>
          <a:ln w="38100" cap="flat">
            <a:solidFill>
              <a:srgbClr val="000000"/>
            </a:solidFill>
            <a:prstDash val="solid"/>
            <a:headEnd type="none" w="sm" len="sm"/>
            <a:tailEnd type="none" w="sm" len="sm"/>
          </a:ln>
        </p:spPr>
      </p:sp>
      <p:sp>
        <p:nvSpPr>
          <p:cNvPr id="40" name="AutoShape 40"/>
          <p:cNvSpPr/>
          <p:nvPr/>
        </p:nvSpPr>
        <p:spPr>
          <a:xfrm flipV="1">
            <a:off x="6383856" y="7873115"/>
            <a:ext cx="110252" cy="431739"/>
          </a:xfrm>
          <a:prstGeom prst="line">
            <a:avLst/>
          </a:prstGeom>
          <a:ln w="38100" cap="flat">
            <a:solidFill>
              <a:srgbClr val="000000"/>
            </a:solidFill>
            <a:prstDash val="solid"/>
            <a:headEnd type="none" w="sm" len="sm"/>
            <a:tailEnd type="none" w="sm" len="sm"/>
          </a:ln>
        </p:spPr>
      </p:sp>
      <p:sp>
        <p:nvSpPr>
          <p:cNvPr id="41" name="AutoShape 41"/>
          <p:cNvSpPr/>
          <p:nvPr/>
        </p:nvSpPr>
        <p:spPr>
          <a:xfrm flipV="1">
            <a:off x="1382180" y="7855938"/>
            <a:ext cx="110252" cy="431739"/>
          </a:xfrm>
          <a:prstGeom prst="line">
            <a:avLst/>
          </a:prstGeom>
          <a:ln w="38100" cap="flat">
            <a:solidFill>
              <a:srgbClr val="000000"/>
            </a:solidFill>
            <a:prstDash val="solid"/>
            <a:headEnd type="none" w="sm" len="sm"/>
            <a:tailEnd type="none" w="sm" len="sm"/>
          </a:ln>
        </p:spPr>
      </p:sp>
      <p:sp>
        <p:nvSpPr>
          <p:cNvPr id="42" name="TextBox 42"/>
          <p:cNvSpPr txBox="1"/>
          <p:nvPr/>
        </p:nvSpPr>
        <p:spPr>
          <a:xfrm>
            <a:off x="2457126" y="6851975"/>
            <a:ext cx="701576" cy="588645"/>
          </a:xfrm>
          <a:prstGeom prst="rect">
            <a:avLst/>
          </a:prstGeom>
        </p:spPr>
        <p:txBody>
          <a:bodyPr lIns="0" tIns="0" rIns="0" bIns="0" rtlCol="0" anchor="t">
            <a:spAutoFit/>
          </a:bodyPr>
          <a:lstStyle/>
          <a:p>
            <a:pPr algn="ctr">
              <a:lnSpc>
                <a:spcPts val="3779"/>
              </a:lnSpc>
              <a:spcBef>
                <a:spcPct val="0"/>
              </a:spcBef>
            </a:pPr>
            <a:r>
              <a:rPr lang="en-US" sz="2700">
                <a:solidFill>
                  <a:srgbClr val="000000"/>
                </a:solidFill>
                <a:latin typeface="Karnchang"/>
              </a:rPr>
              <a:t>Antri</a:t>
            </a:r>
          </a:p>
        </p:txBody>
      </p:sp>
      <p:sp>
        <p:nvSpPr>
          <p:cNvPr id="43" name="TextBox 43"/>
          <p:cNvSpPr txBox="1"/>
          <p:nvPr/>
        </p:nvSpPr>
        <p:spPr>
          <a:xfrm>
            <a:off x="1028700" y="7259645"/>
            <a:ext cx="923826" cy="588645"/>
          </a:xfrm>
          <a:prstGeom prst="rect">
            <a:avLst/>
          </a:prstGeom>
        </p:spPr>
        <p:txBody>
          <a:bodyPr lIns="0" tIns="0" rIns="0" bIns="0" rtlCol="0" anchor="t">
            <a:spAutoFit/>
          </a:bodyPr>
          <a:lstStyle/>
          <a:p>
            <a:pPr algn="ctr">
              <a:lnSpc>
                <a:spcPts val="3779"/>
              </a:lnSpc>
              <a:spcBef>
                <a:spcPct val="0"/>
              </a:spcBef>
            </a:pPr>
            <a:r>
              <a:rPr lang="en-US" sz="2700">
                <a:solidFill>
                  <a:srgbClr val="000000"/>
                </a:solidFill>
                <a:latin typeface="Karnchang"/>
              </a:rPr>
              <a:t>Macet</a:t>
            </a:r>
          </a:p>
        </p:txBody>
      </p:sp>
      <p:sp>
        <p:nvSpPr>
          <p:cNvPr id="44" name="TextBox 44"/>
          <p:cNvSpPr txBox="1"/>
          <p:nvPr/>
        </p:nvSpPr>
        <p:spPr>
          <a:xfrm>
            <a:off x="4523898" y="6851975"/>
            <a:ext cx="1516360" cy="588645"/>
          </a:xfrm>
          <a:prstGeom prst="rect">
            <a:avLst/>
          </a:prstGeom>
        </p:spPr>
        <p:txBody>
          <a:bodyPr lIns="0" tIns="0" rIns="0" bIns="0" rtlCol="0" anchor="t">
            <a:spAutoFit/>
          </a:bodyPr>
          <a:lstStyle/>
          <a:p>
            <a:pPr algn="ctr">
              <a:lnSpc>
                <a:spcPts val="3779"/>
              </a:lnSpc>
              <a:spcBef>
                <a:spcPct val="0"/>
              </a:spcBef>
            </a:pPr>
            <a:r>
              <a:rPr lang="en-US" sz="2700">
                <a:solidFill>
                  <a:srgbClr val="000000"/>
                </a:solidFill>
                <a:latin typeface="Karnchang"/>
              </a:rPr>
              <a:t>Perbaikan</a:t>
            </a:r>
          </a:p>
        </p:txBody>
      </p:sp>
      <p:sp>
        <p:nvSpPr>
          <p:cNvPr id="45" name="TextBox 45"/>
          <p:cNvSpPr txBox="1"/>
          <p:nvPr/>
        </p:nvSpPr>
        <p:spPr>
          <a:xfrm>
            <a:off x="2749979" y="7259645"/>
            <a:ext cx="1488579" cy="588645"/>
          </a:xfrm>
          <a:prstGeom prst="rect">
            <a:avLst/>
          </a:prstGeom>
        </p:spPr>
        <p:txBody>
          <a:bodyPr lIns="0" tIns="0" rIns="0" bIns="0" rtlCol="0" anchor="t">
            <a:spAutoFit/>
          </a:bodyPr>
          <a:lstStyle/>
          <a:p>
            <a:pPr algn="ctr">
              <a:lnSpc>
                <a:spcPts val="3779"/>
              </a:lnSpc>
              <a:spcBef>
                <a:spcPct val="0"/>
              </a:spcBef>
            </a:pPr>
            <a:r>
              <a:rPr lang="en-US" sz="2700">
                <a:solidFill>
                  <a:srgbClr val="000000"/>
                </a:solidFill>
                <a:latin typeface="Karnchang"/>
              </a:rPr>
              <a:t>Diperbaiki</a:t>
            </a:r>
          </a:p>
        </p:txBody>
      </p:sp>
      <p:sp>
        <p:nvSpPr>
          <p:cNvPr id="46" name="TextBox 46"/>
          <p:cNvSpPr txBox="1"/>
          <p:nvPr/>
        </p:nvSpPr>
        <p:spPr>
          <a:xfrm>
            <a:off x="4942119" y="7259645"/>
            <a:ext cx="1091109" cy="588645"/>
          </a:xfrm>
          <a:prstGeom prst="rect">
            <a:avLst/>
          </a:prstGeom>
        </p:spPr>
        <p:txBody>
          <a:bodyPr lIns="0" tIns="0" rIns="0" bIns="0" rtlCol="0" anchor="t">
            <a:spAutoFit/>
          </a:bodyPr>
          <a:lstStyle/>
          <a:p>
            <a:pPr algn="ctr">
              <a:lnSpc>
                <a:spcPts val="3779"/>
              </a:lnSpc>
              <a:spcBef>
                <a:spcPct val="0"/>
              </a:spcBef>
            </a:pPr>
            <a:r>
              <a:rPr lang="en-US" sz="2700">
                <a:solidFill>
                  <a:srgbClr val="000000"/>
                </a:solidFill>
                <a:latin typeface="Karnchang"/>
              </a:rPr>
              <a:t>Selesai</a:t>
            </a:r>
          </a:p>
        </p:txBody>
      </p:sp>
      <p:sp>
        <p:nvSpPr>
          <p:cNvPr id="47" name="TextBox 47"/>
          <p:cNvSpPr txBox="1"/>
          <p:nvPr/>
        </p:nvSpPr>
        <p:spPr>
          <a:xfrm>
            <a:off x="-4125559" y="7918471"/>
            <a:ext cx="16472233" cy="588645"/>
          </a:xfrm>
          <a:prstGeom prst="rect">
            <a:avLst/>
          </a:prstGeom>
        </p:spPr>
        <p:txBody>
          <a:bodyPr lIns="0" tIns="0" rIns="0" bIns="0" rtlCol="0" anchor="t">
            <a:spAutoFit/>
          </a:bodyPr>
          <a:lstStyle/>
          <a:p>
            <a:pPr algn="ctr">
              <a:lnSpc>
                <a:spcPts val="3779"/>
              </a:lnSpc>
              <a:spcBef>
                <a:spcPct val="0"/>
              </a:spcBef>
            </a:pPr>
            <a:r>
              <a:rPr lang="en-US" sz="2700">
                <a:solidFill>
                  <a:srgbClr val="000000"/>
                </a:solidFill>
                <a:latin typeface="Karnchang"/>
              </a:rPr>
              <a:t>lama macet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a:grpSpLocks noChangeAspect="1"/>
          </p:cNvGrpSpPr>
          <p:nvPr/>
        </p:nvGrpSpPr>
        <p:grpSpPr>
          <a:xfrm>
            <a:off x="1490452" y="3745408"/>
            <a:ext cx="6458391" cy="4848531"/>
            <a:chOff x="0" y="0"/>
            <a:chExt cx="8916670" cy="6694043"/>
          </a:xfrm>
        </p:grpSpPr>
        <p:sp>
          <p:nvSpPr>
            <p:cNvPr id="26" name="Freeform 26"/>
            <p:cNvSpPr/>
            <p:nvPr/>
          </p:nvSpPr>
          <p:spPr>
            <a:xfrm>
              <a:off x="155575" y="155575"/>
              <a:ext cx="8605520" cy="6382893"/>
            </a:xfrm>
            <a:custGeom>
              <a:avLst/>
              <a:gdLst/>
              <a:ahLst/>
              <a:cxnLst/>
              <a:rect l="l" t="t" r="r" b="b"/>
              <a:pathLst>
                <a:path w="8605520" h="6382893">
                  <a:moveTo>
                    <a:pt x="0" y="0"/>
                  </a:moveTo>
                  <a:lnTo>
                    <a:pt x="8605520" y="0"/>
                  </a:lnTo>
                  <a:lnTo>
                    <a:pt x="8605520" y="6382893"/>
                  </a:lnTo>
                  <a:lnTo>
                    <a:pt x="0" y="6382893"/>
                  </a:lnTo>
                  <a:close/>
                </a:path>
              </a:pathLst>
            </a:custGeom>
            <a:blipFill>
              <a:blip r:embed="rId2"/>
              <a:stretch>
                <a:fillRect t="-7809" b="-7809"/>
              </a:stretch>
            </a:blipFill>
          </p:spPr>
        </p:sp>
        <p:sp>
          <p:nvSpPr>
            <p:cNvPr id="27" name="Freeform 27"/>
            <p:cNvSpPr/>
            <p:nvPr/>
          </p:nvSpPr>
          <p:spPr>
            <a:xfrm>
              <a:off x="6350" y="6350"/>
              <a:ext cx="8903970" cy="6681343"/>
            </a:xfrm>
            <a:custGeom>
              <a:avLst/>
              <a:gdLst/>
              <a:ahLst/>
              <a:cxnLst/>
              <a:rect l="l" t="t" r="r" b="b"/>
              <a:pathLst>
                <a:path w="8903970" h="6681343">
                  <a:moveTo>
                    <a:pt x="8903970" y="6681343"/>
                  </a:moveTo>
                  <a:lnTo>
                    <a:pt x="0" y="6681343"/>
                  </a:lnTo>
                  <a:lnTo>
                    <a:pt x="0" y="0"/>
                  </a:lnTo>
                  <a:lnTo>
                    <a:pt x="8903970" y="0"/>
                  </a:lnTo>
                  <a:lnTo>
                    <a:pt x="8903970" y="6681343"/>
                  </a:lnTo>
                  <a:close/>
                  <a:moveTo>
                    <a:pt x="19050" y="6662293"/>
                  </a:moveTo>
                  <a:lnTo>
                    <a:pt x="8884920" y="6662293"/>
                  </a:lnTo>
                  <a:lnTo>
                    <a:pt x="8884920" y="19050"/>
                  </a:lnTo>
                  <a:lnTo>
                    <a:pt x="19050" y="19050"/>
                  </a:lnTo>
                  <a:lnTo>
                    <a:pt x="19050" y="6662293"/>
                  </a:lnTo>
                  <a:close/>
                  <a:moveTo>
                    <a:pt x="8764270" y="6541643"/>
                  </a:moveTo>
                  <a:lnTo>
                    <a:pt x="139700" y="6541643"/>
                  </a:lnTo>
                  <a:lnTo>
                    <a:pt x="139700" y="139700"/>
                  </a:lnTo>
                  <a:lnTo>
                    <a:pt x="8764270" y="139700"/>
                  </a:lnTo>
                  <a:lnTo>
                    <a:pt x="8764270" y="6541643"/>
                  </a:lnTo>
                  <a:close/>
                  <a:moveTo>
                    <a:pt x="158750" y="6522593"/>
                  </a:moveTo>
                  <a:lnTo>
                    <a:pt x="8745220" y="6522593"/>
                  </a:lnTo>
                  <a:lnTo>
                    <a:pt x="8745220" y="158750"/>
                  </a:lnTo>
                  <a:lnTo>
                    <a:pt x="158750" y="158750"/>
                  </a:lnTo>
                  <a:lnTo>
                    <a:pt x="158750" y="6522593"/>
                  </a:lnTo>
                  <a:close/>
                </a:path>
              </a:pathLst>
            </a:custGeom>
            <a:solidFill>
              <a:srgbClr val="535659"/>
            </a:solidFill>
          </p:spPr>
        </p:sp>
      </p:grpSp>
      <p:sp>
        <p:nvSpPr>
          <p:cNvPr id="28" name="Freeform 28"/>
          <p:cNvSpPr/>
          <p:nvPr/>
        </p:nvSpPr>
        <p:spPr>
          <a:xfrm>
            <a:off x="8933563" y="1269914"/>
            <a:ext cx="659308" cy="659308"/>
          </a:xfrm>
          <a:custGeom>
            <a:avLst/>
            <a:gdLst/>
            <a:ahLst/>
            <a:cxnLst/>
            <a:rect l="l" t="t" r="r" b="b"/>
            <a:pathLst>
              <a:path w="659308" h="659308">
                <a:moveTo>
                  <a:pt x="0" y="0"/>
                </a:moveTo>
                <a:lnTo>
                  <a:pt x="659308" y="0"/>
                </a:lnTo>
                <a:lnTo>
                  <a:pt x="659308" y="659308"/>
                </a:lnTo>
                <a:lnTo>
                  <a:pt x="0" y="65930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9" name="Group 29"/>
          <p:cNvGrpSpPr/>
          <p:nvPr/>
        </p:nvGrpSpPr>
        <p:grpSpPr>
          <a:xfrm>
            <a:off x="8585553" y="2071177"/>
            <a:ext cx="8304195" cy="1777792"/>
            <a:chOff x="0" y="0"/>
            <a:chExt cx="2187113" cy="468225"/>
          </a:xfrm>
        </p:grpSpPr>
        <p:sp>
          <p:nvSpPr>
            <p:cNvPr id="30" name="Freeform 30"/>
            <p:cNvSpPr/>
            <p:nvPr/>
          </p:nvSpPr>
          <p:spPr>
            <a:xfrm>
              <a:off x="0" y="0"/>
              <a:ext cx="2187113" cy="468225"/>
            </a:xfrm>
            <a:custGeom>
              <a:avLst/>
              <a:gdLst/>
              <a:ahLst/>
              <a:cxnLst/>
              <a:rect l="l" t="t" r="r" b="b"/>
              <a:pathLst>
                <a:path w="2187113" h="468225">
                  <a:moveTo>
                    <a:pt x="47547" y="0"/>
                  </a:moveTo>
                  <a:lnTo>
                    <a:pt x="2139566" y="0"/>
                  </a:lnTo>
                  <a:cubicBezTo>
                    <a:pt x="2152177" y="0"/>
                    <a:pt x="2164270" y="5009"/>
                    <a:pt x="2173187" y="13926"/>
                  </a:cubicBezTo>
                  <a:cubicBezTo>
                    <a:pt x="2182104" y="22843"/>
                    <a:pt x="2187113" y="34937"/>
                    <a:pt x="2187113" y="47547"/>
                  </a:cubicBezTo>
                  <a:lnTo>
                    <a:pt x="2187113" y="420678"/>
                  </a:lnTo>
                  <a:cubicBezTo>
                    <a:pt x="2187113" y="433288"/>
                    <a:pt x="2182104" y="445382"/>
                    <a:pt x="2173187" y="454299"/>
                  </a:cubicBezTo>
                  <a:cubicBezTo>
                    <a:pt x="2164270" y="463216"/>
                    <a:pt x="2152177" y="468225"/>
                    <a:pt x="2139566" y="468225"/>
                  </a:cubicBezTo>
                  <a:lnTo>
                    <a:pt x="47547" y="468225"/>
                  </a:lnTo>
                  <a:cubicBezTo>
                    <a:pt x="34937" y="468225"/>
                    <a:pt x="22843" y="463216"/>
                    <a:pt x="13926" y="454299"/>
                  </a:cubicBezTo>
                  <a:cubicBezTo>
                    <a:pt x="5009" y="445382"/>
                    <a:pt x="0" y="433288"/>
                    <a:pt x="0" y="420678"/>
                  </a:cubicBezTo>
                  <a:lnTo>
                    <a:pt x="0" y="47547"/>
                  </a:lnTo>
                  <a:cubicBezTo>
                    <a:pt x="0" y="34937"/>
                    <a:pt x="5009" y="22843"/>
                    <a:pt x="13926" y="13926"/>
                  </a:cubicBezTo>
                  <a:cubicBezTo>
                    <a:pt x="22843" y="5009"/>
                    <a:pt x="34937" y="0"/>
                    <a:pt x="47547" y="0"/>
                  </a:cubicBezTo>
                  <a:close/>
                </a:path>
              </a:pathLst>
            </a:custGeom>
            <a:solidFill>
              <a:srgbClr val="858789">
                <a:alpha val="40000"/>
              </a:srgbClr>
            </a:solidFill>
            <a:ln w="19050" cap="rnd">
              <a:solidFill>
                <a:srgbClr val="243342">
                  <a:alpha val="40000"/>
                </a:srgbClr>
              </a:solidFill>
              <a:prstDash val="solid"/>
              <a:round/>
            </a:ln>
          </p:spPr>
        </p:sp>
        <p:sp>
          <p:nvSpPr>
            <p:cNvPr id="31" name="TextBox 31"/>
            <p:cNvSpPr txBox="1"/>
            <p:nvPr/>
          </p:nvSpPr>
          <p:spPr>
            <a:xfrm>
              <a:off x="0" y="-38100"/>
              <a:ext cx="2187113" cy="506325"/>
            </a:xfrm>
            <a:prstGeom prst="rect">
              <a:avLst/>
            </a:prstGeom>
          </p:spPr>
          <p:txBody>
            <a:bodyPr lIns="50800" tIns="50800" rIns="50800" bIns="50800" rtlCol="0" anchor="ctr"/>
            <a:lstStyle/>
            <a:p>
              <a:pPr algn="ctr">
                <a:lnSpc>
                  <a:spcPts val="3362"/>
                </a:lnSpc>
              </a:pPr>
              <a:endParaRPr/>
            </a:p>
          </p:txBody>
        </p:sp>
      </p:grpSp>
      <p:grpSp>
        <p:nvGrpSpPr>
          <p:cNvPr id="32" name="Group 32"/>
          <p:cNvGrpSpPr/>
          <p:nvPr/>
        </p:nvGrpSpPr>
        <p:grpSpPr>
          <a:xfrm>
            <a:off x="15665503" y="317552"/>
            <a:ext cx="2042119" cy="650325"/>
            <a:chOff x="0" y="0"/>
            <a:chExt cx="537842" cy="171279"/>
          </a:xfrm>
        </p:grpSpPr>
        <p:sp>
          <p:nvSpPr>
            <p:cNvPr id="33" name="Freeform 33"/>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34" name="TextBox 34"/>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35" name="Group 35"/>
          <p:cNvGrpSpPr/>
          <p:nvPr/>
        </p:nvGrpSpPr>
        <p:grpSpPr>
          <a:xfrm>
            <a:off x="629723" y="9258300"/>
            <a:ext cx="6961669" cy="627749"/>
            <a:chOff x="0" y="0"/>
            <a:chExt cx="1833526" cy="165333"/>
          </a:xfrm>
        </p:grpSpPr>
        <p:sp>
          <p:nvSpPr>
            <p:cNvPr id="36" name="Freeform 36"/>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7" name="TextBox 37"/>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8" name="TextBox 38"/>
          <p:cNvSpPr txBox="1"/>
          <p:nvPr/>
        </p:nvSpPr>
        <p:spPr>
          <a:xfrm>
            <a:off x="8585553" y="2098689"/>
            <a:ext cx="8304195" cy="1541145"/>
          </a:xfrm>
          <a:prstGeom prst="rect">
            <a:avLst/>
          </a:prstGeom>
        </p:spPr>
        <p:txBody>
          <a:bodyPr lIns="0" tIns="0" rIns="0" bIns="0" rtlCol="0" anchor="t">
            <a:spAutoFit/>
          </a:bodyPr>
          <a:lstStyle/>
          <a:p>
            <a:pPr>
              <a:lnSpc>
                <a:spcPts val="3779"/>
              </a:lnSpc>
            </a:pPr>
            <a:r>
              <a:rPr lang="en-US" sz="2700">
                <a:solidFill>
                  <a:srgbClr val="000000"/>
                </a:solidFill>
                <a:latin typeface="Karnchang"/>
              </a:rPr>
              <a:t>Definisi Sistem Antrian. Sistem antrian adalah himpunan pelanggan, pelayan, dan suatu aturan yang mengatur kedatangan para pelanggan dan pelayanannya.</a:t>
            </a:r>
          </a:p>
        </p:txBody>
      </p:sp>
      <p:sp>
        <p:nvSpPr>
          <p:cNvPr id="39" name="TextBox 39"/>
          <p:cNvSpPr txBox="1"/>
          <p:nvPr/>
        </p:nvSpPr>
        <p:spPr>
          <a:xfrm>
            <a:off x="853742" y="2344002"/>
            <a:ext cx="7731811" cy="1107394"/>
          </a:xfrm>
          <a:prstGeom prst="rect">
            <a:avLst/>
          </a:prstGeom>
        </p:spPr>
        <p:txBody>
          <a:bodyPr lIns="0" tIns="0" rIns="0" bIns="0" rtlCol="0" anchor="t">
            <a:spAutoFit/>
          </a:bodyPr>
          <a:lstStyle/>
          <a:p>
            <a:pPr algn="ctr">
              <a:lnSpc>
                <a:spcPts val="5980"/>
              </a:lnSpc>
            </a:pPr>
            <a:r>
              <a:rPr lang="en-US" sz="6500">
                <a:solidFill>
                  <a:srgbClr val="000000"/>
                </a:solidFill>
                <a:latin typeface="Karnchang Bold"/>
              </a:rPr>
              <a:t>Latar Belakang</a:t>
            </a:r>
          </a:p>
        </p:txBody>
      </p:sp>
      <p:sp>
        <p:nvSpPr>
          <p:cNvPr id="40" name="TextBox 40"/>
          <p:cNvSpPr txBox="1"/>
          <p:nvPr/>
        </p:nvSpPr>
        <p:spPr>
          <a:xfrm>
            <a:off x="9781025" y="1234578"/>
            <a:ext cx="6867586" cy="694690"/>
          </a:xfrm>
          <a:prstGeom prst="rect">
            <a:avLst/>
          </a:prstGeom>
        </p:spPr>
        <p:txBody>
          <a:bodyPr lIns="0" tIns="0" rIns="0" bIns="0" rtlCol="0" anchor="t">
            <a:spAutoFit/>
          </a:bodyPr>
          <a:lstStyle/>
          <a:p>
            <a:pPr>
              <a:lnSpc>
                <a:spcPts val="3680"/>
              </a:lnSpc>
            </a:pPr>
            <a:r>
              <a:rPr lang="en-US" sz="4000">
                <a:solidFill>
                  <a:srgbClr val="000000"/>
                </a:solidFill>
                <a:latin typeface="Karnchang Bold"/>
              </a:rPr>
              <a:t>Latar Belakang </a:t>
            </a:r>
          </a:p>
        </p:txBody>
      </p:sp>
      <p:sp>
        <p:nvSpPr>
          <p:cNvPr id="41" name="TextBox 41"/>
          <p:cNvSpPr txBox="1"/>
          <p:nvPr/>
        </p:nvSpPr>
        <p:spPr>
          <a:xfrm>
            <a:off x="8933563" y="4196118"/>
            <a:ext cx="7956185" cy="4398645"/>
          </a:xfrm>
          <a:prstGeom prst="rect">
            <a:avLst/>
          </a:prstGeom>
        </p:spPr>
        <p:txBody>
          <a:bodyPr lIns="0" tIns="0" rIns="0" bIns="0" rtlCol="0" anchor="t">
            <a:spAutoFit/>
          </a:bodyPr>
          <a:lstStyle/>
          <a:p>
            <a:pPr>
              <a:lnSpc>
                <a:spcPts val="3779"/>
              </a:lnSpc>
            </a:pPr>
            <a:r>
              <a:rPr lang="en-US" sz="2700" u="sng">
                <a:solidFill>
                  <a:srgbClr val="000000"/>
                </a:solidFill>
                <a:latin typeface="Karnchang"/>
                <a:hlinkClick r:id="rId5" tooltip="https://en.wikipedia.org/wiki/Queueing_theory#Queueing_networks"/>
              </a:rPr>
              <a:t>Jaringan antrian</a:t>
            </a:r>
            <a:r>
              <a:rPr lang="en-US" sz="2700">
                <a:solidFill>
                  <a:srgbClr val="000000"/>
                </a:solidFill>
                <a:latin typeface="Karnchang"/>
              </a:rPr>
              <a:t> adalah sistem di mana antrian tunggal dihubungkan oleh jaringan perutean. Dalam gambar ini, server diwakili oleh lingkaran, antrian dengan serangkaian persegi panjang, dan jaringan perutean dengan panah. Dalam studi tentang jaringan antrian, seseorang biasanya mencoba untuk mendapatkan </a:t>
            </a:r>
            <a:r>
              <a:rPr lang="en-US" sz="2700" u="sng">
                <a:solidFill>
                  <a:srgbClr val="000000"/>
                </a:solidFill>
                <a:latin typeface="Karnchang"/>
                <a:hlinkClick r:id="rId6" tooltip="https://en.wikipedia.org/wiki/Equilibrium_distribution"/>
              </a:rPr>
              <a:t>distribusi keseimbangan</a:t>
            </a:r>
            <a:r>
              <a:rPr lang="en-US" sz="2700">
                <a:solidFill>
                  <a:srgbClr val="000000"/>
                </a:solidFill>
                <a:latin typeface="Karnchang"/>
              </a:rPr>
              <a:t> jaringan, meskipun dalam banyak aplikasi, studi tentang </a:t>
            </a:r>
            <a:r>
              <a:rPr lang="en-US" sz="2700" u="sng">
                <a:solidFill>
                  <a:srgbClr val="000000"/>
                </a:solidFill>
                <a:latin typeface="Karnchang"/>
                <a:hlinkClick r:id="rId7" tooltip="https://en.wikipedia.org/wiki/Transient_state"/>
              </a:rPr>
              <a:t>keadaan transien</a:t>
            </a:r>
            <a:r>
              <a:rPr lang="en-US" sz="2700">
                <a:solidFill>
                  <a:srgbClr val="000000"/>
                </a:solidFill>
                <a:latin typeface="Karnchang"/>
              </a:rPr>
              <a:t> merupakan hal yang mendasar.</a:t>
            </a:r>
          </a:p>
        </p:txBody>
      </p:sp>
      <p:sp>
        <p:nvSpPr>
          <p:cNvPr id="42" name="TextBox 42"/>
          <p:cNvSpPr txBox="1"/>
          <p:nvPr/>
        </p:nvSpPr>
        <p:spPr>
          <a:xfrm>
            <a:off x="15621459" y="349050"/>
            <a:ext cx="2168307" cy="444454"/>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rPr>
              <a:t>Halaman 3</a:t>
            </a:r>
          </a:p>
        </p:txBody>
      </p:sp>
      <p:sp>
        <p:nvSpPr>
          <p:cNvPr id="43" name="TextBox 43"/>
          <p:cNvSpPr txBox="1"/>
          <p:nvPr/>
        </p:nvSpPr>
        <p:spPr>
          <a:xfrm>
            <a:off x="551143" y="9305925"/>
            <a:ext cx="7118830" cy="796925"/>
          </a:xfrm>
          <a:prstGeom prst="rect">
            <a:avLst/>
          </a:prstGeom>
        </p:spPr>
        <p:txBody>
          <a:bodyPr lIns="0" tIns="0" rIns="0" bIns="0" rtlCol="0" anchor="t">
            <a:spAutoFit/>
          </a:bodyPr>
          <a:lstStyle/>
          <a:p>
            <a:pPr algn="ctr">
              <a:lnSpc>
                <a:spcPts val="2800"/>
              </a:lnSpc>
            </a:pPr>
            <a:r>
              <a:rPr lang="en-US" sz="2000" spc="120" dirty="0">
                <a:solidFill>
                  <a:srgbClr val="FFFFFF"/>
                </a:solidFill>
                <a:latin typeface="Karnchang"/>
              </a:rPr>
              <a:t>Giraldo </a:t>
            </a:r>
            <a:r>
              <a:rPr lang="en-US" sz="2000" spc="120" dirty="0" err="1">
                <a:solidFill>
                  <a:srgbClr val="FFFFFF"/>
                </a:solidFill>
                <a:latin typeface="Karnchang"/>
              </a:rPr>
              <a:t>Stevanus</a:t>
            </a:r>
            <a:r>
              <a:rPr lang="en-US" sz="2000" spc="120" dirty="0">
                <a:solidFill>
                  <a:srgbClr val="FFFFFF"/>
                </a:solidFill>
                <a:latin typeface="Karnchang"/>
              </a:rPr>
              <a:t> |  Universitas </a:t>
            </a:r>
            <a:r>
              <a:rPr lang="en-US" sz="2000" spc="120" dirty="0" err="1">
                <a:solidFill>
                  <a:srgbClr val="FFFFFF"/>
                </a:solidFill>
                <a:latin typeface="Karnchang"/>
              </a:rPr>
              <a:t>Trunojoyo</a:t>
            </a:r>
            <a:r>
              <a:rPr lang="en-US" sz="2000" spc="120" dirty="0">
                <a:solidFill>
                  <a:srgbClr val="FFFFFF"/>
                </a:solidFill>
                <a:latin typeface="Karnchang"/>
              </a:rPr>
              <a:t> Madura | </a:t>
            </a:r>
            <a:r>
              <a:rPr lang="en-US" sz="2000" spc="120" dirty="0" err="1">
                <a:solidFill>
                  <a:srgbClr val="FFFFFF"/>
                </a:solidFill>
                <a:latin typeface="Karnchang"/>
              </a:rPr>
              <a:t>Sistem</a:t>
            </a:r>
            <a:r>
              <a:rPr lang="en-US" sz="2000" spc="120" dirty="0">
                <a:solidFill>
                  <a:srgbClr val="FFFFFF"/>
                </a:solidFill>
                <a:latin typeface="Karnchang"/>
              </a:rPr>
              <a:t> </a:t>
            </a:r>
            <a:r>
              <a:rPr lang="en-US" sz="2000" spc="120" dirty="0" err="1">
                <a:solidFill>
                  <a:srgbClr val="FFFFFF"/>
                </a:solidFill>
                <a:latin typeface="Karnchang"/>
              </a:rPr>
              <a:t>Informasi</a:t>
            </a:r>
            <a:r>
              <a:rPr lang="en-US" sz="2000" spc="120" dirty="0">
                <a:solidFill>
                  <a:srgbClr val="FFFFFF"/>
                </a:solidFill>
                <a:latin typeface="Karnchang"/>
              </a:rPr>
              <a:t> | 2023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362992" y="317552"/>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1434688" y="847725"/>
            <a:ext cx="5351739" cy="588645"/>
          </a:xfrm>
          <a:prstGeom prst="rect">
            <a:avLst/>
          </a:prstGeom>
        </p:spPr>
        <p:txBody>
          <a:bodyPr lIns="0" tIns="0" rIns="0" bIns="0" rtlCol="0" anchor="t">
            <a:spAutoFit/>
          </a:bodyPr>
          <a:lstStyle/>
          <a:p>
            <a:pPr algn="just">
              <a:lnSpc>
                <a:spcPts val="3779"/>
              </a:lnSpc>
            </a:pPr>
            <a:r>
              <a:rPr lang="en-US" sz="2700">
                <a:solidFill>
                  <a:srgbClr val="000000"/>
                </a:solidFill>
                <a:latin typeface="Karnchang"/>
              </a:rPr>
              <a:t>P1 = λ  Po  =  2       1   =  0,6</a:t>
            </a:r>
          </a:p>
        </p:txBody>
      </p:sp>
      <p:grpSp>
        <p:nvGrpSpPr>
          <p:cNvPr id="26" name="Group 26"/>
          <p:cNvGrpSpPr/>
          <p:nvPr/>
        </p:nvGrpSpPr>
        <p:grpSpPr>
          <a:xfrm>
            <a:off x="15665503" y="317552"/>
            <a:ext cx="2042119" cy="650325"/>
            <a:chOff x="0" y="0"/>
            <a:chExt cx="537842" cy="171279"/>
          </a:xfrm>
        </p:grpSpPr>
        <p:sp>
          <p:nvSpPr>
            <p:cNvPr id="27" name="Freeform 27"/>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28" name="TextBox 28"/>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sp>
        <p:nvSpPr>
          <p:cNvPr id="29" name="TextBox 29"/>
          <p:cNvSpPr txBox="1"/>
          <p:nvPr/>
        </p:nvSpPr>
        <p:spPr>
          <a:xfrm>
            <a:off x="781722" y="3223505"/>
            <a:ext cx="5106491" cy="3922395"/>
          </a:xfrm>
          <a:prstGeom prst="rect">
            <a:avLst/>
          </a:prstGeom>
        </p:spPr>
        <p:txBody>
          <a:bodyPr lIns="0" tIns="0" rIns="0" bIns="0" rtlCol="0" anchor="t">
            <a:spAutoFit/>
          </a:bodyPr>
          <a:lstStyle/>
          <a:p>
            <a:pPr algn="just">
              <a:lnSpc>
                <a:spcPts val="3779"/>
              </a:lnSpc>
            </a:pPr>
            <a:r>
              <a:rPr lang="en-US" sz="2700">
                <a:solidFill>
                  <a:srgbClr val="000000"/>
                </a:solidFill>
                <a:latin typeface="Karnchang"/>
              </a:rPr>
              <a:t> Rata-rata banyaknya yang antri </a:t>
            </a:r>
          </a:p>
          <a:p>
            <a:pPr algn="just">
              <a:lnSpc>
                <a:spcPts val="3779"/>
              </a:lnSpc>
            </a:pPr>
            <a:r>
              <a:rPr lang="en-US" sz="2700">
                <a:solidFill>
                  <a:srgbClr val="000000"/>
                </a:solidFill>
                <a:latin typeface="Karnchang"/>
              </a:rPr>
              <a:t>= 1xP4 + 2xP5</a:t>
            </a:r>
          </a:p>
          <a:p>
            <a:pPr algn="just">
              <a:lnSpc>
                <a:spcPts val="3779"/>
              </a:lnSpc>
            </a:pPr>
            <a:r>
              <a:rPr lang="en-US" sz="2700">
                <a:solidFill>
                  <a:srgbClr val="000000"/>
                </a:solidFill>
                <a:latin typeface="Karnchang"/>
              </a:rPr>
              <a:t>= 157,4 + 63,08 = 220,48</a:t>
            </a:r>
          </a:p>
          <a:p>
            <a:pPr algn="just">
              <a:lnSpc>
                <a:spcPts val="3779"/>
              </a:lnSpc>
            </a:pPr>
            <a:r>
              <a:rPr lang="en-US" sz="2700">
                <a:solidFill>
                  <a:srgbClr val="000000"/>
                </a:solidFill>
                <a:latin typeface="Karnchang"/>
              </a:rPr>
              <a:t>                                                                                                                                        </a:t>
            </a:r>
          </a:p>
          <a:p>
            <a:pPr algn="just">
              <a:lnSpc>
                <a:spcPts val="3779"/>
              </a:lnSpc>
            </a:pPr>
            <a:r>
              <a:rPr lang="en-US" sz="2700">
                <a:solidFill>
                  <a:srgbClr val="000000"/>
                </a:solidFill>
                <a:latin typeface="Karnchang"/>
              </a:rPr>
              <a:t>Rata – rata lama antri</a:t>
            </a:r>
          </a:p>
          <a:p>
            <a:pPr algn="just">
              <a:lnSpc>
                <a:spcPts val="3779"/>
              </a:lnSpc>
            </a:pPr>
            <a:r>
              <a:rPr lang="en-US" sz="2700">
                <a:solidFill>
                  <a:srgbClr val="000000"/>
                </a:solidFill>
                <a:latin typeface="Karnchang"/>
              </a:rPr>
              <a:t>= banyaknya yang antri</a:t>
            </a:r>
          </a:p>
          <a:p>
            <a:pPr algn="just">
              <a:lnSpc>
                <a:spcPts val="3779"/>
              </a:lnSpc>
            </a:pPr>
            <a:r>
              <a:rPr lang="en-US" sz="2700">
                <a:solidFill>
                  <a:srgbClr val="000000"/>
                </a:solidFill>
                <a:latin typeface="Karnchang"/>
              </a:rPr>
              <a:t>         rate kedatangan</a:t>
            </a:r>
          </a:p>
          <a:p>
            <a:pPr algn="just">
              <a:lnSpc>
                <a:spcPts val="3779"/>
              </a:lnSpc>
            </a:pPr>
            <a:r>
              <a:rPr lang="en-US" sz="2700">
                <a:solidFill>
                  <a:srgbClr val="000000"/>
                </a:solidFill>
                <a:latin typeface="Karnchang"/>
              </a:rPr>
              <a:t>= 220,48  44,096</a:t>
            </a:r>
          </a:p>
        </p:txBody>
      </p:sp>
      <p:sp>
        <p:nvSpPr>
          <p:cNvPr id="30" name="TextBox 30"/>
          <p:cNvSpPr txBox="1"/>
          <p:nvPr/>
        </p:nvSpPr>
        <p:spPr>
          <a:xfrm>
            <a:off x="15621459" y="349050"/>
            <a:ext cx="2168307" cy="444454"/>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rPr>
              <a:t>Halaman 5</a:t>
            </a:r>
          </a:p>
        </p:txBody>
      </p:sp>
      <p:grpSp>
        <p:nvGrpSpPr>
          <p:cNvPr id="31" name="Group 31"/>
          <p:cNvGrpSpPr/>
          <p:nvPr/>
        </p:nvGrpSpPr>
        <p:grpSpPr>
          <a:xfrm>
            <a:off x="651173" y="9030494"/>
            <a:ext cx="7118830" cy="761206"/>
            <a:chOff x="0" y="-68835"/>
            <a:chExt cx="9491773" cy="1014942"/>
          </a:xfrm>
        </p:grpSpPr>
        <p:grpSp>
          <p:nvGrpSpPr>
            <p:cNvPr id="32" name="Group 32"/>
            <p:cNvGrpSpPr/>
            <p:nvPr/>
          </p:nvGrpSpPr>
          <p:grpSpPr>
            <a:xfrm>
              <a:off x="0" y="0"/>
              <a:ext cx="9282226" cy="836998"/>
              <a:chOff x="0" y="0"/>
              <a:chExt cx="1833526" cy="165333"/>
            </a:xfrm>
          </p:grpSpPr>
          <p:sp>
            <p:nvSpPr>
              <p:cNvPr id="33" name="Freeform 33"/>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4" name="TextBox 34"/>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5" name="TextBox 35"/>
            <p:cNvSpPr txBox="1"/>
            <p:nvPr/>
          </p:nvSpPr>
          <p:spPr>
            <a:xfrm>
              <a:off x="0" y="-68835"/>
              <a:ext cx="9491773" cy="1014942"/>
            </a:xfrm>
            <a:prstGeom prst="rect">
              <a:avLst/>
            </a:prstGeom>
          </p:spPr>
          <p:txBody>
            <a:bodyPr lIns="0" tIns="0" rIns="0" bIns="0" rtlCol="0" anchor="t">
              <a:spAutoFit/>
            </a:bodyPr>
            <a:lstStyle/>
            <a:p>
              <a:pPr algn="ctr">
                <a:lnSpc>
                  <a:spcPts val="2800"/>
                </a:lnSpc>
              </a:pPr>
              <a:r>
                <a:rPr lang="en-US" sz="2000" spc="120" dirty="0">
                  <a:solidFill>
                    <a:srgbClr val="FFFFFF"/>
                  </a:solidFill>
                  <a:latin typeface="Karnchang"/>
                </a:rPr>
                <a:t>Giraldo </a:t>
              </a:r>
              <a:r>
                <a:rPr lang="en-US" sz="2000" spc="120" dirty="0" err="1">
                  <a:solidFill>
                    <a:srgbClr val="FFFFFF"/>
                  </a:solidFill>
                  <a:latin typeface="Karnchang"/>
                </a:rPr>
                <a:t>Stevanus</a:t>
              </a:r>
              <a:r>
                <a:rPr lang="en-US" sz="2000" spc="120" dirty="0">
                  <a:solidFill>
                    <a:srgbClr val="FFFFFF"/>
                  </a:solidFill>
                  <a:latin typeface="Karnchang"/>
                </a:rPr>
                <a:t> |  Universitas </a:t>
              </a:r>
              <a:r>
                <a:rPr lang="en-US" sz="2000" spc="120" dirty="0" err="1">
                  <a:solidFill>
                    <a:srgbClr val="FFFFFF"/>
                  </a:solidFill>
                  <a:latin typeface="Karnchang"/>
                </a:rPr>
                <a:t>Trunojoyo</a:t>
              </a:r>
              <a:r>
                <a:rPr lang="en-US" sz="2000" spc="120" dirty="0">
                  <a:solidFill>
                    <a:srgbClr val="FFFFFF"/>
                  </a:solidFill>
                  <a:latin typeface="Karnchang"/>
                </a:rPr>
                <a:t> Madura | </a:t>
              </a:r>
              <a:r>
                <a:rPr lang="en-US" sz="2000" spc="120" dirty="0" err="1">
                  <a:solidFill>
                    <a:srgbClr val="FFFFFF"/>
                  </a:solidFill>
                  <a:latin typeface="Karnchang"/>
                </a:rPr>
                <a:t>Sistem</a:t>
              </a:r>
              <a:r>
                <a:rPr lang="en-US" sz="2000" spc="120" dirty="0">
                  <a:solidFill>
                    <a:srgbClr val="FFFFFF"/>
                  </a:solidFill>
                  <a:latin typeface="Karnchang"/>
                </a:rPr>
                <a:t> </a:t>
              </a:r>
              <a:r>
                <a:rPr lang="en-US" sz="2000" spc="120" dirty="0" err="1">
                  <a:solidFill>
                    <a:srgbClr val="FFFFFF"/>
                  </a:solidFill>
                  <a:latin typeface="Karnchang"/>
                </a:rPr>
                <a:t>Informasi</a:t>
              </a:r>
              <a:r>
                <a:rPr lang="en-US" sz="2000" spc="120" dirty="0">
                  <a:solidFill>
                    <a:srgbClr val="FFFFFF"/>
                  </a:solidFill>
                  <a:latin typeface="Karnchang"/>
                </a:rPr>
                <a:t> | 2023</a:t>
              </a:r>
            </a:p>
          </p:txBody>
        </p:sp>
      </p:grpSp>
      <p:sp>
        <p:nvSpPr>
          <p:cNvPr id="36" name="TextBox 36"/>
          <p:cNvSpPr txBox="1"/>
          <p:nvPr/>
        </p:nvSpPr>
        <p:spPr>
          <a:xfrm>
            <a:off x="2052944" y="1217295"/>
            <a:ext cx="5351739" cy="588645"/>
          </a:xfrm>
          <a:prstGeom prst="rect">
            <a:avLst/>
          </a:prstGeom>
        </p:spPr>
        <p:txBody>
          <a:bodyPr lIns="0" tIns="0" rIns="0" bIns="0" rtlCol="0" anchor="t">
            <a:spAutoFit/>
          </a:bodyPr>
          <a:lstStyle/>
          <a:p>
            <a:pPr algn="just">
              <a:lnSpc>
                <a:spcPts val="3779"/>
              </a:lnSpc>
            </a:pPr>
            <a:r>
              <a:rPr lang="en-US" sz="2700" dirty="0">
                <a:solidFill>
                  <a:srgbClr val="000000"/>
                </a:solidFill>
                <a:latin typeface="Karnchang"/>
              </a:rPr>
              <a:t>µ</a:t>
            </a:r>
          </a:p>
        </p:txBody>
      </p:sp>
      <p:sp>
        <p:nvSpPr>
          <p:cNvPr id="37" name="AutoShape 37"/>
          <p:cNvSpPr/>
          <p:nvPr/>
        </p:nvSpPr>
        <p:spPr>
          <a:xfrm>
            <a:off x="1986269" y="1333500"/>
            <a:ext cx="357221" cy="0"/>
          </a:xfrm>
          <a:prstGeom prst="line">
            <a:avLst/>
          </a:prstGeom>
          <a:ln w="38100" cap="flat">
            <a:solidFill>
              <a:srgbClr val="000000"/>
            </a:solidFill>
            <a:prstDash val="solid"/>
            <a:headEnd type="none" w="sm" len="sm"/>
            <a:tailEnd type="none" w="sm" len="sm"/>
          </a:ln>
        </p:spPr>
      </p:sp>
      <p:sp>
        <p:nvSpPr>
          <p:cNvPr id="38" name="TextBox 38"/>
          <p:cNvSpPr txBox="1"/>
          <p:nvPr/>
        </p:nvSpPr>
        <p:spPr>
          <a:xfrm>
            <a:off x="3935277" y="1264920"/>
            <a:ext cx="544891" cy="588645"/>
          </a:xfrm>
          <a:prstGeom prst="rect">
            <a:avLst/>
          </a:prstGeom>
        </p:spPr>
        <p:txBody>
          <a:bodyPr lIns="0" tIns="0" rIns="0" bIns="0" rtlCol="0" anchor="t">
            <a:spAutoFit/>
          </a:bodyPr>
          <a:lstStyle/>
          <a:p>
            <a:pPr algn="just">
              <a:lnSpc>
                <a:spcPts val="3779"/>
              </a:lnSpc>
            </a:pPr>
            <a:r>
              <a:rPr lang="en-US" sz="2700">
                <a:solidFill>
                  <a:srgbClr val="000000"/>
                </a:solidFill>
                <a:latin typeface="Karnchang"/>
              </a:rPr>
              <a:t>26</a:t>
            </a:r>
          </a:p>
        </p:txBody>
      </p:sp>
      <p:sp>
        <p:nvSpPr>
          <p:cNvPr id="39" name="TextBox 39"/>
          <p:cNvSpPr txBox="1"/>
          <p:nvPr/>
        </p:nvSpPr>
        <p:spPr>
          <a:xfrm>
            <a:off x="3556141" y="1022985"/>
            <a:ext cx="544891" cy="588645"/>
          </a:xfrm>
          <a:prstGeom prst="rect">
            <a:avLst/>
          </a:prstGeom>
        </p:spPr>
        <p:txBody>
          <a:bodyPr lIns="0" tIns="0" rIns="0" bIns="0" rtlCol="0" anchor="t">
            <a:spAutoFit/>
          </a:bodyPr>
          <a:lstStyle/>
          <a:p>
            <a:pPr algn="just">
              <a:lnSpc>
                <a:spcPts val="3779"/>
              </a:lnSpc>
            </a:pPr>
            <a:r>
              <a:rPr lang="en-US" sz="2700">
                <a:solidFill>
                  <a:srgbClr val="000000"/>
                </a:solidFill>
                <a:latin typeface="Karnchang"/>
              </a:rPr>
              <a:t>x</a:t>
            </a:r>
          </a:p>
        </p:txBody>
      </p:sp>
      <p:sp>
        <p:nvSpPr>
          <p:cNvPr id="40" name="AutoShape 40"/>
          <p:cNvSpPr/>
          <p:nvPr/>
        </p:nvSpPr>
        <p:spPr>
          <a:xfrm>
            <a:off x="3909979" y="1257300"/>
            <a:ext cx="357221" cy="0"/>
          </a:xfrm>
          <a:prstGeom prst="line">
            <a:avLst/>
          </a:prstGeom>
          <a:ln w="38100" cap="flat">
            <a:solidFill>
              <a:srgbClr val="000000"/>
            </a:solidFill>
            <a:prstDash val="solid"/>
            <a:headEnd type="none" w="sm" len="sm"/>
            <a:tailEnd type="none" w="sm" len="sm"/>
          </a:ln>
        </p:spPr>
      </p:sp>
      <p:sp>
        <p:nvSpPr>
          <p:cNvPr id="41" name="TextBox 41"/>
          <p:cNvSpPr txBox="1"/>
          <p:nvPr/>
        </p:nvSpPr>
        <p:spPr>
          <a:xfrm>
            <a:off x="5714523" y="744855"/>
            <a:ext cx="6019458" cy="588645"/>
          </a:xfrm>
          <a:prstGeom prst="rect">
            <a:avLst/>
          </a:prstGeom>
        </p:spPr>
        <p:txBody>
          <a:bodyPr lIns="0" tIns="0" rIns="0" bIns="0" rtlCol="0" anchor="t">
            <a:spAutoFit/>
          </a:bodyPr>
          <a:lstStyle/>
          <a:p>
            <a:pPr algn="just">
              <a:lnSpc>
                <a:spcPts val="3779"/>
              </a:lnSpc>
            </a:pPr>
            <a:r>
              <a:rPr lang="en-US" sz="2700" dirty="0">
                <a:solidFill>
                  <a:srgbClr val="000000"/>
                </a:solidFill>
                <a:latin typeface="Karnchang"/>
              </a:rPr>
              <a:t>P2 =   λ      x  1  x Po  = (10)² x  1       1   = 19,2</a:t>
            </a:r>
          </a:p>
        </p:txBody>
      </p:sp>
      <p:sp>
        <p:nvSpPr>
          <p:cNvPr id="42" name="TextBox 42"/>
          <p:cNvSpPr txBox="1"/>
          <p:nvPr/>
        </p:nvSpPr>
        <p:spPr>
          <a:xfrm>
            <a:off x="5343322" y="1061085"/>
            <a:ext cx="544891" cy="588645"/>
          </a:xfrm>
          <a:prstGeom prst="rect">
            <a:avLst/>
          </a:prstGeom>
        </p:spPr>
        <p:txBody>
          <a:bodyPr lIns="0" tIns="0" rIns="0" bIns="0" rtlCol="0" anchor="t">
            <a:spAutoFit/>
          </a:bodyPr>
          <a:lstStyle/>
          <a:p>
            <a:pPr algn="just">
              <a:lnSpc>
                <a:spcPts val="3779"/>
              </a:lnSpc>
            </a:pPr>
            <a:r>
              <a:rPr lang="en-US" sz="2700">
                <a:solidFill>
                  <a:srgbClr val="000000"/>
                </a:solidFill>
                <a:latin typeface="Karnchang"/>
              </a:rPr>
              <a:t>;</a:t>
            </a:r>
          </a:p>
        </p:txBody>
      </p:sp>
      <p:sp>
        <p:nvSpPr>
          <p:cNvPr id="43" name="AutoShape 43"/>
          <p:cNvSpPr/>
          <p:nvPr/>
        </p:nvSpPr>
        <p:spPr>
          <a:xfrm>
            <a:off x="7467600" y="1181100"/>
            <a:ext cx="357221" cy="0"/>
          </a:xfrm>
          <a:prstGeom prst="line">
            <a:avLst/>
          </a:prstGeom>
          <a:ln w="38100" cap="flat">
            <a:solidFill>
              <a:srgbClr val="000000"/>
            </a:solidFill>
            <a:prstDash val="solid"/>
            <a:headEnd type="none" w="sm" len="sm"/>
            <a:tailEnd type="none" w="sm" len="sm"/>
          </a:ln>
        </p:spPr>
      </p:sp>
      <p:sp>
        <p:nvSpPr>
          <p:cNvPr id="44" name="TextBox 44"/>
          <p:cNvSpPr txBox="1"/>
          <p:nvPr/>
        </p:nvSpPr>
        <p:spPr>
          <a:xfrm>
            <a:off x="7475618" y="1145221"/>
            <a:ext cx="544891" cy="588645"/>
          </a:xfrm>
          <a:prstGeom prst="rect">
            <a:avLst/>
          </a:prstGeom>
        </p:spPr>
        <p:txBody>
          <a:bodyPr lIns="0" tIns="0" rIns="0" bIns="0" rtlCol="0" anchor="t">
            <a:spAutoFit/>
          </a:bodyPr>
          <a:lstStyle/>
          <a:p>
            <a:pPr algn="just">
              <a:lnSpc>
                <a:spcPts val="3779"/>
              </a:lnSpc>
            </a:pPr>
            <a:r>
              <a:rPr lang="en-US" sz="2700" dirty="0">
                <a:solidFill>
                  <a:srgbClr val="000000"/>
                </a:solidFill>
                <a:latin typeface="Karnchang"/>
              </a:rPr>
              <a:t>2 !</a:t>
            </a:r>
          </a:p>
        </p:txBody>
      </p:sp>
      <p:sp>
        <p:nvSpPr>
          <p:cNvPr id="45" name="TextBox 45"/>
          <p:cNvSpPr txBox="1"/>
          <p:nvPr/>
        </p:nvSpPr>
        <p:spPr>
          <a:xfrm>
            <a:off x="11698845" y="1003935"/>
            <a:ext cx="544891" cy="588645"/>
          </a:xfrm>
          <a:prstGeom prst="rect">
            <a:avLst/>
          </a:prstGeom>
        </p:spPr>
        <p:txBody>
          <a:bodyPr lIns="0" tIns="0" rIns="0" bIns="0" rtlCol="0" anchor="t">
            <a:spAutoFit/>
          </a:bodyPr>
          <a:lstStyle/>
          <a:p>
            <a:pPr algn="just">
              <a:lnSpc>
                <a:spcPts val="3779"/>
              </a:lnSpc>
            </a:pPr>
            <a:r>
              <a:rPr lang="en-US" sz="2700">
                <a:solidFill>
                  <a:srgbClr val="000000"/>
                </a:solidFill>
                <a:latin typeface="Karnchang"/>
              </a:rPr>
              <a:t>;</a:t>
            </a:r>
          </a:p>
        </p:txBody>
      </p:sp>
      <p:sp>
        <p:nvSpPr>
          <p:cNvPr id="46" name="TextBox 46"/>
          <p:cNvSpPr txBox="1"/>
          <p:nvPr/>
        </p:nvSpPr>
        <p:spPr>
          <a:xfrm>
            <a:off x="11942716" y="935355"/>
            <a:ext cx="5847050" cy="949747"/>
          </a:xfrm>
          <a:prstGeom prst="rect">
            <a:avLst/>
          </a:prstGeom>
        </p:spPr>
        <p:txBody>
          <a:bodyPr lIns="0" tIns="0" rIns="0" bIns="0" rtlCol="0" anchor="t">
            <a:spAutoFit/>
          </a:bodyPr>
          <a:lstStyle/>
          <a:p>
            <a:pPr algn="just">
              <a:lnSpc>
                <a:spcPts val="3779"/>
              </a:lnSpc>
            </a:pPr>
            <a:r>
              <a:rPr lang="en-US" sz="2700" dirty="0">
                <a:solidFill>
                  <a:srgbClr val="000000"/>
                </a:solidFill>
                <a:latin typeface="Karnchang"/>
              </a:rPr>
              <a:t>P3 =            Po = (10)³              1   </a:t>
            </a:r>
          </a:p>
          <a:p>
            <a:pPr algn="just">
              <a:lnSpc>
                <a:spcPts val="3779"/>
              </a:lnSpc>
            </a:pPr>
            <a:r>
              <a:rPr lang="en-US" sz="2700" dirty="0">
                <a:solidFill>
                  <a:srgbClr val="000000"/>
                </a:solidFill>
                <a:latin typeface="Karnchang"/>
              </a:rPr>
              <a:t>		   </a:t>
            </a:r>
            <a:r>
              <a:rPr lang="en-US" sz="2300" dirty="0">
                <a:solidFill>
                  <a:srgbClr val="000000"/>
                </a:solidFill>
                <a:latin typeface="Karnchang"/>
              </a:rPr>
              <a:t>=  64,12  </a:t>
            </a:r>
          </a:p>
        </p:txBody>
      </p:sp>
      <p:sp>
        <p:nvSpPr>
          <p:cNvPr id="47" name="TextBox 47"/>
          <p:cNvSpPr txBox="1"/>
          <p:nvPr/>
        </p:nvSpPr>
        <p:spPr>
          <a:xfrm>
            <a:off x="12510885" y="204475"/>
            <a:ext cx="1603999" cy="1733460"/>
          </a:xfrm>
          <a:prstGeom prst="rect">
            <a:avLst/>
          </a:prstGeom>
        </p:spPr>
        <p:txBody>
          <a:bodyPr lIns="0" tIns="0" rIns="0" bIns="0" rtlCol="0" anchor="t">
            <a:spAutoFit/>
          </a:bodyPr>
          <a:lstStyle/>
          <a:p>
            <a:pPr algn="just">
              <a:lnSpc>
                <a:spcPts val="11127"/>
              </a:lnSpc>
            </a:pPr>
            <a:r>
              <a:rPr lang="en-US" sz="7948">
                <a:solidFill>
                  <a:srgbClr val="000000"/>
                </a:solidFill>
                <a:latin typeface="Karnchang"/>
              </a:rPr>
              <a:t>⟮</a:t>
            </a:r>
          </a:p>
        </p:txBody>
      </p:sp>
      <p:sp>
        <p:nvSpPr>
          <p:cNvPr id="48" name="TextBox 48"/>
          <p:cNvSpPr txBox="1"/>
          <p:nvPr/>
        </p:nvSpPr>
        <p:spPr>
          <a:xfrm>
            <a:off x="12996211" y="204475"/>
            <a:ext cx="1623059" cy="1747720"/>
          </a:xfrm>
          <a:prstGeom prst="rect">
            <a:avLst/>
          </a:prstGeom>
        </p:spPr>
        <p:txBody>
          <a:bodyPr lIns="0" tIns="0" rIns="0" bIns="0" rtlCol="0" anchor="t">
            <a:spAutoFit/>
          </a:bodyPr>
          <a:lstStyle/>
          <a:p>
            <a:pPr algn="just">
              <a:lnSpc>
                <a:spcPts val="11259"/>
              </a:lnSpc>
            </a:pPr>
            <a:r>
              <a:rPr lang="en-US" sz="8042">
                <a:solidFill>
                  <a:srgbClr val="000000"/>
                </a:solidFill>
                <a:latin typeface="Karnchang"/>
              </a:rPr>
              <a:t>⟯</a:t>
            </a:r>
          </a:p>
        </p:txBody>
      </p:sp>
      <p:sp>
        <p:nvSpPr>
          <p:cNvPr id="49" name="TextBox 49"/>
          <p:cNvSpPr txBox="1"/>
          <p:nvPr/>
        </p:nvSpPr>
        <p:spPr>
          <a:xfrm>
            <a:off x="12875834" y="618492"/>
            <a:ext cx="459166" cy="486408"/>
          </a:xfrm>
          <a:prstGeom prst="rect">
            <a:avLst/>
          </a:prstGeom>
        </p:spPr>
        <p:txBody>
          <a:bodyPr lIns="0" tIns="0" rIns="0" bIns="0" rtlCol="0" anchor="t">
            <a:spAutoFit/>
          </a:bodyPr>
          <a:lstStyle/>
          <a:p>
            <a:pPr algn="just">
              <a:lnSpc>
                <a:spcPts val="3185"/>
              </a:lnSpc>
            </a:pPr>
            <a:r>
              <a:rPr lang="en-US" sz="2275" dirty="0">
                <a:solidFill>
                  <a:srgbClr val="000000"/>
                </a:solidFill>
                <a:latin typeface="Karnchang"/>
              </a:rPr>
              <a:t>λ</a:t>
            </a:r>
          </a:p>
        </p:txBody>
      </p:sp>
      <p:sp>
        <p:nvSpPr>
          <p:cNvPr id="50" name="AutoShape 50"/>
          <p:cNvSpPr/>
          <p:nvPr/>
        </p:nvSpPr>
        <p:spPr>
          <a:xfrm>
            <a:off x="12801600" y="1028700"/>
            <a:ext cx="357221" cy="0"/>
          </a:xfrm>
          <a:prstGeom prst="line">
            <a:avLst/>
          </a:prstGeom>
          <a:ln w="38100" cap="flat">
            <a:solidFill>
              <a:srgbClr val="000000"/>
            </a:solidFill>
            <a:prstDash val="solid"/>
            <a:headEnd type="none" w="sm" len="sm"/>
            <a:tailEnd type="none" w="sm" len="sm"/>
          </a:ln>
        </p:spPr>
      </p:sp>
      <p:sp>
        <p:nvSpPr>
          <p:cNvPr id="51" name="TextBox 51"/>
          <p:cNvSpPr txBox="1"/>
          <p:nvPr/>
        </p:nvSpPr>
        <p:spPr>
          <a:xfrm>
            <a:off x="12867865" y="949001"/>
            <a:ext cx="487741" cy="526837"/>
          </a:xfrm>
          <a:prstGeom prst="rect">
            <a:avLst/>
          </a:prstGeom>
        </p:spPr>
        <p:txBody>
          <a:bodyPr lIns="0" tIns="0" rIns="0" bIns="0" rtlCol="0" anchor="t">
            <a:spAutoFit/>
          </a:bodyPr>
          <a:lstStyle/>
          <a:p>
            <a:pPr algn="just">
              <a:lnSpc>
                <a:spcPts val="3383"/>
              </a:lnSpc>
            </a:pPr>
            <a:r>
              <a:rPr lang="en-US" sz="2416" dirty="0">
                <a:solidFill>
                  <a:srgbClr val="000000"/>
                </a:solidFill>
                <a:latin typeface="Karnchang"/>
              </a:rPr>
              <a:t>µ</a:t>
            </a:r>
          </a:p>
        </p:txBody>
      </p:sp>
      <p:sp>
        <p:nvSpPr>
          <p:cNvPr id="52" name="TextBox 52"/>
          <p:cNvSpPr txBox="1"/>
          <p:nvPr/>
        </p:nvSpPr>
        <p:spPr>
          <a:xfrm>
            <a:off x="13279165" y="690993"/>
            <a:ext cx="487741" cy="526837"/>
          </a:xfrm>
          <a:prstGeom prst="rect">
            <a:avLst/>
          </a:prstGeom>
        </p:spPr>
        <p:txBody>
          <a:bodyPr lIns="0" tIns="0" rIns="0" bIns="0" rtlCol="0" anchor="t">
            <a:spAutoFit/>
          </a:bodyPr>
          <a:lstStyle/>
          <a:p>
            <a:pPr algn="just">
              <a:lnSpc>
                <a:spcPts val="3383"/>
              </a:lnSpc>
            </a:pPr>
            <a:r>
              <a:rPr lang="en-US" sz="2416">
                <a:solidFill>
                  <a:srgbClr val="000000"/>
                </a:solidFill>
                <a:latin typeface="Karnchang"/>
              </a:rPr>
              <a:t>³</a:t>
            </a:r>
          </a:p>
        </p:txBody>
      </p:sp>
      <p:sp>
        <p:nvSpPr>
          <p:cNvPr id="53" name="TextBox 53"/>
          <p:cNvSpPr txBox="1"/>
          <p:nvPr/>
        </p:nvSpPr>
        <p:spPr>
          <a:xfrm>
            <a:off x="15171818" y="949962"/>
            <a:ext cx="459166" cy="486408"/>
          </a:xfrm>
          <a:prstGeom prst="rect">
            <a:avLst/>
          </a:prstGeom>
        </p:spPr>
        <p:txBody>
          <a:bodyPr lIns="0" tIns="0" rIns="0" bIns="0" rtlCol="0" anchor="t">
            <a:spAutoFit/>
          </a:bodyPr>
          <a:lstStyle/>
          <a:p>
            <a:pPr algn="just">
              <a:lnSpc>
                <a:spcPts val="3185"/>
              </a:lnSpc>
            </a:pPr>
            <a:r>
              <a:rPr lang="en-US" sz="2275">
                <a:solidFill>
                  <a:srgbClr val="000000"/>
                </a:solidFill>
                <a:latin typeface="Karnchang"/>
              </a:rPr>
              <a:t>1</a:t>
            </a:r>
          </a:p>
        </p:txBody>
      </p:sp>
      <p:sp>
        <p:nvSpPr>
          <p:cNvPr id="54" name="AutoShape 54"/>
          <p:cNvSpPr/>
          <p:nvPr/>
        </p:nvSpPr>
        <p:spPr>
          <a:xfrm>
            <a:off x="15088573" y="1333500"/>
            <a:ext cx="357221" cy="0"/>
          </a:xfrm>
          <a:prstGeom prst="line">
            <a:avLst/>
          </a:prstGeom>
          <a:ln w="38100" cap="flat">
            <a:solidFill>
              <a:srgbClr val="000000"/>
            </a:solidFill>
            <a:prstDash val="solid"/>
            <a:headEnd type="none" w="sm" len="sm"/>
            <a:tailEnd type="none" w="sm" len="sm"/>
          </a:ln>
        </p:spPr>
      </p:sp>
      <p:sp>
        <p:nvSpPr>
          <p:cNvPr id="55" name="TextBox 55"/>
          <p:cNvSpPr txBox="1"/>
          <p:nvPr/>
        </p:nvSpPr>
        <p:spPr>
          <a:xfrm>
            <a:off x="15143243" y="1305349"/>
            <a:ext cx="487741" cy="526837"/>
          </a:xfrm>
          <a:prstGeom prst="rect">
            <a:avLst/>
          </a:prstGeom>
        </p:spPr>
        <p:txBody>
          <a:bodyPr lIns="0" tIns="0" rIns="0" bIns="0" rtlCol="0" anchor="t">
            <a:spAutoFit/>
          </a:bodyPr>
          <a:lstStyle/>
          <a:p>
            <a:pPr algn="just">
              <a:lnSpc>
                <a:spcPts val="3383"/>
              </a:lnSpc>
            </a:pPr>
            <a:r>
              <a:rPr lang="en-US" sz="2416" dirty="0">
                <a:solidFill>
                  <a:srgbClr val="000000"/>
                </a:solidFill>
                <a:latin typeface="Karnchang"/>
              </a:rPr>
              <a:t>6</a:t>
            </a:r>
          </a:p>
        </p:txBody>
      </p:sp>
      <p:sp>
        <p:nvSpPr>
          <p:cNvPr id="56" name="AutoShape 56"/>
          <p:cNvSpPr/>
          <p:nvPr/>
        </p:nvSpPr>
        <p:spPr>
          <a:xfrm>
            <a:off x="15780379" y="1333500"/>
            <a:ext cx="357221" cy="0"/>
          </a:xfrm>
          <a:prstGeom prst="line">
            <a:avLst/>
          </a:prstGeom>
          <a:ln w="38100" cap="flat">
            <a:solidFill>
              <a:srgbClr val="000000"/>
            </a:solidFill>
            <a:prstDash val="solid"/>
            <a:headEnd type="none" w="sm" len="sm"/>
            <a:tailEnd type="none" w="sm" len="sm"/>
          </a:ln>
        </p:spPr>
      </p:sp>
      <p:sp>
        <p:nvSpPr>
          <p:cNvPr id="57" name="TextBox 57"/>
          <p:cNvSpPr txBox="1"/>
          <p:nvPr/>
        </p:nvSpPr>
        <p:spPr>
          <a:xfrm>
            <a:off x="15761909" y="1283970"/>
            <a:ext cx="544891" cy="588645"/>
          </a:xfrm>
          <a:prstGeom prst="rect">
            <a:avLst/>
          </a:prstGeom>
        </p:spPr>
        <p:txBody>
          <a:bodyPr lIns="0" tIns="0" rIns="0" bIns="0" rtlCol="0" anchor="t">
            <a:spAutoFit/>
          </a:bodyPr>
          <a:lstStyle/>
          <a:p>
            <a:pPr algn="just">
              <a:lnSpc>
                <a:spcPts val="3779"/>
              </a:lnSpc>
            </a:pPr>
            <a:r>
              <a:rPr lang="en-US" sz="2700" dirty="0">
                <a:solidFill>
                  <a:srgbClr val="000000"/>
                </a:solidFill>
                <a:latin typeface="Karnchang"/>
              </a:rPr>
              <a:t>26</a:t>
            </a:r>
          </a:p>
        </p:txBody>
      </p:sp>
      <p:sp>
        <p:nvSpPr>
          <p:cNvPr id="58" name="TextBox 58"/>
          <p:cNvSpPr txBox="1"/>
          <p:nvPr/>
        </p:nvSpPr>
        <p:spPr>
          <a:xfrm>
            <a:off x="1434688" y="1987420"/>
            <a:ext cx="908801" cy="588645"/>
          </a:xfrm>
          <a:prstGeom prst="rect">
            <a:avLst/>
          </a:prstGeom>
        </p:spPr>
        <p:txBody>
          <a:bodyPr lIns="0" tIns="0" rIns="0" bIns="0" rtlCol="0" anchor="t">
            <a:spAutoFit/>
          </a:bodyPr>
          <a:lstStyle/>
          <a:p>
            <a:pPr algn="just">
              <a:lnSpc>
                <a:spcPts val="3779"/>
              </a:lnSpc>
            </a:pPr>
            <a:r>
              <a:rPr lang="en-US" sz="2700">
                <a:solidFill>
                  <a:srgbClr val="000000"/>
                </a:solidFill>
                <a:latin typeface="Karnchang"/>
              </a:rPr>
              <a:t>P4 = 1  </a:t>
            </a:r>
          </a:p>
        </p:txBody>
      </p:sp>
      <p:sp>
        <p:nvSpPr>
          <p:cNvPr id="59" name="TextBox 59"/>
          <p:cNvSpPr txBox="1"/>
          <p:nvPr/>
        </p:nvSpPr>
        <p:spPr>
          <a:xfrm>
            <a:off x="2071044" y="2447464"/>
            <a:ext cx="544891" cy="588645"/>
          </a:xfrm>
          <a:prstGeom prst="rect">
            <a:avLst/>
          </a:prstGeom>
        </p:spPr>
        <p:txBody>
          <a:bodyPr lIns="0" tIns="0" rIns="0" bIns="0" rtlCol="0" anchor="t">
            <a:spAutoFit/>
          </a:bodyPr>
          <a:lstStyle/>
          <a:p>
            <a:pPr algn="just">
              <a:lnSpc>
                <a:spcPts val="3779"/>
              </a:lnSpc>
            </a:pPr>
            <a:r>
              <a:rPr lang="en-US" sz="2700">
                <a:solidFill>
                  <a:srgbClr val="000000"/>
                </a:solidFill>
                <a:latin typeface="Karnchang"/>
              </a:rPr>
              <a:t>4 !</a:t>
            </a:r>
          </a:p>
        </p:txBody>
      </p:sp>
      <p:sp>
        <p:nvSpPr>
          <p:cNvPr id="60" name="AutoShape 60"/>
          <p:cNvSpPr/>
          <p:nvPr/>
        </p:nvSpPr>
        <p:spPr>
          <a:xfrm>
            <a:off x="2052944" y="2476500"/>
            <a:ext cx="357221" cy="0"/>
          </a:xfrm>
          <a:prstGeom prst="line">
            <a:avLst/>
          </a:prstGeom>
          <a:ln w="38100" cap="flat">
            <a:solidFill>
              <a:srgbClr val="000000"/>
            </a:solidFill>
            <a:prstDash val="solid"/>
            <a:headEnd type="none" w="sm" len="sm"/>
            <a:tailEnd type="none" w="sm" len="sm"/>
          </a:ln>
        </p:spPr>
      </p:sp>
      <p:sp>
        <p:nvSpPr>
          <p:cNvPr id="61" name="TextBox 61"/>
          <p:cNvSpPr txBox="1"/>
          <p:nvPr/>
        </p:nvSpPr>
        <p:spPr>
          <a:xfrm>
            <a:off x="2444163" y="1404535"/>
            <a:ext cx="1603999" cy="1733460"/>
          </a:xfrm>
          <a:prstGeom prst="rect">
            <a:avLst/>
          </a:prstGeom>
        </p:spPr>
        <p:txBody>
          <a:bodyPr lIns="0" tIns="0" rIns="0" bIns="0" rtlCol="0" anchor="t">
            <a:spAutoFit/>
          </a:bodyPr>
          <a:lstStyle/>
          <a:p>
            <a:pPr algn="just">
              <a:lnSpc>
                <a:spcPts val="11127"/>
              </a:lnSpc>
            </a:pPr>
            <a:r>
              <a:rPr lang="en-US" sz="7948" dirty="0">
                <a:solidFill>
                  <a:srgbClr val="000000"/>
                </a:solidFill>
                <a:latin typeface="Karnchang"/>
              </a:rPr>
              <a:t>⟮</a:t>
            </a:r>
          </a:p>
        </p:txBody>
      </p:sp>
      <p:sp>
        <p:nvSpPr>
          <p:cNvPr id="62" name="AutoShape 62"/>
          <p:cNvSpPr/>
          <p:nvPr/>
        </p:nvSpPr>
        <p:spPr>
          <a:xfrm>
            <a:off x="2704685" y="2255839"/>
            <a:ext cx="357221" cy="0"/>
          </a:xfrm>
          <a:prstGeom prst="line">
            <a:avLst/>
          </a:prstGeom>
          <a:ln w="38100" cap="flat">
            <a:solidFill>
              <a:srgbClr val="000000"/>
            </a:solidFill>
            <a:prstDash val="solid"/>
            <a:headEnd type="none" w="sm" len="sm"/>
            <a:tailEnd type="none" w="sm" len="sm"/>
          </a:ln>
        </p:spPr>
      </p:sp>
      <p:sp>
        <p:nvSpPr>
          <p:cNvPr id="63" name="TextBox 63"/>
          <p:cNvSpPr txBox="1"/>
          <p:nvPr/>
        </p:nvSpPr>
        <p:spPr>
          <a:xfrm>
            <a:off x="2758500" y="2118031"/>
            <a:ext cx="544891" cy="588645"/>
          </a:xfrm>
          <a:prstGeom prst="rect">
            <a:avLst/>
          </a:prstGeom>
        </p:spPr>
        <p:txBody>
          <a:bodyPr lIns="0" tIns="0" rIns="0" bIns="0" rtlCol="0" anchor="t">
            <a:spAutoFit/>
          </a:bodyPr>
          <a:lstStyle/>
          <a:p>
            <a:pPr algn="just">
              <a:lnSpc>
                <a:spcPts val="3779"/>
              </a:lnSpc>
            </a:pPr>
            <a:r>
              <a:rPr lang="en-US" sz="2700" dirty="0">
                <a:solidFill>
                  <a:srgbClr val="000000"/>
                </a:solidFill>
                <a:latin typeface="Karnchang"/>
              </a:rPr>
              <a:t>µ</a:t>
            </a:r>
          </a:p>
        </p:txBody>
      </p:sp>
      <p:sp>
        <p:nvSpPr>
          <p:cNvPr id="64" name="TextBox 64"/>
          <p:cNvSpPr txBox="1"/>
          <p:nvPr/>
        </p:nvSpPr>
        <p:spPr>
          <a:xfrm>
            <a:off x="2789461" y="1787001"/>
            <a:ext cx="544891" cy="588645"/>
          </a:xfrm>
          <a:prstGeom prst="rect">
            <a:avLst/>
          </a:prstGeom>
        </p:spPr>
        <p:txBody>
          <a:bodyPr lIns="0" tIns="0" rIns="0" bIns="0" rtlCol="0" anchor="t">
            <a:spAutoFit/>
          </a:bodyPr>
          <a:lstStyle/>
          <a:p>
            <a:pPr algn="just">
              <a:lnSpc>
                <a:spcPts val="3779"/>
              </a:lnSpc>
            </a:pPr>
            <a:r>
              <a:rPr lang="en-US" sz="2700" dirty="0">
                <a:solidFill>
                  <a:srgbClr val="000000"/>
                </a:solidFill>
                <a:latin typeface="Karnchang"/>
              </a:rPr>
              <a:t>λ</a:t>
            </a:r>
          </a:p>
        </p:txBody>
      </p:sp>
      <p:sp>
        <p:nvSpPr>
          <p:cNvPr id="65" name="TextBox 65"/>
          <p:cNvSpPr txBox="1"/>
          <p:nvPr/>
        </p:nvSpPr>
        <p:spPr>
          <a:xfrm>
            <a:off x="2969994" y="1404535"/>
            <a:ext cx="1623059" cy="1747720"/>
          </a:xfrm>
          <a:prstGeom prst="rect">
            <a:avLst/>
          </a:prstGeom>
        </p:spPr>
        <p:txBody>
          <a:bodyPr lIns="0" tIns="0" rIns="0" bIns="0" rtlCol="0" anchor="t">
            <a:spAutoFit/>
          </a:bodyPr>
          <a:lstStyle/>
          <a:p>
            <a:pPr algn="just">
              <a:lnSpc>
                <a:spcPts val="11259"/>
              </a:lnSpc>
            </a:pPr>
            <a:r>
              <a:rPr lang="en-US" sz="8042">
                <a:solidFill>
                  <a:srgbClr val="000000"/>
                </a:solidFill>
                <a:latin typeface="Karnchang"/>
              </a:rPr>
              <a:t>⟯</a:t>
            </a:r>
          </a:p>
        </p:txBody>
      </p:sp>
      <p:sp>
        <p:nvSpPr>
          <p:cNvPr id="66" name="TextBox 66"/>
          <p:cNvSpPr txBox="1"/>
          <p:nvPr/>
        </p:nvSpPr>
        <p:spPr>
          <a:xfrm>
            <a:off x="3293783" y="1896621"/>
            <a:ext cx="487741" cy="526837"/>
          </a:xfrm>
          <a:prstGeom prst="rect">
            <a:avLst/>
          </a:prstGeom>
        </p:spPr>
        <p:txBody>
          <a:bodyPr lIns="0" tIns="0" rIns="0" bIns="0" rtlCol="0" anchor="t">
            <a:spAutoFit/>
          </a:bodyPr>
          <a:lstStyle/>
          <a:p>
            <a:pPr algn="just">
              <a:lnSpc>
                <a:spcPts val="3383"/>
              </a:lnSpc>
            </a:pPr>
            <a:r>
              <a:rPr lang="en-US" sz="2416">
                <a:solidFill>
                  <a:srgbClr val="000000"/>
                </a:solidFill>
                <a:latin typeface="Karnchang"/>
              </a:rPr>
              <a:t>⁴</a:t>
            </a:r>
          </a:p>
        </p:txBody>
      </p:sp>
      <p:sp>
        <p:nvSpPr>
          <p:cNvPr id="67" name="TextBox 67"/>
          <p:cNvSpPr txBox="1"/>
          <p:nvPr/>
        </p:nvSpPr>
        <p:spPr>
          <a:xfrm>
            <a:off x="3420536" y="2039794"/>
            <a:ext cx="3845571" cy="1064895"/>
          </a:xfrm>
          <a:prstGeom prst="rect">
            <a:avLst/>
          </a:prstGeom>
        </p:spPr>
        <p:txBody>
          <a:bodyPr lIns="0" tIns="0" rIns="0" bIns="0" rtlCol="0" anchor="t">
            <a:spAutoFit/>
          </a:bodyPr>
          <a:lstStyle/>
          <a:p>
            <a:pPr algn="just">
              <a:lnSpc>
                <a:spcPts val="3779"/>
              </a:lnSpc>
            </a:pPr>
            <a:r>
              <a:rPr lang="en-US" sz="2700" dirty="0">
                <a:solidFill>
                  <a:srgbClr val="000000"/>
                </a:solidFill>
                <a:latin typeface="Karnchang"/>
              </a:rPr>
              <a:t>Po  = (10)⁴ x 0,041 x 0,384</a:t>
            </a:r>
          </a:p>
          <a:p>
            <a:pPr algn="just">
              <a:lnSpc>
                <a:spcPts val="3779"/>
              </a:lnSpc>
            </a:pPr>
            <a:r>
              <a:rPr lang="en-US" sz="2700" dirty="0">
                <a:solidFill>
                  <a:srgbClr val="000000"/>
                </a:solidFill>
                <a:latin typeface="Karnchang"/>
              </a:rPr>
              <a:t>        = 0,770</a:t>
            </a:r>
          </a:p>
        </p:txBody>
      </p:sp>
      <p:sp>
        <p:nvSpPr>
          <p:cNvPr id="68" name="TextBox 68"/>
          <p:cNvSpPr txBox="1"/>
          <p:nvPr/>
        </p:nvSpPr>
        <p:spPr>
          <a:xfrm>
            <a:off x="7123085" y="2144109"/>
            <a:ext cx="544891" cy="588645"/>
          </a:xfrm>
          <a:prstGeom prst="rect">
            <a:avLst/>
          </a:prstGeom>
        </p:spPr>
        <p:txBody>
          <a:bodyPr lIns="0" tIns="0" rIns="0" bIns="0" rtlCol="0" anchor="t">
            <a:spAutoFit/>
          </a:bodyPr>
          <a:lstStyle/>
          <a:p>
            <a:pPr algn="just">
              <a:lnSpc>
                <a:spcPts val="3779"/>
              </a:lnSpc>
            </a:pPr>
            <a:r>
              <a:rPr lang="en-US" sz="2700">
                <a:solidFill>
                  <a:srgbClr val="000000"/>
                </a:solidFill>
                <a:latin typeface="Karnchang"/>
              </a:rPr>
              <a:t>;</a:t>
            </a:r>
          </a:p>
        </p:txBody>
      </p:sp>
      <p:sp>
        <p:nvSpPr>
          <p:cNvPr id="69" name="TextBox 69"/>
          <p:cNvSpPr txBox="1"/>
          <p:nvPr/>
        </p:nvSpPr>
        <p:spPr>
          <a:xfrm>
            <a:off x="7447082" y="2025520"/>
            <a:ext cx="908801" cy="588645"/>
          </a:xfrm>
          <a:prstGeom prst="rect">
            <a:avLst/>
          </a:prstGeom>
        </p:spPr>
        <p:txBody>
          <a:bodyPr lIns="0" tIns="0" rIns="0" bIns="0" rtlCol="0" anchor="t">
            <a:spAutoFit/>
          </a:bodyPr>
          <a:lstStyle/>
          <a:p>
            <a:pPr algn="just">
              <a:lnSpc>
                <a:spcPts val="3779"/>
              </a:lnSpc>
            </a:pPr>
            <a:r>
              <a:rPr lang="en-US" sz="2700">
                <a:solidFill>
                  <a:srgbClr val="000000"/>
                </a:solidFill>
                <a:latin typeface="Karnchang"/>
              </a:rPr>
              <a:t>P5 = 1  </a:t>
            </a:r>
          </a:p>
        </p:txBody>
      </p:sp>
      <p:sp>
        <p:nvSpPr>
          <p:cNvPr id="70" name="AutoShape 70"/>
          <p:cNvSpPr/>
          <p:nvPr/>
        </p:nvSpPr>
        <p:spPr>
          <a:xfrm>
            <a:off x="8090232" y="2476500"/>
            <a:ext cx="357221" cy="0"/>
          </a:xfrm>
          <a:prstGeom prst="line">
            <a:avLst/>
          </a:prstGeom>
          <a:ln w="38100" cap="flat">
            <a:solidFill>
              <a:srgbClr val="000000"/>
            </a:solidFill>
            <a:prstDash val="solid"/>
            <a:headEnd type="none" w="sm" len="sm"/>
            <a:tailEnd type="none" w="sm" len="sm"/>
          </a:ln>
        </p:spPr>
      </p:sp>
      <p:sp>
        <p:nvSpPr>
          <p:cNvPr id="71" name="TextBox 71"/>
          <p:cNvSpPr txBox="1"/>
          <p:nvPr/>
        </p:nvSpPr>
        <p:spPr>
          <a:xfrm>
            <a:off x="8077200" y="2400300"/>
            <a:ext cx="544891" cy="588645"/>
          </a:xfrm>
          <a:prstGeom prst="rect">
            <a:avLst/>
          </a:prstGeom>
        </p:spPr>
        <p:txBody>
          <a:bodyPr lIns="0" tIns="0" rIns="0" bIns="0" rtlCol="0" anchor="t">
            <a:spAutoFit/>
          </a:bodyPr>
          <a:lstStyle/>
          <a:p>
            <a:pPr algn="just">
              <a:lnSpc>
                <a:spcPts val="3779"/>
              </a:lnSpc>
            </a:pPr>
            <a:r>
              <a:rPr lang="en-US" sz="2700" dirty="0">
                <a:solidFill>
                  <a:srgbClr val="000000"/>
                </a:solidFill>
                <a:latin typeface="Karnchang"/>
              </a:rPr>
              <a:t>5 !</a:t>
            </a:r>
          </a:p>
        </p:txBody>
      </p:sp>
      <p:sp>
        <p:nvSpPr>
          <p:cNvPr id="72" name="TextBox 72"/>
          <p:cNvSpPr txBox="1"/>
          <p:nvPr/>
        </p:nvSpPr>
        <p:spPr>
          <a:xfrm>
            <a:off x="8422559" y="1733640"/>
            <a:ext cx="1603999" cy="1733460"/>
          </a:xfrm>
          <a:prstGeom prst="rect">
            <a:avLst/>
          </a:prstGeom>
        </p:spPr>
        <p:txBody>
          <a:bodyPr lIns="0" tIns="0" rIns="0" bIns="0" rtlCol="0" anchor="t">
            <a:spAutoFit/>
          </a:bodyPr>
          <a:lstStyle/>
          <a:p>
            <a:pPr algn="just">
              <a:lnSpc>
                <a:spcPts val="11127"/>
              </a:lnSpc>
            </a:pPr>
            <a:r>
              <a:rPr lang="en-US" sz="7948" dirty="0">
                <a:solidFill>
                  <a:srgbClr val="000000"/>
                </a:solidFill>
                <a:latin typeface="Karnchang"/>
              </a:rPr>
              <a:t>⟮</a:t>
            </a:r>
          </a:p>
        </p:txBody>
      </p:sp>
      <p:sp>
        <p:nvSpPr>
          <p:cNvPr id="73" name="TextBox 73"/>
          <p:cNvSpPr txBox="1"/>
          <p:nvPr/>
        </p:nvSpPr>
        <p:spPr>
          <a:xfrm>
            <a:off x="8889290" y="1719380"/>
            <a:ext cx="1623059" cy="1747720"/>
          </a:xfrm>
          <a:prstGeom prst="rect">
            <a:avLst/>
          </a:prstGeom>
        </p:spPr>
        <p:txBody>
          <a:bodyPr lIns="0" tIns="0" rIns="0" bIns="0" rtlCol="0" anchor="t">
            <a:spAutoFit/>
          </a:bodyPr>
          <a:lstStyle/>
          <a:p>
            <a:pPr algn="just">
              <a:lnSpc>
                <a:spcPts val="11259"/>
              </a:lnSpc>
            </a:pPr>
            <a:r>
              <a:rPr lang="en-US" sz="8042" dirty="0">
                <a:solidFill>
                  <a:srgbClr val="000000"/>
                </a:solidFill>
                <a:latin typeface="Karnchang"/>
              </a:rPr>
              <a:t>⟯</a:t>
            </a:r>
          </a:p>
        </p:txBody>
      </p:sp>
      <p:sp>
        <p:nvSpPr>
          <p:cNvPr id="74" name="TextBox 74"/>
          <p:cNvSpPr txBox="1"/>
          <p:nvPr/>
        </p:nvSpPr>
        <p:spPr>
          <a:xfrm>
            <a:off x="8719925" y="2447464"/>
            <a:ext cx="544891" cy="588645"/>
          </a:xfrm>
          <a:prstGeom prst="rect">
            <a:avLst/>
          </a:prstGeom>
        </p:spPr>
        <p:txBody>
          <a:bodyPr lIns="0" tIns="0" rIns="0" bIns="0" rtlCol="0" anchor="t">
            <a:spAutoFit/>
          </a:bodyPr>
          <a:lstStyle/>
          <a:p>
            <a:pPr algn="just">
              <a:lnSpc>
                <a:spcPts val="3779"/>
              </a:lnSpc>
            </a:pPr>
            <a:r>
              <a:rPr lang="en-US" sz="2700">
                <a:solidFill>
                  <a:srgbClr val="000000"/>
                </a:solidFill>
                <a:latin typeface="Karnchang"/>
              </a:rPr>
              <a:t>µ</a:t>
            </a:r>
          </a:p>
        </p:txBody>
      </p:sp>
      <p:sp>
        <p:nvSpPr>
          <p:cNvPr id="75" name="TextBox 75"/>
          <p:cNvSpPr txBox="1"/>
          <p:nvPr/>
        </p:nvSpPr>
        <p:spPr>
          <a:xfrm>
            <a:off x="8746409" y="2054095"/>
            <a:ext cx="544891" cy="588645"/>
          </a:xfrm>
          <a:prstGeom prst="rect">
            <a:avLst/>
          </a:prstGeom>
        </p:spPr>
        <p:txBody>
          <a:bodyPr lIns="0" tIns="0" rIns="0" bIns="0" rtlCol="0" anchor="t">
            <a:spAutoFit/>
          </a:bodyPr>
          <a:lstStyle/>
          <a:p>
            <a:pPr algn="just">
              <a:lnSpc>
                <a:spcPts val="3779"/>
              </a:lnSpc>
            </a:pPr>
            <a:r>
              <a:rPr lang="en-US" sz="2700">
                <a:solidFill>
                  <a:srgbClr val="000000"/>
                </a:solidFill>
                <a:latin typeface="Karnchang"/>
              </a:rPr>
              <a:t>λ</a:t>
            </a:r>
          </a:p>
        </p:txBody>
      </p:sp>
      <p:sp>
        <p:nvSpPr>
          <p:cNvPr id="76" name="AutoShape 76"/>
          <p:cNvSpPr/>
          <p:nvPr/>
        </p:nvSpPr>
        <p:spPr>
          <a:xfrm>
            <a:off x="8686800" y="2476500"/>
            <a:ext cx="357221" cy="0"/>
          </a:xfrm>
          <a:prstGeom prst="line">
            <a:avLst/>
          </a:prstGeom>
          <a:ln w="38100" cap="flat">
            <a:solidFill>
              <a:srgbClr val="000000"/>
            </a:solidFill>
            <a:prstDash val="solid"/>
            <a:headEnd type="none" w="sm" len="sm"/>
            <a:tailEnd type="none" w="sm" len="sm"/>
          </a:ln>
        </p:spPr>
      </p:sp>
      <p:sp>
        <p:nvSpPr>
          <p:cNvPr id="77" name="TextBox 77"/>
          <p:cNvSpPr txBox="1"/>
          <p:nvPr/>
        </p:nvSpPr>
        <p:spPr>
          <a:xfrm>
            <a:off x="9213078" y="1918000"/>
            <a:ext cx="487741" cy="526837"/>
          </a:xfrm>
          <a:prstGeom prst="rect">
            <a:avLst/>
          </a:prstGeom>
        </p:spPr>
        <p:txBody>
          <a:bodyPr lIns="0" tIns="0" rIns="0" bIns="0" rtlCol="0" anchor="t">
            <a:spAutoFit/>
          </a:bodyPr>
          <a:lstStyle/>
          <a:p>
            <a:pPr algn="just">
              <a:lnSpc>
                <a:spcPts val="3383"/>
              </a:lnSpc>
            </a:pPr>
            <a:r>
              <a:rPr lang="en-US" sz="2416" dirty="0">
                <a:solidFill>
                  <a:srgbClr val="000000"/>
                </a:solidFill>
                <a:latin typeface="Karnchang"/>
              </a:rPr>
              <a:t>⁵</a:t>
            </a:r>
          </a:p>
        </p:txBody>
      </p:sp>
      <p:sp>
        <p:nvSpPr>
          <p:cNvPr id="78" name="TextBox 78"/>
          <p:cNvSpPr txBox="1"/>
          <p:nvPr/>
        </p:nvSpPr>
        <p:spPr>
          <a:xfrm>
            <a:off x="9456949" y="2025520"/>
            <a:ext cx="4237359" cy="588645"/>
          </a:xfrm>
          <a:prstGeom prst="rect">
            <a:avLst/>
          </a:prstGeom>
        </p:spPr>
        <p:txBody>
          <a:bodyPr lIns="0" tIns="0" rIns="0" bIns="0" rtlCol="0" anchor="t">
            <a:spAutoFit/>
          </a:bodyPr>
          <a:lstStyle/>
          <a:p>
            <a:pPr algn="just">
              <a:lnSpc>
                <a:spcPts val="3779"/>
              </a:lnSpc>
            </a:pPr>
            <a:r>
              <a:rPr lang="en-US" sz="2700" dirty="0">
                <a:solidFill>
                  <a:srgbClr val="000000"/>
                </a:solidFill>
                <a:latin typeface="Karnchang"/>
              </a:rPr>
              <a:t>Po  =  1  x (10)       1   = 31,54</a:t>
            </a:r>
          </a:p>
        </p:txBody>
      </p:sp>
      <p:sp>
        <p:nvSpPr>
          <p:cNvPr id="79" name="AutoShape 79"/>
          <p:cNvSpPr/>
          <p:nvPr/>
        </p:nvSpPr>
        <p:spPr>
          <a:xfrm>
            <a:off x="10209631" y="2476500"/>
            <a:ext cx="357221" cy="0"/>
          </a:xfrm>
          <a:prstGeom prst="line">
            <a:avLst/>
          </a:prstGeom>
          <a:ln w="38100" cap="flat">
            <a:solidFill>
              <a:srgbClr val="000000"/>
            </a:solidFill>
            <a:prstDash val="solid"/>
            <a:headEnd type="none" w="sm" len="sm"/>
            <a:tailEnd type="none" w="sm" len="sm"/>
          </a:ln>
        </p:spPr>
      </p:sp>
      <p:sp>
        <p:nvSpPr>
          <p:cNvPr id="80" name="TextBox 80"/>
          <p:cNvSpPr txBox="1"/>
          <p:nvPr/>
        </p:nvSpPr>
        <p:spPr>
          <a:xfrm>
            <a:off x="10209975" y="2448689"/>
            <a:ext cx="544891" cy="477520"/>
          </a:xfrm>
          <a:prstGeom prst="rect">
            <a:avLst/>
          </a:prstGeom>
        </p:spPr>
        <p:txBody>
          <a:bodyPr lIns="0" tIns="0" rIns="0" bIns="0" rtlCol="0" anchor="t">
            <a:spAutoFit/>
          </a:bodyPr>
          <a:lstStyle/>
          <a:p>
            <a:pPr algn="just">
              <a:lnSpc>
                <a:spcPts val="3080"/>
              </a:lnSpc>
            </a:pPr>
            <a:r>
              <a:rPr lang="en-US" sz="2200" dirty="0">
                <a:solidFill>
                  <a:srgbClr val="000000"/>
                </a:solidFill>
                <a:latin typeface="Karnchang"/>
              </a:rPr>
              <a:t>120</a:t>
            </a:r>
          </a:p>
        </p:txBody>
      </p:sp>
      <p:sp>
        <p:nvSpPr>
          <p:cNvPr id="81" name="TextBox 81"/>
          <p:cNvSpPr txBox="1"/>
          <p:nvPr/>
        </p:nvSpPr>
        <p:spPr>
          <a:xfrm>
            <a:off x="11295160" y="1956100"/>
            <a:ext cx="487741" cy="526837"/>
          </a:xfrm>
          <a:prstGeom prst="rect">
            <a:avLst/>
          </a:prstGeom>
        </p:spPr>
        <p:txBody>
          <a:bodyPr lIns="0" tIns="0" rIns="0" bIns="0" rtlCol="0" anchor="t">
            <a:spAutoFit/>
          </a:bodyPr>
          <a:lstStyle/>
          <a:p>
            <a:pPr algn="just">
              <a:lnSpc>
                <a:spcPts val="3383"/>
              </a:lnSpc>
            </a:pPr>
            <a:r>
              <a:rPr lang="en-US" sz="2416">
                <a:solidFill>
                  <a:srgbClr val="000000"/>
                </a:solidFill>
                <a:latin typeface="Karnchang"/>
              </a:rPr>
              <a:t>⁵</a:t>
            </a:r>
          </a:p>
        </p:txBody>
      </p:sp>
      <p:sp>
        <p:nvSpPr>
          <p:cNvPr id="82" name="TextBox 82"/>
          <p:cNvSpPr txBox="1"/>
          <p:nvPr/>
        </p:nvSpPr>
        <p:spPr>
          <a:xfrm>
            <a:off x="11407019" y="2172205"/>
            <a:ext cx="544891" cy="588645"/>
          </a:xfrm>
          <a:prstGeom prst="rect">
            <a:avLst/>
          </a:prstGeom>
        </p:spPr>
        <p:txBody>
          <a:bodyPr lIns="0" tIns="0" rIns="0" bIns="0" rtlCol="0" anchor="t">
            <a:spAutoFit/>
          </a:bodyPr>
          <a:lstStyle/>
          <a:p>
            <a:pPr algn="just">
              <a:lnSpc>
                <a:spcPts val="3779"/>
              </a:lnSpc>
            </a:pPr>
            <a:r>
              <a:rPr lang="en-US" sz="2700">
                <a:solidFill>
                  <a:srgbClr val="000000"/>
                </a:solidFill>
                <a:latin typeface="Karnchang"/>
              </a:rPr>
              <a:t>x</a:t>
            </a:r>
          </a:p>
        </p:txBody>
      </p:sp>
      <p:sp>
        <p:nvSpPr>
          <p:cNvPr id="83" name="TextBox 83"/>
          <p:cNvSpPr txBox="1"/>
          <p:nvPr/>
        </p:nvSpPr>
        <p:spPr>
          <a:xfrm>
            <a:off x="11753032" y="2452240"/>
            <a:ext cx="544891" cy="588645"/>
          </a:xfrm>
          <a:prstGeom prst="rect">
            <a:avLst/>
          </a:prstGeom>
        </p:spPr>
        <p:txBody>
          <a:bodyPr lIns="0" tIns="0" rIns="0" bIns="0" rtlCol="0" anchor="t">
            <a:spAutoFit/>
          </a:bodyPr>
          <a:lstStyle/>
          <a:p>
            <a:pPr algn="just">
              <a:lnSpc>
                <a:spcPts val="3779"/>
              </a:lnSpc>
            </a:pPr>
            <a:r>
              <a:rPr lang="en-US" sz="2700" dirty="0">
                <a:solidFill>
                  <a:srgbClr val="000000"/>
                </a:solidFill>
                <a:latin typeface="Karnchang"/>
              </a:rPr>
              <a:t>26</a:t>
            </a:r>
          </a:p>
        </p:txBody>
      </p:sp>
      <p:sp>
        <p:nvSpPr>
          <p:cNvPr id="84" name="AutoShape 84"/>
          <p:cNvSpPr/>
          <p:nvPr/>
        </p:nvSpPr>
        <p:spPr>
          <a:xfrm>
            <a:off x="11727420" y="2476500"/>
            <a:ext cx="357221" cy="0"/>
          </a:xfrm>
          <a:prstGeom prst="line">
            <a:avLst/>
          </a:prstGeom>
          <a:ln w="38100" cap="flat">
            <a:solidFill>
              <a:srgbClr val="000000"/>
            </a:solidFill>
            <a:prstDash val="solid"/>
            <a:headEnd type="none" w="sm" len="sm"/>
            <a:tailEnd type="none" w="sm" len="sm"/>
          </a:ln>
        </p:spPr>
      </p:sp>
      <p:sp>
        <p:nvSpPr>
          <p:cNvPr id="85" name="TextBox 85"/>
          <p:cNvSpPr txBox="1"/>
          <p:nvPr/>
        </p:nvSpPr>
        <p:spPr>
          <a:xfrm>
            <a:off x="10104237" y="1013460"/>
            <a:ext cx="544891" cy="588645"/>
          </a:xfrm>
          <a:prstGeom prst="rect">
            <a:avLst/>
          </a:prstGeom>
        </p:spPr>
        <p:txBody>
          <a:bodyPr lIns="0" tIns="0" rIns="0" bIns="0" rtlCol="0" anchor="t">
            <a:spAutoFit/>
          </a:bodyPr>
          <a:lstStyle/>
          <a:p>
            <a:pPr algn="just">
              <a:lnSpc>
                <a:spcPts val="3779"/>
              </a:lnSpc>
            </a:pPr>
            <a:r>
              <a:rPr lang="en-US" sz="2700">
                <a:solidFill>
                  <a:srgbClr val="000000"/>
                </a:solidFill>
                <a:latin typeface="Karnchang"/>
              </a:rPr>
              <a:t>x</a:t>
            </a:r>
          </a:p>
        </p:txBody>
      </p:sp>
      <p:sp>
        <p:nvSpPr>
          <p:cNvPr id="86" name="AutoShape 86"/>
          <p:cNvSpPr/>
          <p:nvPr/>
        </p:nvSpPr>
        <p:spPr>
          <a:xfrm>
            <a:off x="10363200" y="1181100"/>
            <a:ext cx="357221" cy="0"/>
          </a:xfrm>
          <a:prstGeom prst="line">
            <a:avLst/>
          </a:prstGeom>
          <a:ln w="38100" cap="flat">
            <a:solidFill>
              <a:srgbClr val="000000"/>
            </a:solidFill>
            <a:prstDash val="solid"/>
            <a:headEnd type="none" w="sm" len="sm"/>
            <a:tailEnd type="none" w="sm" len="sm"/>
          </a:ln>
        </p:spPr>
      </p:sp>
      <p:sp>
        <p:nvSpPr>
          <p:cNvPr id="87" name="TextBox 87"/>
          <p:cNvSpPr txBox="1"/>
          <p:nvPr/>
        </p:nvSpPr>
        <p:spPr>
          <a:xfrm>
            <a:off x="10351709" y="1104900"/>
            <a:ext cx="544891" cy="588645"/>
          </a:xfrm>
          <a:prstGeom prst="rect">
            <a:avLst/>
          </a:prstGeom>
        </p:spPr>
        <p:txBody>
          <a:bodyPr lIns="0" tIns="0" rIns="0" bIns="0" rtlCol="0" anchor="t">
            <a:spAutoFit/>
          </a:bodyPr>
          <a:lstStyle/>
          <a:p>
            <a:pPr algn="just">
              <a:lnSpc>
                <a:spcPts val="3779"/>
              </a:lnSpc>
            </a:pPr>
            <a:r>
              <a:rPr lang="en-US" sz="2700" dirty="0">
                <a:solidFill>
                  <a:srgbClr val="000000"/>
                </a:solidFill>
                <a:latin typeface="Karnchang"/>
              </a:rPr>
              <a:t>26</a:t>
            </a:r>
          </a:p>
        </p:txBody>
      </p:sp>
      <p:sp>
        <p:nvSpPr>
          <p:cNvPr id="88" name="TextBox 88"/>
          <p:cNvSpPr txBox="1"/>
          <p:nvPr/>
        </p:nvSpPr>
        <p:spPr>
          <a:xfrm>
            <a:off x="14891788" y="985482"/>
            <a:ext cx="544891" cy="588645"/>
          </a:xfrm>
          <a:prstGeom prst="rect">
            <a:avLst/>
          </a:prstGeom>
        </p:spPr>
        <p:txBody>
          <a:bodyPr lIns="0" tIns="0" rIns="0" bIns="0" rtlCol="0" anchor="t">
            <a:spAutoFit/>
          </a:bodyPr>
          <a:lstStyle/>
          <a:p>
            <a:pPr algn="just">
              <a:lnSpc>
                <a:spcPts val="3779"/>
              </a:lnSpc>
            </a:pPr>
            <a:r>
              <a:rPr lang="en-US" sz="2700">
                <a:solidFill>
                  <a:srgbClr val="000000"/>
                </a:solidFill>
                <a:latin typeface="Karnchang"/>
              </a:rPr>
              <a:t>x</a:t>
            </a:r>
          </a:p>
        </p:txBody>
      </p:sp>
      <p:sp>
        <p:nvSpPr>
          <p:cNvPr id="89" name="TextBox 89"/>
          <p:cNvSpPr txBox="1"/>
          <p:nvPr/>
        </p:nvSpPr>
        <p:spPr>
          <a:xfrm>
            <a:off x="15560094" y="985482"/>
            <a:ext cx="544891" cy="588645"/>
          </a:xfrm>
          <a:prstGeom prst="rect">
            <a:avLst/>
          </a:prstGeom>
        </p:spPr>
        <p:txBody>
          <a:bodyPr lIns="0" tIns="0" rIns="0" bIns="0" rtlCol="0" anchor="t">
            <a:spAutoFit/>
          </a:bodyPr>
          <a:lstStyle/>
          <a:p>
            <a:pPr algn="just">
              <a:lnSpc>
                <a:spcPts val="3779"/>
              </a:lnSpc>
            </a:pPr>
            <a:r>
              <a:rPr lang="en-US" sz="2700">
                <a:solidFill>
                  <a:srgbClr val="000000"/>
                </a:solidFill>
                <a:latin typeface="Karnchang"/>
              </a:rPr>
              <a:t>x</a:t>
            </a:r>
          </a:p>
        </p:txBody>
      </p:sp>
      <p:sp>
        <p:nvSpPr>
          <p:cNvPr id="90" name="TextBox 90"/>
          <p:cNvSpPr txBox="1"/>
          <p:nvPr/>
        </p:nvSpPr>
        <p:spPr>
          <a:xfrm>
            <a:off x="1434600" y="372340"/>
            <a:ext cx="5351739" cy="588645"/>
          </a:xfrm>
          <a:prstGeom prst="rect">
            <a:avLst/>
          </a:prstGeom>
        </p:spPr>
        <p:txBody>
          <a:bodyPr lIns="0" tIns="0" rIns="0" bIns="0" rtlCol="0" anchor="t">
            <a:spAutoFit/>
          </a:bodyPr>
          <a:lstStyle/>
          <a:p>
            <a:pPr algn="just">
              <a:lnSpc>
                <a:spcPts val="3779"/>
              </a:lnSpc>
            </a:pPr>
            <a:r>
              <a:rPr lang="en-US" sz="2700" dirty="0">
                <a:solidFill>
                  <a:srgbClr val="000000"/>
                </a:solidFill>
                <a:latin typeface="Karnchang"/>
              </a:rPr>
              <a:t>P0 = 1 / 1+λ/4 = 1 / 1+5/⅕ = 1/26</a:t>
            </a:r>
          </a:p>
        </p:txBody>
      </p:sp>
      <p:sp>
        <p:nvSpPr>
          <p:cNvPr id="91" name="TextBox 91"/>
          <p:cNvSpPr txBox="1"/>
          <p:nvPr/>
        </p:nvSpPr>
        <p:spPr>
          <a:xfrm>
            <a:off x="6270372" y="235445"/>
            <a:ext cx="1603999" cy="1733460"/>
          </a:xfrm>
          <a:prstGeom prst="rect">
            <a:avLst/>
          </a:prstGeom>
        </p:spPr>
        <p:txBody>
          <a:bodyPr lIns="0" tIns="0" rIns="0" bIns="0" rtlCol="0" anchor="t">
            <a:spAutoFit/>
          </a:bodyPr>
          <a:lstStyle/>
          <a:p>
            <a:pPr algn="just">
              <a:lnSpc>
                <a:spcPts val="11127"/>
              </a:lnSpc>
            </a:pPr>
            <a:r>
              <a:rPr lang="en-US" sz="7948" dirty="0">
                <a:solidFill>
                  <a:srgbClr val="000000"/>
                </a:solidFill>
                <a:latin typeface="Karnchang"/>
              </a:rPr>
              <a:t>⟮</a:t>
            </a:r>
          </a:p>
        </p:txBody>
      </p:sp>
      <p:sp>
        <p:nvSpPr>
          <p:cNvPr id="92" name="AutoShape 92"/>
          <p:cNvSpPr/>
          <p:nvPr/>
        </p:nvSpPr>
        <p:spPr>
          <a:xfrm>
            <a:off x="6500779" y="1181100"/>
            <a:ext cx="357221" cy="0"/>
          </a:xfrm>
          <a:prstGeom prst="line">
            <a:avLst/>
          </a:prstGeom>
          <a:ln w="38100" cap="flat">
            <a:solidFill>
              <a:srgbClr val="000000"/>
            </a:solidFill>
            <a:prstDash val="solid"/>
            <a:headEnd type="none" w="sm" len="sm"/>
            <a:tailEnd type="none" w="sm" len="sm"/>
          </a:ln>
        </p:spPr>
      </p:sp>
      <p:sp>
        <p:nvSpPr>
          <p:cNvPr id="93" name="TextBox 93"/>
          <p:cNvSpPr txBox="1"/>
          <p:nvPr/>
        </p:nvSpPr>
        <p:spPr>
          <a:xfrm>
            <a:off x="6564611" y="1046904"/>
            <a:ext cx="544891" cy="588645"/>
          </a:xfrm>
          <a:prstGeom prst="rect">
            <a:avLst/>
          </a:prstGeom>
        </p:spPr>
        <p:txBody>
          <a:bodyPr lIns="0" tIns="0" rIns="0" bIns="0" rtlCol="0" anchor="t">
            <a:spAutoFit/>
          </a:bodyPr>
          <a:lstStyle/>
          <a:p>
            <a:pPr algn="just">
              <a:lnSpc>
                <a:spcPts val="3779"/>
              </a:lnSpc>
            </a:pPr>
            <a:r>
              <a:rPr lang="en-US" sz="2700" dirty="0">
                <a:solidFill>
                  <a:srgbClr val="000000"/>
                </a:solidFill>
                <a:latin typeface="Karnchang"/>
              </a:rPr>
              <a:t>µ</a:t>
            </a:r>
          </a:p>
        </p:txBody>
      </p:sp>
      <p:sp>
        <p:nvSpPr>
          <p:cNvPr id="94" name="TextBox 94"/>
          <p:cNvSpPr txBox="1"/>
          <p:nvPr/>
        </p:nvSpPr>
        <p:spPr>
          <a:xfrm>
            <a:off x="6716888" y="229732"/>
            <a:ext cx="1623059" cy="1747720"/>
          </a:xfrm>
          <a:prstGeom prst="rect">
            <a:avLst/>
          </a:prstGeom>
        </p:spPr>
        <p:txBody>
          <a:bodyPr lIns="0" tIns="0" rIns="0" bIns="0" rtlCol="0" anchor="t">
            <a:spAutoFit/>
          </a:bodyPr>
          <a:lstStyle/>
          <a:p>
            <a:pPr algn="just">
              <a:lnSpc>
                <a:spcPts val="11259"/>
              </a:lnSpc>
            </a:pPr>
            <a:r>
              <a:rPr lang="en-US" sz="8042" dirty="0">
                <a:solidFill>
                  <a:srgbClr val="000000"/>
                </a:solidFill>
                <a:latin typeface="Karnchang"/>
              </a:rPr>
              <a:t>⟯</a:t>
            </a:r>
          </a:p>
        </p:txBody>
      </p:sp>
      <p:sp>
        <p:nvSpPr>
          <p:cNvPr id="95" name="TextBox 95"/>
          <p:cNvSpPr txBox="1"/>
          <p:nvPr/>
        </p:nvSpPr>
        <p:spPr>
          <a:xfrm>
            <a:off x="6980497" y="629185"/>
            <a:ext cx="120452" cy="588645"/>
          </a:xfrm>
          <a:prstGeom prst="rect">
            <a:avLst/>
          </a:prstGeom>
        </p:spPr>
        <p:txBody>
          <a:bodyPr lIns="0" tIns="0" rIns="0" bIns="0" rtlCol="0" anchor="t">
            <a:spAutoFit/>
          </a:bodyPr>
          <a:lstStyle/>
          <a:p>
            <a:pPr algn="ctr">
              <a:lnSpc>
                <a:spcPts val="3779"/>
              </a:lnSpc>
              <a:spcBef>
                <a:spcPct val="0"/>
              </a:spcBef>
            </a:pPr>
            <a:r>
              <a:rPr lang="en-US" sz="2700">
                <a:solidFill>
                  <a:srgbClr val="000000"/>
                </a:solidFill>
                <a:latin typeface="Karnchang"/>
              </a:rPr>
              <a:t>²</a:t>
            </a:r>
          </a:p>
        </p:txBody>
      </p:sp>
      <p:sp>
        <p:nvSpPr>
          <p:cNvPr id="96" name="AutoShape 96"/>
          <p:cNvSpPr/>
          <p:nvPr/>
        </p:nvSpPr>
        <p:spPr>
          <a:xfrm>
            <a:off x="9701179" y="1181100"/>
            <a:ext cx="357221" cy="0"/>
          </a:xfrm>
          <a:prstGeom prst="line">
            <a:avLst/>
          </a:prstGeom>
          <a:ln w="38100" cap="flat">
            <a:solidFill>
              <a:srgbClr val="000000"/>
            </a:solidFill>
            <a:prstDash val="solid"/>
            <a:headEnd type="none" w="sm" len="sm"/>
            <a:tailEnd type="none" w="sm" len="sm"/>
          </a:ln>
        </p:spPr>
      </p:sp>
      <p:sp>
        <p:nvSpPr>
          <p:cNvPr id="97" name="TextBox 97"/>
          <p:cNvSpPr txBox="1"/>
          <p:nvPr/>
        </p:nvSpPr>
        <p:spPr>
          <a:xfrm>
            <a:off x="9753600" y="1104900"/>
            <a:ext cx="544891" cy="588645"/>
          </a:xfrm>
          <a:prstGeom prst="rect">
            <a:avLst/>
          </a:prstGeom>
        </p:spPr>
        <p:txBody>
          <a:bodyPr lIns="0" tIns="0" rIns="0" bIns="0" rtlCol="0" anchor="t">
            <a:spAutoFit/>
          </a:bodyPr>
          <a:lstStyle/>
          <a:p>
            <a:pPr algn="just">
              <a:lnSpc>
                <a:spcPts val="3779"/>
              </a:lnSpc>
            </a:pPr>
            <a:r>
              <a:rPr lang="en-US" sz="2700" dirty="0">
                <a:solidFill>
                  <a:srgbClr val="000000"/>
                </a:solidFill>
                <a:latin typeface="Karnchang"/>
              </a:rPr>
              <a:t>2</a:t>
            </a:r>
          </a:p>
        </p:txBody>
      </p:sp>
      <p:sp>
        <p:nvSpPr>
          <p:cNvPr id="98" name="AutoShape 98"/>
          <p:cNvSpPr/>
          <p:nvPr/>
        </p:nvSpPr>
        <p:spPr>
          <a:xfrm>
            <a:off x="924121" y="6134100"/>
            <a:ext cx="3441054" cy="0"/>
          </a:xfrm>
          <a:prstGeom prst="line">
            <a:avLst/>
          </a:prstGeom>
          <a:ln w="38100" cap="flat">
            <a:solidFill>
              <a:srgbClr val="000000"/>
            </a:solidFill>
            <a:prstDash val="solid"/>
            <a:headEnd type="none" w="sm" len="sm"/>
            <a:tailEnd type="none" w="sm" len="sm"/>
          </a:ln>
        </p:spPr>
      </p:sp>
      <p:sp>
        <p:nvSpPr>
          <p:cNvPr id="99" name="AutoShape 99"/>
          <p:cNvSpPr/>
          <p:nvPr/>
        </p:nvSpPr>
        <p:spPr>
          <a:xfrm>
            <a:off x="963501" y="7048500"/>
            <a:ext cx="1117069" cy="0"/>
          </a:xfrm>
          <a:prstGeom prst="line">
            <a:avLst/>
          </a:prstGeom>
          <a:ln w="38100" cap="flat">
            <a:solidFill>
              <a:srgbClr val="000000"/>
            </a:solidFill>
            <a:prstDash val="solid"/>
            <a:headEnd type="none" w="sm" len="sm"/>
            <a:tailEnd type="none" w="sm" len="sm"/>
          </a:ln>
        </p:spPr>
      </p:sp>
      <p:sp>
        <p:nvSpPr>
          <p:cNvPr id="100" name="TextBox 100"/>
          <p:cNvSpPr txBox="1"/>
          <p:nvPr/>
        </p:nvSpPr>
        <p:spPr>
          <a:xfrm>
            <a:off x="1431910" y="6974450"/>
            <a:ext cx="544891" cy="588645"/>
          </a:xfrm>
          <a:prstGeom prst="rect">
            <a:avLst/>
          </a:prstGeom>
        </p:spPr>
        <p:txBody>
          <a:bodyPr lIns="0" tIns="0" rIns="0" bIns="0" rtlCol="0" anchor="t">
            <a:spAutoFit/>
          </a:bodyPr>
          <a:lstStyle/>
          <a:p>
            <a:pPr algn="just">
              <a:lnSpc>
                <a:spcPts val="3779"/>
              </a:lnSpc>
            </a:pPr>
            <a:r>
              <a:rPr lang="en-US" sz="2700">
                <a:solidFill>
                  <a:srgbClr val="000000"/>
                </a:solidFill>
                <a:latin typeface="Karnchang"/>
              </a:rPr>
              <a:t>5</a:t>
            </a:r>
          </a:p>
        </p:txBody>
      </p:sp>
      <p:sp>
        <p:nvSpPr>
          <p:cNvPr id="101" name="TextBox 101"/>
          <p:cNvSpPr txBox="1"/>
          <p:nvPr/>
        </p:nvSpPr>
        <p:spPr>
          <a:xfrm>
            <a:off x="463973" y="7505945"/>
            <a:ext cx="5741988" cy="1394806"/>
          </a:xfrm>
          <a:prstGeom prst="rect">
            <a:avLst/>
          </a:prstGeom>
        </p:spPr>
        <p:txBody>
          <a:bodyPr lIns="0" tIns="0" rIns="0" bIns="0" rtlCol="0" anchor="t">
            <a:spAutoFit/>
          </a:bodyPr>
          <a:lstStyle/>
          <a:p>
            <a:pPr>
              <a:lnSpc>
                <a:spcPts val="3445"/>
              </a:lnSpc>
              <a:spcBef>
                <a:spcPct val="0"/>
              </a:spcBef>
            </a:pPr>
            <a:r>
              <a:rPr lang="en-US" sz="2461">
                <a:solidFill>
                  <a:srgbClr val="000000"/>
                </a:solidFill>
                <a:latin typeface="Karnchang"/>
              </a:rPr>
              <a:t>Lama macet   = lama antri + lama perbakan</a:t>
            </a:r>
          </a:p>
          <a:p>
            <a:pPr>
              <a:lnSpc>
                <a:spcPts val="3445"/>
              </a:lnSpc>
              <a:spcBef>
                <a:spcPct val="0"/>
              </a:spcBef>
            </a:pPr>
            <a:r>
              <a:rPr lang="en-US" sz="2461">
                <a:solidFill>
                  <a:srgbClr val="000000"/>
                </a:solidFill>
                <a:latin typeface="Karnchang"/>
              </a:rPr>
              <a:t>                           = 44,0,96 + 5 </a:t>
            </a:r>
          </a:p>
          <a:p>
            <a:pPr>
              <a:lnSpc>
                <a:spcPts val="3445"/>
              </a:lnSpc>
              <a:spcBef>
                <a:spcPct val="0"/>
              </a:spcBef>
            </a:pPr>
            <a:r>
              <a:rPr lang="en-US" sz="2461">
                <a:solidFill>
                  <a:srgbClr val="000000"/>
                </a:solidFill>
                <a:latin typeface="Karnchang"/>
              </a:rPr>
              <a:t>                           = 49,096</a:t>
            </a:r>
          </a:p>
        </p:txBody>
      </p:sp>
      <p:sp>
        <p:nvSpPr>
          <p:cNvPr id="102" name="TextBox 102"/>
          <p:cNvSpPr txBox="1"/>
          <p:nvPr/>
        </p:nvSpPr>
        <p:spPr>
          <a:xfrm>
            <a:off x="6786427" y="4216156"/>
            <a:ext cx="8577395" cy="2017395"/>
          </a:xfrm>
          <a:prstGeom prst="rect">
            <a:avLst/>
          </a:prstGeom>
        </p:spPr>
        <p:txBody>
          <a:bodyPr lIns="0" tIns="0" rIns="0" bIns="0" rtlCol="0" anchor="t">
            <a:spAutoFit/>
          </a:bodyPr>
          <a:lstStyle/>
          <a:p>
            <a:pPr>
              <a:lnSpc>
                <a:spcPts val="3779"/>
              </a:lnSpc>
              <a:spcBef>
                <a:spcPct val="0"/>
              </a:spcBef>
            </a:pPr>
            <a:r>
              <a:rPr lang="en-US" sz="2700">
                <a:solidFill>
                  <a:srgbClr val="000000"/>
                </a:solidFill>
                <a:latin typeface="Karnchang"/>
              </a:rPr>
              <a:t>Rata – rata banyaknya mesin yg beroperasi pada tiap saat</a:t>
            </a:r>
          </a:p>
          <a:p>
            <a:pPr>
              <a:lnSpc>
                <a:spcPts val="3779"/>
              </a:lnSpc>
              <a:spcBef>
                <a:spcPct val="0"/>
              </a:spcBef>
            </a:pPr>
            <a:r>
              <a:rPr lang="en-US" sz="2700">
                <a:solidFill>
                  <a:srgbClr val="000000"/>
                </a:solidFill>
                <a:latin typeface="Karnchang"/>
              </a:rPr>
              <a:t>  =  banyaknya mesin – rata2 banyaknya mesin mace </a:t>
            </a:r>
          </a:p>
          <a:p>
            <a:pPr>
              <a:lnSpc>
                <a:spcPts val="3779"/>
              </a:lnSpc>
              <a:spcBef>
                <a:spcPct val="0"/>
              </a:spcBef>
            </a:pPr>
            <a:r>
              <a:rPr lang="en-US" sz="2700">
                <a:solidFill>
                  <a:srgbClr val="000000"/>
                </a:solidFill>
                <a:latin typeface="Karnchang"/>
              </a:rPr>
              <a:t>  =  5 – ( 0 x P₀ + 1 x P₁ + 2 x P₂ + 3 x P₃ + 4 x P₄ + 5 x P₅</a:t>
            </a:r>
          </a:p>
          <a:p>
            <a:pPr>
              <a:lnSpc>
                <a:spcPts val="3779"/>
              </a:lnSpc>
              <a:spcBef>
                <a:spcPct val="0"/>
              </a:spcBef>
            </a:pPr>
            <a:r>
              <a:rPr lang="en-US" sz="2700">
                <a:solidFill>
                  <a:srgbClr val="000000"/>
                </a:solidFill>
                <a:latin typeface="Karnchang"/>
              </a:rPr>
              <a:t>  =  5 - 276,108 = -271,108</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667672"/>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907884" y="2380114"/>
            <a:ext cx="16472233" cy="7213600"/>
          </a:xfrm>
          <a:prstGeom prst="rect">
            <a:avLst/>
          </a:prstGeom>
        </p:spPr>
        <p:txBody>
          <a:bodyPr lIns="0" tIns="0" rIns="0" bIns="0" rtlCol="0" anchor="t">
            <a:spAutoFit/>
          </a:bodyPr>
          <a:lstStyle/>
          <a:p>
            <a:pPr marL="863598" lvl="1" indent="-431799">
              <a:lnSpc>
                <a:spcPts val="5599"/>
              </a:lnSpc>
              <a:buFont typeface="Arial"/>
              <a:buChar char="•"/>
            </a:pPr>
            <a:r>
              <a:rPr lang="en-US" sz="3999" dirty="0" err="1">
                <a:solidFill>
                  <a:srgbClr val="000000"/>
                </a:solidFill>
                <a:latin typeface="Karnchang"/>
              </a:rPr>
              <a:t>Teoriantrianmemberikan</a:t>
            </a:r>
            <a:r>
              <a:rPr lang="en-US" sz="3999" dirty="0">
                <a:solidFill>
                  <a:srgbClr val="000000"/>
                </a:solidFill>
                <a:latin typeface="Karnchang"/>
              </a:rPr>
              <a:t> model-model </a:t>
            </a:r>
            <a:r>
              <a:rPr lang="en-US" sz="3999" dirty="0" err="1">
                <a:solidFill>
                  <a:srgbClr val="000000"/>
                </a:solidFill>
                <a:latin typeface="Karnchang"/>
              </a:rPr>
              <a:t>untuk</a:t>
            </a:r>
            <a:r>
              <a:rPr lang="en-US" sz="3999" dirty="0">
                <a:solidFill>
                  <a:srgbClr val="000000"/>
                </a:solidFill>
                <a:latin typeface="Karnchang"/>
              </a:rPr>
              <a:t> </a:t>
            </a:r>
            <a:r>
              <a:rPr lang="en-US" sz="3999" dirty="0" err="1">
                <a:solidFill>
                  <a:srgbClr val="000000"/>
                </a:solidFill>
                <a:latin typeface="Karnchang"/>
              </a:rPr>
              <a:t>menganalisis</a:t>
            </a:r>
            <a:r>
              <a:rPr lang="en-US" sz="3999" dirty="0">
                <a:solidFill>
                  <a:srgbClr val="000000"/>
                </a:solidFill>
                <a:latin typeface="Karnchang"/>
              </a:rPr>
              <a:t> </a:t>
            </a:r>
            <a:r>
              <a:rPr lang="en-US" sz="3999" dirty="0" err="1">
                <a:solidFill>
                  <a:srgbClr val="000000"/>
                </a:solidFill>
                <a:latin typeface="Karnchang"/>
              </a:rPr>
              <a:t>pengoperasian</a:t>
            </a:r>
            <a:r>
              <a:rPr lang="en-US" sz="3999" dirty="0">
                <a:solidFill>
                  <a:srgbClr val="000000"/>
                </a:solidFill>
                <a:latin typeface="Karnchang"/>
              </a:rPr>
              <a:t> </a:t>
            </a:r>
            <a:r>
              <a:rPr lang="en-US" sz="3999" dirty="0" err="1">
                <a:solidFill>
                  <a:srgbClr val="000000"/>
                </a:solidFill>
                <a:latin typeface="Karnchang"/>
              </a:rPr>
              <a:t>sarana</a:t>
            </a:r>
            <a:r>
              <a:rPr lang="en-US" sz="3999" dirty="0">
                <a:solidFill>
                  <a:srgbClr val="000000"/>
                </a:solidFill>
                <a:latin typeface="Karnchang"/>
              </a:rPr>
              <a:t> </a:t>
            </a:r>
            <a:r>
              <a:rPr lang="en-US" sz="3999" dirty="0" err="1">
                <a:solidFill>
                  <a:srgbClr val="000000"/>
                </a:solidFill>
                <a:latin typeface="Karnchang"/>
              </a:rPr>
              <a:t>pelayanan</a:t>
            </a:r>
            <a:r>
              <a:rPr lang="en-US" sz="3999" dirty="0">
                <a:solidFill>
                  <a:srgbClr val="000000"/>
                </a:solidFill>
                <a:latin typeface="Karnchang"/>
              </a:rPr>
              <a:t> </a:t>
            </a:r>
            <a:r>
              <a:rPr lang="en-US" sz="3999" dirty="0" err="1">
                <a:solidFill>
                  <a:srgbClr val="000000"/>
                </a:solidFill>
                <a:latin typeface="Karnchang"/>
              </a:rPr>
              <a:t>dimana</a:t>
            </a:r>
            <a:r>
              <a:rPr lang="en-US" sz="3999" dirty="0">
                <a:solidFill>
                  <a:srgbClr val="000000"/>
                </a:solidFill>
                <a:latin typeface="Karnchang"/>
              </a:rPr>
              <a:t> </a:t>
            </a:r>
            <a:r>
              <a:rPr lang="en-US" sz="3999" dirty="0" err="1">
                <a:solidFill>
                  <a:srgbClr val="000000"/>
                </a:solidFill>
                <a:latin typeface="Karnchang"/>
              </a:rPr>
              <a:t>kedatangan</a:t>
            </a:r>
            <a:r>
              <a:rPr lang="en-US" sz="3999" dirty="0">
                <a:solidFill>
                  <a:srgbClr val="000000"/>
                </a:solidFill>
                <a:latin typeface="Karnchang"/>
              </a:rPr>
              <a:t> dan / </a:t>
            </a:r>
            <a:r>
              <a:rPr lang="en-US" sz="3999" dirty="0" err="1">
                <a:solidFill>
                  <a:srgbClr val="000000"/>
                </a:solidFill>
                <a:latin typeface="Karnchang"/>
              </a:rPr>
              <a:t>atau</a:t>
            </a:r>
            <a:r>
              <a:rPr lang="en-US" sz="3999" dirty="0">
                <a:solidFill>
                  <a:srgbClr val="000000"/>
                </a:solidFill>
                <a:latin typeface="Karnchang"/>
              </a:rPr>
              <a:t> </a:t>
            </a:r>
            <a:r>
              <a:rPr lang="en-US" sz="3999" dirty="0" err="1">
                <a:solidFill>
                  <a:srgbClr val="000000"/>
                </a:solidFill>
                <a:latin typeface="Karnchang"/>
              </a:rPr>
              <a:t>keberangkatan</a:t>
            </a:r>
            <a:r>
              <a:rPr lang="en-US" sz="3999" dirty="0">
                <a:solidFill>
                  <a:srgbClr val="000000"/>
                </a:solidFill>
                <a:latin typeface="Karnchang"/>
              </a:rPr>
              <a:t> </a:t>
            </a:r>
            <a:r>
              <a:rPr lang="en-US" sz="3999" dirty="0" err="1">
                <a:solidFill>
                  <a:srgbClr val="000000"/>
                </a:solidFill>
                <a:latin typeface="Karnchang"/>
              </a:rPr>
              <a:t>pelanggan</a:t>
            </a:r>
            <a:r>
              <a:rPr lang="en-US" sz="3999" dirty="0">
                <a:solidFill>
                  <a:srgbClr val="000000"/>
                </a:solidFill>
                <a:latin typeface="Karnchang"/>
              </a:rPr>
              <a:t> </a:t>
            </a:r>
            <a:r>
              <a:rPr lang="en-US" sz="3999" dirty="0" err="1">
                <a:solidFill>
                  <a:srgbClr val="000000"/>
                </a:solidFill>
                <a:latin typeface="Karnchang"/>
              </a:rPr>
              <a:t>terjadi</a:t>
            </a:r>
            <a:r>
              <a:rPr lang="en-US" sz="3999" dirty="0">
                <a:solidFill>
                  <a:srgbClr val="000000"/>
                </a:solidFill>
                <a:latin typeface="Karnchang"/>
              </a:rPr>
              <a:t> </a:t>
            </a:r>
            <a:r>
              <a:rPr lang="en-US" sz="3999" dirty="0" err="1">
                <a:solidFill>
                  <a:srgbClr val="000000"/>
                </a:solidFill>
                <a:latin typeface="Karnchang"/>
              </a:rPr>
              <a:t>secara</a:t>
            </a:r>
            <a:r>
              <a:rPr lang="en-US" sz="3999" dirty="0">
                <a:solidFill>
                  <a:srgbClr val="000000"/>
                </a:solidFill>
                <a:latin typeface="Karnchang"/>
              </a:rPr>
              <a:t> </a:t>
            </a:r>
            <a:r>
              <a:rPr lang="en-US" sz="3999" dirty="0" err="1">
                <a:solidFill>
                  <a:srgbClr val="000000"/>
                </a:solidFill>
                <a:latin typeface="Karnchang"/>
              </a:rPr>
              <a:t>acak</a:t>
            </a:r>
            <a:r>
              <a:rPr lang="en-US" sz="3999" dirty="0">
                <a:solidFill>
                  <a:srgbClr val="000000"/>
                </a:solidFill>
                <a:latin typeface="Karnchang"/>
              </a:rPr>
              <a:t>.</a:t>
            </a:r>
          </a:p>
          <a:p>
            <a:pPr marL="863598" lvl="1" indent="-431799">
              <a:lnSpc>
                <a:spcPts val="5599"/>
              </a:lnSpc>
              <a:buFont typeface="Arial"/>
              <a:buChar char="•"/>
            </a:pPr>
            <a:r>
              <a:rPr lang="en-US" sz="3999" dirty="0" err="1">
                <a:solidFill>
                  <a:srgbClr val="000000"/>
                </a:solidFill>
                <a:latin typeface="Karnchang"/>
              </a:rPr>
              <a:t>Pertanyaan</a:t>
            </a:r>
            <a:r>
              <a:rPr lang="en-US" sz="3999" dirty="0">
                <a:solidFill>
                  <a:srgbClr val="000000"/>
                </a:solidFill>
                <a:latin typeface="Karnchang"/>
              </a:rPr>
              <a:t> </a:t>
            </a:r>
            <a:r>
              <a:rPr lang="en-US" sz="3999" dirty="0" err="1">
                <a:solidFill>
                  <a:srgbClr val="000000"/>
                </a:solidFill>
                <a:latin typeface="Karnchang"/>
              </a:rPr>
              <a:t>terbesar</a:t>
            </a:r>
            <a:r>
              <a:rPr lang="en-US" sz="3999" dirty="0">
                <a:solidFill>
                  <a:srgbClr val="000000"/>
                </a:solidFill>
                <a:latin typeface="Karnchang"/>
              </a:rPr>
              <a:t> </a:t>
            </a:r>
            <a:r>
              <a:rPr lang="en-US" sz="3999" dirty="0" err="1">
                <a:solidFill>
                  <a:srgbClr val="000000"/>
                </a:solidFill>
                <a:latin typeface="Karnchang"/>
              </a:rPr>
              <a:t>tentang</a:t>
            </a:r>
            <a:r>
              <a:rPr lang="en-US" sz="3999" dirty="0">
                <a:solidFill>
                  <a:srgbClr val="000000"/>
                </a:solidFill>
                <a:latin typeface="Karnchang"/>
              </a:rPr>
              <a:t> </a:t>
            </a:r>
            <a:r>
              <a:rPr lang="en-US" sz="3999" dirty="0" err="1">
                <a:solidFill>
                  <a:srgbClr val="000000"/>
                </a:solidFill>
                <a:latin typeface="Karnchang"/>
              </a:rPr>
              <a:t>teori</a:t>
            </a:r>
            <a:r>
              <a:rPr lang="en-US" sz="3999" dirty="0">
                <a:solidFill>
                  <a:srgbClr val="000000"/>
                </a:solidFill>
                <a:latin typeface="Karnchang"/>
              </a:rPr>
              <a:t> </a:t>
            </a:r>
            <a:r>
              <a:rPr lang="en-US" sz="3999" dirty="0" err="1">
                <a:solidFill>
                  <a:srgbClr val="000000"/>
                </a:solidFill>
                <a:latin typeface="Karnchang"/>
              </a:rPr>
              <a:t>antrian</a:t>
            </a:r>
            <a:r>
              <a:rPr lang="en-US" sz="3999" dirty="0">
                <a:solidFill>
                  <a:srgbClr val="000000"/>
                </a:solidFill>
                <a:latin typeface="Karnchang"/>
              </a:rPr>
              <a:t> </a:t>
            </a:r>
            <a:r>
              <a:rPr lang="en-US" sz="3999" dirty="0" err="1">
                <a:solidFill>
                  <a:srgbClr val="000000"/>
                </a:solidFill>
                <a:latin typeface="Karnchang"/>
              </a:rPr>
              <a:t>adalah</a:t>
            </a:r>
            <a:r>
              <a:rPr lang="en-US" sz="3999" dirty="0">
                <a:solidFill>
                  <a:srgbClr val="000000"/>
                </a:solidFill>
                <a:latin typeface="Karnchang"/>
              </a:rPr>
              <a:t> </a:t>
            </a:r>
            <a:r>
              <a:rPr lang="en-US" sz="3999" dirty="0" err="1">
                <a:solidFill>
                  <a:srgbClr val="000000"/>
                </a:solidFill>
                <a:latin typeface="Karnchang"/>
              </a:rPr>
              <a:t>seberapa</a:t>
            </a:r>
            <a:r>
              <a:rPr lang="en-US" sz="3999" dirty="0">
                <a:solidFill>
                  <a:srgbClr val="000000"/>
                </a:solidFill>
                <a:latin typeface="Karnchang"/>
              </a:rPr>
              <a:t> </a:t>
            </a:r>
            <a:r>
              <a:rPr lang="en-US" sz="3999" dirty="0" err="1">
                <a:solidFill>
                  <a:srgbClr val="000000"/>
                </a:solidFill>
                <a:latin typeface="Karnchang"/>
              </a:rPr>
              <a:t>baiknya</a:t>
            </a:r>
            <a:r>
              <a:rPr lang="en-US" sz="3999" dirty="0">
                <a:solidFill>
                  <a:srgbClr val="000000"/>
                </a:solidFill>
                <a:latin typeface="Karnchang"/>
              </a:rPr>
              <a:t> </a:t>
            </a:r>
            <a:r>
              <a:rPr lang="en-US" sz="3999" dirty="0" err="1">
                <a:solidFill>
                  <a:srgbClr val="000000"/>
                </a:solidFill>
                <a:latin typeface="Karnchang"/>
              </a:rPr>
              <a:t>teori-teori</a:t>
            </a:r>
            <a:r>
              <a:rPr lang="en-US" sz="3999" dirty="0">
                <a:solidFill>
                  <a:srgbClr val="000000"/>
                </a:solidFill>
                <a:latin typeface="Karnchang"/>
              </a:rPr>
              <a:t> </a:t>
            </a:r>
            <a:r>
              <a:rPr lang="en-US" sz="3999" dirty="0" err="1">
                <a:solidFill>
                  <a:srgbClr val="000000"/>
                </a:solidFill>
                <a:latin typeface="Karnchang"/>
              </a:rPr>
              <a:t>ini</a:t>
            </a:r>
            <a:r>
              <a:rPr lang="en-US" sz="3999" dirty="0">
                <a:solidFill>
                  <a:srgbClr val="000000"/>
                </a:solidFill>
                <a:latin typeface="Karnchang"/>
              </a:rPr>
              <a:t> </a:t>
            </a:r>
            <a:r>
              <a:rPr lang="en-US" sz="3999" dirty="0" err="1">
                <a:solidFill>
                  <a:srgbClr val="000000"/>
                </a:solidFill>
                <a:latin typeface="Karnchang"/>
              </a:rPr>
              <a:t>dalam</a:t>
            </a:r>
            <a:r>
              <a:rPr lang="en-US" sz="3999" dirty="0">
                <a:solidFill>
                  <a:srgbClr val="000000"/>
                </a:solidFill>
                <a:latin typeface="Karnchang"/>
              </a:rPr>
              <a:t> </a:t>
            </a:r>
            <a:r>
              <a:rPr lang="en-US" sz="3999" dirty="0" err="1">
                <a:solidFill>
                  <a:srgbClr val="000000"/>
                </a:solidFill>
                <a:latin typeface="Karnchang"/>
              </a:rPr>
              <a:t>praktek</a:t>
            </a:r>
            <a:r>
              <a:rPr lang="en-US" sz="3999" dirty="0">
                <a:solidFill>
                  <a:srgbClr val="000000"/>
                </a:solidFill>
                <a:latin typeface="Karnchang"/>
              </a:rPr>
              <a:t>.</a:t>
            </a:r>
          </a:p>
          <a:p>
            <a:pPr marL="863598" lvl="1" indent="-431799">
              <a:lnSpc>
                <a:spcPts val="5599"/>
              </a:lnSpc>
              <a:buFont typeface="Arial"/>
              <a:buChar char="•"/>
            </a:pPr>
            <a:r>
              <a:rPr lang="en-US" sz="3999" dirty="0">
                <a:solidFill>
                  <a:srgbClr val="000000"/>
                </a:solidFill>
                <a:latin typeface="Karnchang"/>
              </a:rPr>
              <a:t>Batasan yang </a:t>
            </a:r>
            <a:r>
              <a:rPr lang="en-US" sz="3999" dirty="0" err="1">
                <a:solidFill>
                  <a:srgbClr val="000000"/>
                </a:solidFill>
                <a:latin typeface="Karnchang"/>
              </a:rPr>
              <a:t>dikenakan</a:t>
            </a:r>
            <a:r>
              <a:rPr lang="en-US" sz="3999" dirty="0">
                <a:solidFill>
                  <a:srgbClr val="000000"/>
                </a:solidFill>
                <a:latin typeface="Karnchang"/>
              </a:rPr>
              <a:t> oleh </a:t>
            </a:r>
            <a:r>
              <a:rPr lang="en-US" sz="3999" dirty="0" err="1">
                <a:solidFill>
                  <a:srgbClr val="000000"/>
                </a:solidFill>
                <a:latin typeface="Karnchang"/>
              </a:rPr>
              <a:t>analisis</a:t>
            </a:r>
            <a:r>
              <a:rPr lang="en-US" sz="3999" dirty="0">
                <a:solidFill>
                  <a:srgbClr val="000000"/>
                </a:solidFill>
                <a:latin typeface="Karnchang"/>
              </a:rPr>
              <a:t> </a:t>
            </a:r>
            <a:r>
              <a:rPr lang="en-US" sz="3999" dirty="0" err="1">
                <a:solidFill>
                  <a:srgbClr val="000000"/>
                </a:solidFill>
                <a:latin typeface="Karnchang"/>
              </a:rPr>
              <a:t>matematis</a:t>
            </a:r>
            <a:r>
              <a:rPr lang="en-US" sz="3999" dirty="0">
                <a:solidFill>
                  <a:srgbClr val="000000"/>
                </a:solidFill>
                <a:latin typeface="Karnchang"/>
              </a:rPr>
              <a:t> </a:t>
            </a:r>
            <a:r>
              <a:rPr lang="en-US" sz="3999" dirty="0" err="1">
                <a:solidFill>
                  <a:srgbClr val="000000"/>
                </a:solidFill>
                <a:latin typeface="Karnchang"/>
              </a:rPr>
              <a:t>tampaknya</a:t>
            </a:r>
            <a:r>
              <a:rPr lang="en-US" sz="3999" dirty="0">
                <a:solidFill>
                  <a:srgbClr val="000000"/>
                </a:solidFill>
                <a:latin typeface="Karnchang"/>
              </a:rPr>
              <a:t> </a:t>
            </a:r>
            <a:r>
              <a:rPr lang="en-US" sz="3999" dirty="0" err="1">
                <a:solidFill>
                  <a:srgbClr val="000000"/>
                </a:solidFill>
                <a:latin typeface="Karnchang"/>
              </a:rPr>
              <a:t>sulit</a:t>
            </a:r>
            <a:r>
              <a:rPr lang="en-US" sz="3999" dirty="0">
                <a:solidFill>
                  <a:srgbClr val="000000"/>
                </a:solidFill>
                <a:latin typeface="Karnchang"/>
              </a:rPr>
              <a:t> </a:t>
            </a:r>
            <a:r>
              <a:rPr lang="en-US" sz="3999" dirty="0" err="1">
                <a:solidFill>
                  <a:srgbClr val="000000"/>
                </a:solidFill>
                <a:latin typeface="Karnchang"/>
              </a:rPr>
              <a:t>menemukan</a:t>
            </a:r>
            <a:r>
              <a:rPr lang="en-US" sz="3999" dirty="0">
                <a:solidFill>
                  <a:srgbClr val="000000"/>
                </a:solidFill>
                <a:latin typeface="Karnchang"/>
              </a:rPr>
              <a:t> </a:t>
            </a:r>
            <a:r>
              <a:rPr lang="en-US" sz="3999" dirty="0" err="1">
                <a:solidFill>
                  <a:srgbClr val="000000"/>
                </a:solidFill>
                <a:latin typeface="Karnchang"/>
              </a:rPr>
              <a:t>aplikasi</a:t>
            </a:r>
            <a:r>
              <a:rPr lang="en-US" sz="3999" dirty="0">
                <a:solidFill>
                  <a:srgbClr val="000000"/>
                </a:solidFill>
                <a:latin typeface="Karnchang"/>
              </a:rPr>
              <a:t> </a:t>
            </a:r>
            <a:r>
              <a:rPr lang="en-US" sz="3999" dirty="0" err="1">
                <a:solidFill>
                  <a:srgbClr val="000000"/>
                </a:solidFill>
                <a:latin typeface="Karnchang"/>
              </a:rPr>
              <a:t>nyata</a:t>
            </a:r>
            <a:r>
              <a:rPr lang="en-US" sz="3999" dirty="0">
                <a:solidFill>
                  <a:srgbClr val="000000"/>
                </a:solidFill>
                <a:latin typeface="Karnchang"/>
              </a:rPr>
              <a:t> yang </a:t>
            </a:r>
            <a:r>
              <a:rPr lang="en-US" sz="3999" dirty="0" err="1">
                <a:solidFill>
                  <a:srgbClr val="000000"/>
                </a:solidFill>
                <a:latin typeface="Karnchang"/>
              </a:rPr>
              <a:t>sesuai</a:t>
            </a:r>
            <a:r>
              <a:rPr lang="en-US" sz="3999" dirty="0">
                <a:solidFill>
                  <a:srgbClr val="000000"/>
                </a:solidFill>
                <a:latin typeface="Karnchang"/>
              </a:rPr>
              <a:t> </a:t>
            </a:r>
            <a:r>
              <a:rPr lang="en-US" sz="3999" dirty="0" err="1">
                <a:solidFill>
                  <a:srgbClr val="000000"/>
                </a:solidFill>
                <a:latin typeface="Karnchang"/>
              </a:rPr>
              <a:t>dengan</a:t>
            </a:r>
            <a:r>
              <a:rPr lang="en-US" sz="3999" dirty="0">
                <a:solidFill>
                  <a:srgbClr val="000000"/>
                </a:solidFill>
                <a:latin typeface="Karnchang"/>
              </a:rPr>
              <a:t> model </a:t>
            </a:r>
            <a:r>
              <a:rPr lang="en-US" sz="3999" dirty="0" err="1">
                <a:solidFill>
                  <a:srgbClr val="000000"/>
                </a:solidFill>
                <a:latin typeface="Karnchang"/>
              </a:rPr>
              <a:t>ini</a:t>
            </a:r>
            <a:r>
              <a:rPr lang="en-US" sz="3999" dirty="0">
                <a:solidFill>
                  <a:srgbClr val="000000"/>
                </a:solidFill>
                <a:latin typeface="Karnchang"/>
              </a:rPr>
              <a:t>. </a:t>
            </a:r>
            <a:r>
              <a:rPr lang="en-US" sz="3999" dirty="0" err="1">
                <a:solidFill>
                  <a:srgbClr val="000000"/>
                </a:solidFill>
                <a:latin typeface="Karnchang"/>
              </a:rPr>
              <a:t>Bagaimana</a:t>
            </a:r>
            <a:r>
              <a:rPr lang="en-US" sz="3999" dirty="0">
                <a:solidFill>
                  <a:srgbClr val="000000"/>
                </a:solidFill>
                <a:latin typeface="Karnchang"/>
              </a:rPr>
              <a:t> pun juga, </a:t>
            </a:r>
            <a:r>
              <a:rPr lang="en-US" sz="3999" dirty="0" err="1">
                <a:solidFill>
                  <a:srgbClr val="000000"/>
                </a:solidFill>
                <a:latin typeface="Karnchang"/>
              </a:rPr>
              <a:t>banyak</a:t>
            </a:r>
            <a:r>
              <a:rPr lang="en-US" sz="3999" dirty="0">
                <a:solidFill>
                  <a:srgbClr val="000000"/>
                </a:solidFill>
                <a:latin typeface="Karnchang"/>
              </a:rPr>
              <a:t> </a:t>
            </a:r>
            <a:r>
              <a:rPr lang="en-US" sz="3999" dirty="0" err="1">
                <a:solidFill>
                  <a:srgbClr val="000000"/>
                </a:solidFill>
                <a:latin typeface="Karnchang"/>
              </a:rPr>
              <a:t>aplikasi</a:t>
            </a:r>
            <a:r>
              <a:rPr lang="en-US" sz="3999" dirty="0">
                <a:solidFill>
                  <a:srgbClr val="000000"/>
                </a:solidFill>
                <a:latin typeface="Karnchang"/>
              </a:rPr>
              <a:t> </a:t>
            </a:r>
            <a:r>
              <a:rPr lang="en-US" sz="3999" dirty="0" err="1">
                <a:solidFill>
                  <a:srgbClr val="000000"/>
                </a:solidFill>
                <a:latin typeface="Karnchang"/>
              </a:rPr>
              <a:t>antrian</a:t>
            </a:r>
            <a:r>
              <a:rPr lang="en-US" sz="3999" dirty="0">
                <a:solidFill>
                  <a:srgbClr val="000000"/>
                </a:solidFill>
                <a:latin typeface="Karnchang"/>
              </a:rPr>
              <a:t> yang </a:t>
            </a:r>
            <a:r>
              <a:rPr lang="en-US" sz="3999" dirty="0" err="1">
                <a:solidFill>
                  <a:srgbClr val="000000"/>
                </a:solidFill>
                <a:latin typeface="Karnchang"/>
              </a:rPr>
              <a:t>berhasil</a:t>
            </a:r>
            <a:r>
              <a:rPr lang="en-US" sz="3999" dirty="0">
                <a:solidFill>
                  <a:srgbClr val="000000"/>
                </a:solidFill>
                <a:latin typeface="Karnchang"/>
              </a:rPr>
              <a:t> </a:t>
            </a:r>
            <a:r>
              <a:rPr lang="en-US" sz="3999" dirty="0" err="1">
                <a:solidFill>
                  <a:srgbClr val="000000"/>
                </a:solidFill>
                <a:latin typeface="Karnchang"/>
              </a:rPr>
              <a:t>telah</a:t>
            </a:r>
            <a:r>
              <a:rPr lang="en-US" sz="3999" dirty="0">
                <a:solidFill>
                  <a:srgbClr val="000000"/>
                </a:solidFill>
                <a:latin typeface="Karnchang"/>
              </a:rPr>
              <a:t> </a:t>
            </a:r>
            <a:r>
              <a:rPr lang="en-US" sz="3999" dirty="0" err="1">
                <a:solidFill>
                  <a:srgbClr val="000000"/>
                </a:solidFill>
                <a:latin typeface="Karnchang"/>
              </a:rPr>
              <a:t>dilaporkan</a:t>
            </a:r>
            <a:r>
              <a:rPr lang="en-US" sz="3999" dirty="0">
                <a:solidFill>
                  <a:srgbClr val="000000"/>
                </a:solidFill>
                <a:latin typeface="Karnchang"/>
              </a:rPr>
              <a:t> </a:t>
            </a:r>
            <a:r>
              <a:rPr lang="en-US" sz="3999" dirty="0" err="1">
                <a:solidFill>
                  <a:srgbClr val="000000"/>
                </a:solidFill>
                <a:latin typeface="Karnchang"/>
              </a:rPr>
              <a:t>sepanjang</a:t>
            </a:r>
            <a:r>
              <a:rPr lang="en-US" sz="3999" dirty="0">
                <a:solidFill>
                  <a:srgbClr val="000000"/>
                </a:solidFill>
                <a:latin typeface="Karnchang"/>
              </a:rPr>
              <a:t> </a:t>
            </a:r>
            <a:r>
              <a:rPr lang="en-US" sz="3999" dirty="0" err="1">
                <a:solidFill>
                  <a:srgbClr val="000000"/>
                </a:solidFill>
                <a:latin typeface="Karnchang"/>
              </a:rPr>
              <a:t>tahun</a:t>
            </a:r>
            <a:r>
              <a:rPr lang="en-US" sz="3999" dirty="0">
                <a:solidFill>
                  <a:srgbClr val="000000"/>
                </a:solidFill>
                <a:latin typeface="Karnchang"/>
              </a:rPr>
              <a:t>.</a:t>
            </a:r>
          </a:p>
          <a:p>
            <a:pPr>
              <a:lnSpc>
                <a:spcPts val="5599"/>
              </a:lnSpc>
            </a:pPr>
            <a:endParaRPr lang="en-US" sz="3999" dirty="0">
              <a:solidFill>
                <a:srgbClr val="000000"/>
              </a:solidFill>
              <a:latin typeface="Karnchang"/>
            </a:endParaRPr>
          </a:p>
        </p:txBody>
      </p:sp>
      <p:grpSp>
        <p:nvGrpSpPr>
          <p:cNvPr id="26" name="Group 26"/>
          <p:cNvGrpSpPr/>
          <p:nvPr/>
        </p:nvGrpSpPr>
        <p:grpSpPr>
          <a:xfrm>
            <a:off x="15665503" y="317552"/>
            <a:ext cx="2042119" cy="650325"/>
            <a:chOff x="0" y="0"/>
            <a:chExt cx="537842" cy="171279"/>
          </a:xfrm>
        </p:grpSpPr>
        <p:sp>
          <p:nvSpPr>
            <p:cNvPr id="27" name="Freeform 27"/>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28" name="TextBox 28"/>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29" name="Group 29"/>
          <p:cNvGrpSpPr/>
          <p:nvPr/>
        </p:nvGrpSpPr>
        <p:grpSpPr>
          <a:xfrm>
            <a:off x="629723" y="9422715"/>
            <a:ext cx="6961669" cy="627749"/>
            <a:chOff x="0" y="0"/>
            <a:chExt cx="1833526" cy="165333"/>
          </a:xfrm>
        </p:grpSpPr>
        <p:sp>
          <p:nvSpPr>
            <p:cNvPr id="30" name="Freeform 30"/>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1" name="TextBox 31"/>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2" name="TextBox 32"/>
          <p:cNvSpPr txBox="1"/>
          <p:nvPr/>
        </p:nvSpPr>
        <p:spPr>
          <a:xfrm>
            <a:off x="4284251" y="847725"/>
            <a:ext cx="10797392" cy="1486906"/>
          </a:xfrm>
          <a:prstGeom prst="rect">
            <a:avLst/>
          </a:prstGeom>
        </p:spPr>
        <p:txBody>
          <a:bodyPr lIns="0" tIns="0" rIns="0" bIns="0" rtlCol="0" anchor="t">
            <a:spAutoFit/>
          </a:bodyPr>
          <a:lstStyle/>
          <a:p>
            <a:pPr algn="ctr">
              <a:lnSpc>
                <a:spcPts val="7911"/>
              </a:lnSpc>
            </a:pPr>
            <a:r>
              <a:rPr lang="en-US" sz="8599">
                <a:solidFill>
                  <a:srgbClr val="243342"/>
                </a:solidFill>
                <a:latin typeface="Karnchang Bold"/>
              </a:rPr>
              <a:t>Penutup</a:t>
            </a:r>
          </a:p>
        </p:txBody>
      </p:sp>
      <p:sp>
        <p:nvSpPr>
          <p:cNvPr id="33" name="TextBox 33"/>
          <p:cNvSpPr txBox="1"/>
          <p:nvPr/>
        </p:nvSpPr>
        <p:spPr>
          <a:xfrm>
            <a:off x="15621459" y="349050"/>
            <a:ext cx="2168307" cy="444454"/>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rPr>
              <a:t>Halaman 5</a:t>
            </a:r>
          </a:p>
        </p:txBody>
      </p:sp>
      <p:sp>
        <p:nvSpPr>
          <p:cNvPr id="34" name="TextBox 34"/>
          <p:cNvSpPr txBox="1"/>
          <p:nvPr/>
        </p:nvSpPr>
        <p:spPr>
          <a:xfrm>
            <a:off x="629723" y="9375775"/>
            <a:ext cx="7118830" cy="796925"/>
          </a:xfrm>
          <a:prstGeom prst="rect">
            <a:avLst/>
          </a:prstGeom>
        </p:spPr>
        <p:txBody>
          <a:bodyPr lIns="0" tIns="0" rIns="0" bIns="0" rtlCol="0" anchor="t">
            <a:spAutoFit/>
          </a:bodyPr>
          <a:lstStyle/>
          <a:p>
            <a:pPr algn="ctr">
              <a:lnSpc>
                <a:spcPts val="2800"/>
              </a:lnSpc>
            </a:pPr>
            <a:r>
              <a:rPr lang="en-US" sz="2000" spc="120" dirty="0">
                <a:solidFill>
                  <a:srgbClr val="FFFFFF"/>
                </a:solidFill>
                <a:latin typeface="Karnchang"/>
              </a:rPr>
              <a:t>Giraldo </a:t>
            </a:r>
            <a:r>
              <a:rPr lang="en-US" sz="2000" spc="120" dirty="0" err="1">
                <a:solidFill>
                  <a:srgbClr val="FFFFFF"/>
                </a:solidFill>
                <a:latin typeface="Karnchang"/>
              </a:rPr>
              <a:t>Stevanus</a:t>
            </a:r>
            <a:r>
              <a:rPr lang="en-US" sz="2000" spc="120" dirty="0">
                <a:solidFill>
                  <a:srgbClr val="FFFFFF"/>
                </a:solidFill>
                <a:latin typeface="Karnchang"/>
              </a:rPr>
              <a:t> |  Universitas </a:t>
            </a:r>
            <a:r>
              <a:rPr lang="en-US" sz="2000" spc="120" dirty="0" err="1">
                <a:solidFill>
                  <a:srgbClr val="FFFFFF"/>
                </a:solidFill>
                <a:latin typeface="Karnchang"/>
              </a:rPr>
              <a:t>Trunojoyo</a:t>
            </a:r>
            <a:r>
              <a:rPr lang="en-US" sz="2000" spc="120" dirty="0">
                <a:solidFill>
                  <a:srgbClr val="FFFFFF"/>
                </a:solidFill>
                <a:latin typeface="Karnchang"/>
              </a:rPr>
              <a:t> Madura | </a:t>
            </a:r>
            <a:r>
              <a:rPr lang="en-US" sz="2000" spc="120" dirty="0" err="1">
                <a:solidFill>
                  <a:srgbClr val="FFFFFF"/>
                </a:solidFill>
                <a:latin typeface="Karnchang"/>
              </a:rPr>
              <a:t>Sistem</a:t>
            </a:r>
            <a:r>
              <a:rPr lang="en-US" sz="2000" spc="120" dirty="0">
                <a:solidFill>
                  <a:srgbClr val="FFFFFF"/>
                </a:solidFill>
                <a:latin typeface="Karnchang"/>
              </a:rPr>
              <a:t> </a:t>
            </a:r>
            <a:r>
              <a:rPr lang="en-US" sz="2000" spc="120" dirty="0" err="1">
                <a:solidFill>
                  <a:srgbClr val="FFFFFF"/>
                </a:solidFill>
                <a:latin typeface="Karnchang"/>
              </a:rPr>
              <a:t>Informasi</a:t>
            </a:r>
            <a:r>
              <a:rPr lang="en-US" sz="2000" spc="120" dirty="0">
                <a:solidFill>
                  <a:srgbClr val="FFFFFF"/>
                </a:solidFill>
                <a:latin typeface="Karnchang"/>
              </a:rPr>
              <a:t> | 2023</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667672"/>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907884" y="2275339"/>
            <a:ext cx="16472233" cy="7032626"/>
          </a:xfrm>
          <a:prstGeom prst="rect">
            <a:avLst/>
          </a:prstGeom>
        </p:spPr>
        <p:txBody>
          <a:bodyPr lIns="0" tIns="0" rIns="0" bIns="0" rtlCol="0" anchor="t">
            <a:spAutoFit/>
          </a:bodyPr>
          <a:lstStyle/>
          <a:p>
            <a:pPr>
              <a:lnSpc>
                <a:spcPts val="7699"/>
              </a:lnSpc>
            </a:pPr>
            <a:r>
              <a:rPr lang="en-US" sz="5499">
                <a:solidFill>
                  <a:srgbClr val="000000"/>
                </a:solidFill>
                <a:latin typeface="Karnchang"/>
              </a:rPr>
              <a:t>Penumpang kereta api datang pada sebuah loket dengan tingkat rata-rata 20 per jam. Misalkan secara rata-rata setiap penumpang dilayani 2 menit dan waktu layanan mengikuti distribusi eksponential. Berapa rata-rata banyaknya yang antri dan rata-rata lama antrian?</a:t>
            </a:r>
          </a:p>
          <a:p>
            <a:pPr>
              <a:lnSpc>
                <a:spcPts val="7699"/>
              </a:lnSpc>
            </a:pPr>
            <a:endParaRPr lang="en-US" sz="5499">
              <a:solidFill>
                <a:srgbClr val="000000"/>
              </a:solidFill>
              <a:latin typeface="Karnchang"/>
            </a:endParaRPr>
          </a:p>
        </p:txBody>
      </p:sp>
      <p:grpSp>
        <p:nvGrpSpPr>
          <p:cNvPr id="26" name="Group 26"/>
          <p:cNvGrpSpPr/>
          <p:nvPr/>
        </p:nvGrpSpPr>
        <p:grpSpPr>
          <a:xfrm>
            <a:off x="15665503" y="317552"/>
            <a:ext cx="2042119" cy="650325"/>
            <a:chOff x="0" y="0"/>
            <a:chExt cx="537842" cy="171279"/>
          </a:xfrm>
        </p:grpSpPr>
        <p:sp>
          <p:nvSpPr>
            <p:cNvPr id="27" name="Freeform 27"/>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28" name="TextBox 28"/>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29" name="Group 29"/>
          <p:cNvGrpSpPr/>
          <p:nvPr/>
        </p:nvGrpSpPr>
        <p:grpSpPr>
          <a:xfrm>
            <a:off x="629723" y="9422715"/>
            <a:ext cx="6961669" cy="627749"/>
            <a:chOff x="0" y="0"/>
            <a:chExt cx="1833526" cy="165333"/>
          </a:xfrm>
        </p:grpSpPr>
        <p:sp>
          <p:nvSpPr>
            <p:cNvPr id="30" name="Freeform 30"/>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1" name="TextBox 31"/>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2" name="TextBox 32"/>
          <p:cNvSpPr txBox="1"/>
          <p:nvPr/>
        </p:nvSpPr>
        <p:spPr>
          <a:xfrm>
            <a:off x="4284251" y="847725"/>
            <a:ext cx="10797392" cy="1486906"/>
          </a:xfrm>
          <a:prstGeom prst="rect">
            <a:avLst/>
          </a:prstGeom>
        </p:spPr>
        <p:txBody>
          <a:bodyPr lIns="0" tIns="0" rIns="0" bIns="0" rtlCol="0" anchor="t">
            <a:spAutoFit/>
          </a:bodyPr>
          <a:lstStyle/>
          <a:p>
            <a:pPr algn="ctr">
              <a:lnSpc>
                <a:spcPts val="7911"/>
              </a:lnSpc>
            </a:pPr>
            <a:r>
              <a:rPr lang="en-US" sz="8599">
                <a:solidFill>
                  <a:srgbClr val="243342"/>
                </a:solidFill>
                <a:latin typeface="Karnchang Bold"/>
              </a:rPr>
              <a:t>Tugas</a:t>
            </a:r>
          </a:p>
        </p:txBody>
      </p:sp>
      <p:sp>
        <p:nvSpPr>
          <p:cNvPr id="33" name="TextBox 33"/>
          <p:cNvSpPr txBox="1"/>
          <p:nvPr/>
        </p:nvSpPr>
        <p:spPr>
          <a:xfrm>
            <a:off x="15621459" y="349050"/>
            <a:ext cx="2168307" cy="444454"/>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rPr>
              <a:t>Halaman 5</a:t>
            </a:r>
          </a:p>
        </p:txBody>
      </p:sp>
      <p:sp>
        <p:nvSpPr>
          <p:cNvPr id="34" name="TextBox 34"/>
          <p:cNvSpPr txBox="1"/>
          <p:nvPr/>
        </p:nvSpPr>
        <p:spPr>
          <a:xfrm>
            <a:off x="629723" y="9375775"/>
            <a:ext cx="7118830" cy="796925"/>
          </a:xfrm>
          <a:prstGeom prst="rect">
            <a:avLst/>
          </a:prstGeom>
        </p:spPr>
        <p:txBody>
          <a:bodyPr lIns="0" tIns="0" rIns="0" bIns="0" rtlCol="0" anchor="t">
            <a:spAutoFit/>
          </a:bodyPr>
          <a:lstStyle/>
          <a:p>
            <a:pPr algn="ctr">
              <a:lnSpc>
                <a:spcPts val="2800"/>
              </a:lnSpc>
            </a:pPr>
            <a:r>
              <a:rPr lang="en-US" sz="2000" spc="120" dirty="0">
                <a:solidFill>
                  <a:srgbClr val="FFFFFF"/>
                </a:solidFill>
                <a:latin typeface="Karnchang"/>
              </a:rPr>
              <a:t>Giraldo </a:t>
            </a:r>
            <a:r>
              <a:rPr lang="en-US" sz="2000" spc="120" dirty="0" err="1">
                <a:solidFill>
                  <a:srgbClr val="FFFFFF"/>
                </a:solidFill>
                <a:latin typeface="Karnchang"/>
              </a:rPr>
              <a:t>Stevanus</a:t>
            </a:r>
            <a:r>
              <a:rPr lang="en-US" sz="2000" spc="120" dirty="0">
                <a:solidFill>
                  <a:srgbClr val="FFFFFF"/>
                </a:solidFill>
                <a:latin typeface="Karnchang"/>
              </a:rPr>
              <a:t> |  Universitas </a:t>
            </a:r>
            <a:r>
              <a:rPr lang="en-US" sz="2000" spc="120" dirty="0" err="1">
                <a:solidFill>
                  <a:srgbClr val="FFFFFF"/>
                </a:solidFill>
                <a:latin typeface="Karnchang"/>
              </a:rPr>
              <a:t>Trunojoyo</a:t>
            </a:r>
            <a:r>
              <a:rPr lang="en-US" sz="2000" spc="120" dirty="0">
                <a:solidFill>
                  <a:srgbClr val="FFFFFF"/>
                </a:solidFill>
                <a:latin typeface="Karnchang"/>
              </a:rPr>
              <a:t> Madura | </a:t>
            </a:r>
            <a:r>
              <a:rPr lang="en-US" sz="2000" spc="120" dirty="0" err="1">
                <a:solidFill>
                  <a:srgbClr val="FFFFFF"/>
                </a:solidFill>
                <a:latin typeface="Karnchang"/>
              </a:rPr>
              <a:t>Sistem</a:t>
            </a:r>
            <a:r>
              <a:rPr lang="en-US" sz="2000" spc="120" dirty="0">
                <a:solidFill>
                  <a:srgbClr val="FFFFFF"/>
                </a:solidFill>
                <a:latin typeface="Karnchang"/>
              </a:rPr>
              <a:t> </a:t>
            </a:r>
            <a:r>
              <a:rPr lang="en-US" sz="2000" spc="120" dirty="0" err="1">
                <a:solidFill>
                  <a:srgbClr val="FFFFFF"/>
                </a:solidFill>
                <a:latin typeface="Karnchang"/>
              </a:rPr>
              <a:t>Informasi</a:t>
            </a:r>
            <a:r>
              <a:rPr lang="en-US" sz="2000" spc="120" dirty="0">
                <a:solidFill>
                  <a:srgbClr val="FFFFFF"/>
                </a:solidFill>
                <a:latin typeface="Karnchang"/>
              </a:rPr>
              <a:t> | 2023</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9559999">
            <a:off x="-6690254" y="3123721"/>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38117">
            <a:off x="14860579" y="-2339974"/>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2032038" y="2811643"/>
            <a:ext cx="14223925" cy="2600279"/>
          </a:xfrm>
          <a:prstGeom prst="rect">
            <a:avLst/>
          </a:prstGeom>
        </p:spPr>
        <p:txBody>
          <a:bodyPr lIns="0" tIns="0" rIns="0" bIns="0" rtlCol="0" anchor="t">
            <a:spAutoFit/>
          </a:bodyPr>
          <a:lstStyle/>
          <a:p>
            <a:pPr algn="ctr">
              <a:lnSpc>
                <a:spcPts val="13800"/>
              </a:lnSpc>
            </a:pPr>
            <a:r>
              <a:rPr lang="en-US" sz="15000">
                <a:solidFill>
                  <a:srgbClr val="243342"/>
                </a:solidFill>
                <a:latin typeface="Karnchang Bold"/>
              </a:rPr>
              <a:t>Terima Kasih</a:t>
            </a:r>
          </a:p>
        </p:txBody>
      </p:sp>
      <p:grpSp>
        <p:nvGrpSpPr>
          <p:cNvPr id="26" name="Group 26"/>
          <p:cNvGrpSpPr/>
          <p:nvPr/>
        </p:nvGrpSpPr>
        <p:grpSpPr>
          <a:xfrm>
            <a:off x="4032797" y="5411922"/>
            <a:ext cx="10222406" cy="921776"/>
            <a:chOff x="0" y="0"/>
            <a:chExt cx="1833526" cy="165333"/>
          </a:xfrm>
        </p:grpSpPr>
        <p:sp>
          <p:nvSpPr>
            <p:cNvPr id="27" name="Freeform 27"/>
            <p:cNvSpPr/>
            <p:nvPr/>
          </p:nvSpPr>
          <p:spPr>
            <a:xfrm>
              <a:off x="0" y="0"/>
              <a:ext cx="1833526" cy="165333"/>
            </a:xfrm>
            <a:custGeom>
              <a:avLst/>
              <a:gdLst/>
              <a:ahLst/>
              <a:cxnLst/>
              <a:rect l="l" t="t" r="r" b="b"/>
              <a:pathLst>
                <a:path w="1833526" h="165333">
                  <a:moveTo>
                    <a:pt x="11360" y="0"/>
                  </a:moveTo>
                  <a:lnTo>
                    <a:pt x="1822166" y="0"/>
                  </a:lnTo>
                  <a:cubicBezTo>
                    <a:pt x="1825179" y="0"/>
                    <a:pt x="1828068" y="1197"/>
                    <a:pt x="1830199" y="3327"/>
                  </a:cubicBezTo>
                  <a:cubicBezTo>
                    <a:pt x="1832329" y="5458"/>
                    <a:pt x="1833526" y="8347"/>
                    <a:pt x="1833526" y="11360"/>
                  </a:cubicBezTo>
                  <a:lnTo>
                    <a:pt x="1833526" y="153973"/>
                  </a:lnTo>
                  <a:cubicBezTo>
                    <a:pt x="1833526" y="156986"/>
                    <a:pt x="1832329" y="159875"/>
                    <a:pt x="1830199" y="162006"/>
                  </a:cubicBezTo>
                  <a:cubicBezTo>
                    <a:pt x="1828068" y="164136"/>
                    <a:pt x="1825179" y="165333"/>
                    <a:pt x="1822166" y="165333"/>
                  </a:cubicBezTo>
                  <a:lnTo>
                    <a:pt x="11360" y="165333"/>
                  </a:lnTo>
                  <a:cubicBezTo>
                    <a:pt x="5086" y="165333"/>
                    <a:pt x="0" y="160247"/>
                    <a:pt x="0" y="153973"/>
                  </a:cubicBezTo>
                  <a:lnTo>
                    <a:pt x="0" y="11360"/>
                  </a:lnTo>
                  <a:cubicBezTo>
                    <a:pt x="0" y="8347"/>
                    <a:pt x="1197" y="5458"/>
                    <a:pt x="3327" y="3327"/>
                  </a:cubicBezTo>
                  <a:cubicBezTo>
                    <a:pt x="5458" y="1197"/>
                    <a:pt x="8347" y="0"/>
                    <a:pt x="11360" y="0"/>
                  </a:cubicBezTo>
                  <a:close/>
                </a:path>
              </a:pathLst>
            </a:custGeom>
            <a:solidFill>
              <a:srgbClr val="535659"/>
            </a:solidFill>
            <a:ln w="19050" cap="sq">
              <a:solidFill>
                <a:srgbClr val="243342"/>
              </a:solidFill>
              <a:prstDash val="solid"/>
              <a:miter/>
            </a:ln>
          </p:spPr>
        </p:sp>
        <p:sp>
          <p:nvSpPr>
            <p:cNvPr id="28" name="TextBox 28"/>
            <p:cNvSpPr txBox="1"/>
            <p:nvPr/>
          </p:nvSpPr>
          <p:spPr>
            <a:xfrm>
              <a:off x="0" y="-38100"/>
              <a:ext cx="1833526" cy="203433"/>
            </a:xfrm>
            <a:prstGeom prst="rect">
              <a:avLst/>
            </a:prstGeom>
          </p:spPr>
          <p:txBody>
            <a:bodyPr lIns="74594" tIns="74594" rIns="74594" bIns="74594" rtlCol="0" anchor="ctr"/>
            <a:lstStyle/>
            <a:p>
              <a:pPr algn="ctr">
                <a:lnSpc>
                  <a:spcPts val="3362"/>
                </a:lnSpc>
              </a:pPr>
              <a:endParaRPr/>
            </a:p>
          </p:txBody>
        </p:sp>
      </p:grpSp>
      <p:sp>
        <p:nvSpPr>
          <p:cNvPr id="29" name="TextBox 29"/>
          <p:cNvSpPr txBox="1"/>
          <p:nvPr/>
        </p:nvSpPr>
        <p:spPr>
          <a:xfrm>
            <a:off x="3917411" y="5354678"/>
            <a:ext cx="10453178" cy="1160422"/>
          </a:xfrm>
          <a:prstGeom prst="rect">
            <a:avLst/>
          </a:prstGeom>
        </p:spPr>
        <p:txBody>
          <a:bodyPr lIns="0" tIns="0" rIns="0" bIns="0" rtlCol="0" anchor="t">
            <a:spAutoFit/>
          </a:bodyPr>
          <a:lstStyle/>
          <a:p>
            <a:pPr algn="ctr">
              <a:lnSpc>
                <a:spcPts val="4111"/>
              </a:lnSpc>
            </a:pPr>
            <a:r>
              <a:rPr lang="en-US" sz="2936" spc="176" dirty="0">
                <a:solidFill>
                  <a:srgbClr val="FFFFFF"/>
                </a:solidFill>
                <a:latin typeface="Karnchang"/>
              </a:rPr>
              <a:t>Giraldo </a:t>
            </a:r>
            <a:r>
              <a:rPr lang="en-US" sz="2936" spc="176" dirty="0" err="1">
                <a:solidFill>
                  <a:srgbClr val="FFFFFF"/>
                </a:solidFill>
                <a:latin typeface="Karnchang"/>
              </a:rPr>
              <a:t>Stevanus</a:t>
            </a:r>
            <a:r>
              <a:rPr lang="en-US" sz="2936" spc="176" dirty="0">
                <a:solidFill>
                  <a:srgbClr val="FFFFFF"/>
                </a:solidFill>
                <a:latin typeface="Karnchang"/>
              </a:rPr>
              <a:t> |  Universitas </a:t>
            </a:r>
            <a:r>
              <a:rPr lang="en-US" sz="2936" spc="176" dirty="0" err="1">
                <a:solidFill>
                  <a:srgbClr val="FFFFFF"/>
                </a:solidFill>
                <a:latin typeface="Karnchang"/>
              </a:rPr>
              <a:t>Trunojoyo</a:t>
            </a:r>
            <a:r>
              <a:rPr lang="en-US" sz="2936" spc="176" dirty="0">
                <a:solidFill>
                  <a:srgbClr val="FFFFFF"/>
                </a:solidFill>
                <a:latin typeface="Karnchang"/>
              </a:rPr>
              <a:t> Madura | </a:t>
            </a:r>
            <a:r>
              <a:rPr lang="en-US" sz="2936" spc="176" dirty="0" err="1">
                <a:solidFill>
                  <a:srgbClr val="FFFFFF"/>
                </a:solidFill>
                <a:latin typeface="Karnchang"/>
              </a:rPr>
              <a:t>Sistem</a:t>
            </a:r>
            <a:r>
              <a:rPr lang="en-US" sz="2936" spc="176" dirty="0">
                <a:solidFill>
                  <a:srgbClr val="FFFFFF"/>
                </a:solidFill>
                <a:latin typeface="Karnchang"/>
              </a:rPr>
              <a:t> </a:t>
            </a:r>
            <a:r>
              <a:rPr lang="en-US" sz="2936" spc="176" dirty="0" err="1">
                <a:solidFill>
                  <a:srgbClr val="FFFFFF"/>
                </a:solidFill>
                <a:latin typeface="Karnchang"/>
              </a:rPr>
              <a:t>Informasi</a:t>
            </a:r>
            <a:r>
              <a:rPr lang="en-US" sz="2936" spc="176" dirty="0">
                <a:solidFill>
                  <a:srgbClr val="FFFFFF"/>
                </a:solidFill>
                <a:latin typeface="Karnchang"/>
              </a:rPr>
              <a:t> | 2023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614383"/>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1490452" y="904875"/>
            <a:ext cx="6584507" cy="1859823"/>
          </a:xfrm>
          <a:prstGeom prst="rect">
            <a:avLst/>
          </a:prstGeom>
        </p:spPr>
        <p:txBody>
          <a:bodyPr lIns="0" tIns="0" rIns="0" bIns="0" rtlCol="0" anchor="t">
            <a:spAutoFit/>
          </a:bodyPr>
          <a:lstStyle/>
          <a:p>
            <a:pPr algn="ctr">
              <a:lnSpc>
                <a:spcPts val="5980"/>
              </a:lnSpc>
            </a:pPr>
            <a:r>
              <a:rPr lang="en-US" sz="6500">
                <a:solidFill>
                  <a:srgbClr val="243342"/>
                </a:solidFill>
                <a:latin typeface="Karnchang Bold"/>
              </a:rPr>
              <a:t>Rumusan Masalah</a:t>
            </a:r>
          </a:p>
        </p:txBody>
      </p:sp>
      <p:grpSp>
        <p:nvGrpSpPr>
          <p:cNvPr id="26" name="Group 26"/>
          <p:cNvGrpSpPr/>
          <p:nvPr/>
        </p:nvGrpSpPr>
        <p:grpSpPr>
          <a:xfrm>
            <a:off x="8853667" y="970118"/>
            <a:ext cx="8096003" cy="2848153"/>
            <a:chOff x="0" y="0"/>
            <a:chExt cx="10794670" cy="3797537"/>
          </a:xfrm>
        </p:grpSpPr>
        <p:sp>
          <p:nvSpPr>
            <p:cNvPr id="27" name="Freeform 27"/>
            <p:cNvSpPr/>
            <p:nvPr/>
          </p:nvSpPr>
          <p:spPr>
            <a:xfrm>
              <a:off x="0" y="0"/>
              <a:ext cx="879077" cy="879077"/>
            </a:xfrm>
            <a:custGeom>
              <a:avLst/>
              <a:gdLst/>
              <a:ahLst/>
              <a:cxnLst/>
              <a:rect l="l" t="t" r="r" b="b"/>
              <a:pathLst>
                <a:path w="879077" h="879077">
                  <a:moveTo>
                    <a:pt x="0" y="0"/>
                  </a:moveTo>
                  <a:lnTo>
                    <a:pt x="879077" y="0"/>
                  </a:lnTo>
                  <a:lnTo>
                    <a:pt x="879077" y="879077"/>
                  </a:lnTo>
                  <a:lnTo>
                    <a:pt x="0" y="87907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8" name="Group 28"/>
            <p:cNvGrpSpPr/>
            <p:nvPr/>
          </p:nvGrpSpPr>
          <p:grpSpPr>
            <a:xfrm>
              <a:off x="0" y="1068350"/>
              <a:ext cx="10794670" cy="2370389"/>
              <a:chOff x="0" y="0"/>
              <a:chExt cx="2132281" cy="468225"/>
            </a:xfrm>
          </p:grpSpPr>
          <p:sp>
            <p:nvSpPr>
              <p:cNvPr id="29" name="Freeform 29"/>
              <p:cNvSpPr/>
              <p:nvPr/>
            </p:nvSpPr>
            <p:spPr>
              <a:xfrm>
                <a:off x="0" y="0"/>
                <a:ext cx="2132281" cy="468225"/>
              </a:xfrm>
              <a:custGeom>
                <a:avLst/>
                <a:gdLst/>
                <a:ahLst/>
                <a:cxnLst/>
                <a:rect l="l" t="t" r="r" b="b"/>
                <a:pathLst>
                  <a:path w="2132281" h="468225">
                    <a:moveTo>
                      <a:pt x="48769" y="0"/>
                    </a:moveTo>
                    <a:lnTo>
                      <a:pt x="2083511" y="0"/>
                    </a:lnTo>
                    <a:cubicBezTo>
                      <a:pt x="2096445" y="0"/>
                      <a:pt x="2108850" y="5138"/>
                      <a:pt x="2117996" y="14284"/>
                    </a:cubicBezTo>
                    <a:cubicBezTo>
                      <a:pt x="2127142" y="23430"/>
                      <a:pt x="2132281" y="35835"/>
                      <a:pt x="2132281" y="48769"/>
                    </a:cubicBezTo>
                    <a:lnTo>
                      <a:pt x="2132281" y="419456"/>
                    </a:lnTo>
                    <a:cubicBezTo>
                      <a:pt x="2132281" y="446390"/>
                      <a:pt x="2110446" y="468225"/>
                      <a:pt x="2083511" y="468225"/>
                    </a:cubicBezTo>
                    <a:lnTo>
                      <a:pt x="48769" y="468225"/>
                    </a:lnTo>
                    <a:cubicBezTo>
                      <a:pt x="21835" y="468225"/>
                      <a:pt x="0" y="446390"/>
                      <a:pt x="0" y="419456"/>
                    </a:cubicBezTo>
                    <a:lnTo>
                      <a:pt x="0" y="48769"/>
                    </a:lnTo>
                    <a:cubicBezTo>
                      <a:pt x="0" y="21835"/>
                      <a:pt x="21835" y="0"/>
                      <a:pt x="48769" y="0"/>
                    </a:cubicBezTo>
                    <a:close/>
                  </a:path>
                </a:pathLst>
              </a:custGeom>
              <a:solidFill>
                <a:srgbClr val="858789">
                  <a:alpha val="40000"/>
                </a:srgbClr>
              </a:solidFill>
              <a:ln w="19050" cap="rnd">
                <a:solidFill>
                  <a:srgbClr val="243342">
                    <a:alpha val="40000"/>
                  </a:srgbClr>
                </a:solidFill>
                <a:prstDash val="solid"/>
                <a:round/>
              </a:ln>
            </p:spPr>
          </p:sp>
          <p:sp>
            <p:nvSpPr>
              <p:cNvPr id="30" name="TextBox 30"/>
              <p:cNvSpPr txBox="1"/>
              <p:nvPr/>
            </p:nvSpPr>
            <p:spPr>
              <a:xfrm>
                <a:off x="0" y="-38100"/>
                <a:ext cx="2132281" cy="506325"/>
              </a:xfrm>
              <a:prstGeom prst="rect">
                <a:avLst/>
              </a:prstGeom>
            </p:spPr>
            <p:txBody>
              <a:bodyPr lIns="50800" tIns="50800" rIns="50800" bIns="50800" rtlCol="0" anchor="ctr"/>
              <a:lstStyle/>
              <a:p>
                <a:pPr algn="ctr">
                  <a:lnSpc>
                    <a:spcPts val="3362"/>
                  </a:lnSpc>
                </a:pPr>
                <a:endParaRPr/>
              </a:p>
            </p:txBody>
          </p:sp>
        </p:grpSp>
        <p:sp>
          <p:nvSpPr>
            <p:cNvPr id="31" name="TextBox 31"/>
            <p:cNvSpPr txBox="1"/>
            <p:nvPr/>
          </p:nvSpPr>
          <p:spPr>
            <a:xfrm>
              <a:off x="404216" y="1168002"/>
              <a:ext cx="10204030" cy="2629535"/>
            </a:xfrm>
            <a:prstGeom prst="rect">
              <a:avLst/>
            </a:prstGeom>
          </p:spPr>
          <p:txBody>
            <a:bodyPr lIns="0" tIns="0" rIns="0" bIns="0" rtlCol="0" anchor="t">
              <a:spAutoFit/>
            </a:bodyPr>
            <a:lstStyle/>
            <a:p>
              <a:pPr>
                <a:lnSpc>
                  <a:spcPts val="3779"/>
                </a:lnSpc>
              </a:pPr>
              <a:r>
                <a:rPr lang="en-US" sz="2700">
                  <a:solidFill>
                    <a:srgbClr val="000000"/>
                  </a:solidFill>
                  <a:latin typeface="Karnchang"/>
                </a:rPr>
                <a:t>Menunggu adalah bagian dari kehidupan sehari-hari kita dan yang kita harapkan hanyalah agar antrian ini dapat dikurangi.</a:t>
              </a:r>
            </a:p>
            <a:p>
              <a:pPr>
                <a:lnSpc>
                  <a:spcPts val="3779"/>
                </a:lnSpc>
              </a:pPr>
              <a:endParaRPr lang="en-US" sz="2700">
                <a:solidFill>
                  <a:srgbClr val="000000"/>
                </a:solidFill>
                <a:latin typeface="Karnchang"/>
              </a:endParaRPr>
            </a:p>
          </p:txBody>
        </p:sp>
        <p:sp>
          <p:nvSpPr>
            <p:cNvPr id="32" name="TextBox 32"/>
            <p:cNvSpPr txBox="1"/>
            <p:nvPr/>
          </p:nvSpPr>
          <p:spPr>
            <a:xfrm>
              <a:off x="1129949" y="-18541"/>
              <a:ext cx="9156781" cy="897618"/>
            </a:xfrm>
            <a:prstGeom prst="rect">
              <a:avLst/>
            </a:prstGeom>
          </p:spPr>
          <p:txBody>
            <a:bodyPr lIns="0" tIns="0" rIns="0" bIns="0" rtlCol="0" anchor="t">
              <a:spAutoFit/>
            </a:bodyPr>
            <a:lstStyle/>
            <a:p>
              <a:pPr>
                <a:lnSpc>
                  <a:spcPts val="3680"/>
                </a:lnSpc>
              </a:pPr>
              <a:r>
                <a:rPr lang="en-US" sz="4000">
                  <a:solidFill>
                    <a:srgbClr val="243342"/>
                  </a:solidFill>
                  <a:latin typeface="Karnchang Bold"/>
                </a:rPr>
                <a:t>Rumusan Masalah 1</a:t>
              </a:r>
            </a:p>
          </p:txBody>
        </p:sp>
      </p:grpSp>
      <p:sp>
        <p:nvSpPr>
          <p:cNvPr id="33" name="TextBox 33"/>
          <p:cNvSpPr txBox="1"/>
          <p:nvPr/>
        </p:nvSpPr>
        <p:spPr>
          <a:xfrm>
            <a:off x="1490452" y="2778636"/>
            <a:ext cx="6438273" cy="6779895"/>
          </a:xfrm>
          <a:prstGeom prst="rect">
            <a:avLst/>
          </a:prstGeom>
        </p:spPr>
        <p:txBody>
          <a:bodyPr lIns="0" tIns="0" rIns="0" bIns="0" rtlCol="0" anchor="t">
            <a:spAutoFit/>
          </a:bodyPr>
          <a:lstStyle/>
          <a:p>
            <a:pPr algn="just">
              <a:lnSpc>
                <a:spcPts val="3779"/>
              </a:lnSpc>
            </a:pPr>
            <a:r>
              <a:rPr lang="en-US" sz="2700">
                <a:solidFill>
                  <a:srgbClr val="000000"/>
                </a:solidFill>
                <a:latin typeface="Karnchang"/>
              </a:rPr>
              <a:t>Bayangkan situasi berikut ini:</a:t>
            </a:r>
          </a:p>
          <a:p>
            <a:pPr marL="582930" lvl="1" indent="-291465" algn="just">
              <a:lnSpc>
                <a:spcPts val="3779"/>
              </a:lnSpc>
              <a:buFont typeface="Arial"/>
              <a:buChar char="•"/>
            </a:pPr>
            <a:r>
              <a:rPr lang="en-US" sz="2700">
                <a:solidFill>
                  <a:srgbClr val="000000"/>
                </a:solidFill>
                <a:latin typeface="Karnchang"/>
              </a:rPr>
              <a:t>Para pembelanja yang berdiri di depan konter di supermarket.</a:t>
            </a:r>
          </a:p>
          <a:p>
            <a:pPr marL="582930" lvl="1" indent="-291465" algn="just">
              <a:lnSpc>
                <a:spcPts val="3779"/>
              </a:lnSpc>
              <a:buFont typeface="Arial"/>
              <a:buChar char="•"/>
            </a:pPr>
            <a:r>
              <a:rPr lang="en-US" sz="2700">
                <a:solidFill>
                  <a:srgbClr val="000000"/>
                </a:solidFill>
                <a:latin typeface="Karnchang"/>
              </a:rPr>
              <a:t>Mobil-mobil yang menunggu di lampu merah.</a:t>
            </a:r>
          </a:p>
          <a:p>
            <a:pPr marL="582930" lvl="1" indent="-291465" algn="just">
              <a:lnSpc>
                <a:spcPts val="3779"/>
              </a:lnSpc>
              <a:buFont typeface="Arial"/>
              <a:buChar char="•"/>
            </a:pPr>
            <a:r>
              <a:rPr lang="en-US" sz="2700">
                <a:solidFill>
                  <a:srgbClr val="000000"/>
                </a:solidFill>
                <a:latin typeface="Karnchang"/>
              </a:rPr>
              <a:t>Pasien yang menunggu di klinik rawat jalan</a:t>
            </a:r>
          </a:p>
          <a:p>
            <a:pPr marL="582930" lvl="1" indent="-291465" algn="just">
              <a:lnSpc>
                <a:spcPts val="3779"/>
              </a:lnSpc>
              <a:buFont typeface="Arial"/>
              <a:buChar char="•"/>
            </a:pPr>
            <a:r>
              <a:rPr lang="en-US" sz="2700">
                <a:solidFill>
                  <a:srgbClr val="000000"/>
                </a:solidFill>
                <a:latin typeface="Karnchang"/>
              </a:rPr>
              <a:t>Pesawat yang menunggu lepas landas di bandar udara.</a:t>
            </a:r>
          </a:p>
          <a:p>
            <a:pPr marL="582930" lvl="1" indent="-291465">
              <a:lnSpc>
                <a:spcPts val="3779"/>
              </a:lnSpc>
              <a:buFont typeface="Arial"/>
              <a:buChar char="•"/>
            </a:pPr>
            <a:r>
              <a:rPr lang="en-US" sz="2700">
                <a:solidFill>
                  <a:srgbClr val="000000"/>
                </a:solidFill>
                <a:latin typeface="Karnchang"/>
              </a:rPr>
              <a:t>Mesin-mesin rusak yang menunggu untuk diperbaiki oleh petugas perbaikan mesin</a:t>
            </a:r>
          </a:p>
          <a:p>
            <a:pPr>
              <a:lnSpc>
                <a:spcPts val="3779"/>
              </a:lnSpc>
            </a:pPr>
            <a:endParaRPr lang="en-US" sz="2700">
              <a:solidFill>
                <a:srgbClr val="000000"/>
              </a:solidFill>
              <a:latin typeface="Karnchang"/>
            </a:endParaRPr>
          </a:p>
          <a:p>
            <a:pPr algn="just">
              <a:lnSpc>
                <a:spcPts val="3779"/>
              </a:lnSpc>
            </a:pPr>
            <a:endParaRPr lang="en-US" sz="2700">
              <a:solidFill>
                <a:srgbClr val="000000"/>
              </a:solidFill>
              <a:latin typeface="Karnchang"/>
            </a:endParaRPr>
          </a:p>
        </p:txBody>
      </p:sp>
      <p:grpSp>
        <p:nvGrpSpPr>
          <p:cNvPr id="34" name="Group 34"/>
          <p:cNvGrpSpPr/>
          <p:nvPr/>
        </p:nvGrpSpPr>
        <p:grpSpPr>
          <a:xfrm>
            <a:off x="15665503" y="190500"/>
            <a:ext cx="2042119" cy="650325"/>
            <a:chOff x="0" y="0"/>
            <a:chExt cx="537842" cy="171279"/>
          </a:xfrm>
        </p:grpSpPr>
        <p:sp>
          <p:nvSpPr>
            <p:cNvPr id="35" name="Freeform 35"/>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36" name="TextBox 36"/>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sp>
        <p:nvSpPr>
          <p:cNvPr id="37" name="TextBox 37"/>
          <p:cNvSpPr txBox="1"/>
          <p:nvPr/>
        </p:nvSpPr>
        <p:spPr>
          <a:xfrm>
            <a:off x="15621459" y="349050"/>
            <a:ext cx="2168307" cy="444454"/>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rPr>
              <a:t>Halaman 4</a:t>
            </a:r>
          </a:p>
        </p:txBody>
      </p:sp>
      <p:grpSp>
        <p:nvGrpSpPr>
          <p:cNvPr id="38" name="Group 38"/>
          <p:cNvGrpSpPr/>
          <p:nvPr/>
        </p:nvGrpSpPr>
        <p:grpSpPr>
          <a:xfrm>
            <a:off x="787067" y="9135259"/>
            <a:ext cx="6961669" cy="627749"/>
            <a:chOff x="0" y="0"/>
            <a:chExt cx="1833526" cy="165333"/>
          </a:xfrm>
        </p:grpSpPr>
        <p:sp>
          <p:nvSpPr>
            <p:cNvPr id="39" name="Freeform 39"/>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40" name="TextBox 40"/>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41" name="TextBox 41"/>
          <p:cNvSpPr txBox="1"/>
          <p:nvPr/>
        </p:nvSpPr>
        <p:spPr>
          <a:xfrm>
            <a:off x="708487" y="9105900"/>
            <a:ext cx="7118830" cy="796925"/>
          </a:xfrm>
          <a:prstGeom prst="rect">
            <a:avLst/>
          </a:prstGeom>
        </p:spPr>
        <p:txBody>
          <a:bodyPr lIns="0" tIns="0" rIns="0" bIns="0" rtlCol="0" anchor="t">
            <a:spAutoFit/>
          </a:bodyPr>
          <a:lstStyle/>
          <a:p>
            <a:pPr algn="ctr">
              <a:lnSpc>
                <a:spcPts val="2800"/>
              </a:lnSpc>
            </a:pPr>
            <a:r>
              <a:rPr lang="en-US" sz="2000" spc="120" dirty="0">
                <a:solidFill>
                  <a:srgbClr val="FFFFFF"/>
                </a:solidFill>
                <a:latin typeface="Karnchang"/>
              </a:rPr>
              <a:t>Giraldo </a:t>
            </a:r>
            <a:r>
              <a:rPr lang="en-US" sz="2000" spc="120" dirty="0" err="1">
                <a:solidFill>
                  <a:srgbClr val="FFFFFF"/>
                </a:solidFill>
                <a:latin typeface="Karnchang"/>
              </a:rPr>
              <a:t>Stevanus</a:t>
            </a:r>
            <a:r>
              <a:rPr lang="en-US" sz="2000" spc="120" dirty="0">
                <a:solidFill>
                  <a:srgbClr val="FFFFFF"/>
                </a:solidFill>
                <a:latin typeface="Karnchang"/>
              </a:rPr>
              <a:t> |  Universitas </a:t>
            </a:r>
            <a:r>
              <a:rPr lang="en-US" sz="2000" spc="120" dirty="0" err="1">
                <a:solidFill>
                  <a:srgbClr val="FFFFFF"/>
                </a:solidFill>
                <a:latin typeface="Karnchang"/>
              </a:rPr>
              <a:t>Trunojoyo</a:t>
            </a:r>
            <a:r>
              <a:rPr lang="en-US" sz="2000" spc="120" dirty="0">
                <a:solidFill>
                  <a:srgbClr val="FFFFFF"/>
                </a:solidFill>
                <a:latin typeface="Karnchang"/>
              </a:rPr>
              <a:t> Madura | </a:t>
            </a:r>
            <a:r>
              <a:rPr lang="en-US" sz="2000" spc="120" dirty="0" err="1">
                <a:solidFill>
                  <a:srgbClr val="FFFFFF"/>
                </a:solidFill>
                <a:latin typeface="Karnchang"/>
              </a:rPr>
              <a:t>Sistem</a:t>
            </a:r>
            <a:r>
              <a:rPr lang="en-US" sz="2000" spc="120" dirty="0">
                <a:solidFill>
                  <a:srgbClr val="FFFFFF"/>
                </a:solidFill>
                <a:latin typeface="Karnchang"/>
              </a:rPr>
              <a:t> </a:t>
            </a:r>
            <a:r>
              <a:rPr lang="en-US" sz="2000" spc="120" dirty="0" err="1">
                <a:solidFill>
                  <a:srgbClr val="FFFFFF"/>
                </a:solidFill>
                <a:latin typeface="Karnchang"/>
              </a:rPr>
              <a:t>Informasi</a:t>
            </a:r>
            <a:r>
              <a:rPr lang="en-US" sz="2000" spc="120" dirty="0">
                <a:solidFill>
                  <a:srgbClr val="FFFFFF"/>
                </a:solidFill>
                <a:latin typeface="Karnchang"/>
              </a:rPr>
              <a:t> | 2023</a:t>
            </a:r>
          </a:p>
        </p:txBody>
      </p:sp>
      <p:grpSp>
        <p:nvGrpSpPr>
          <p:cNvPr id="42" name="Group 42"/>
          <p:cNvGrpSpPr/>
          <p:nvPr/>
        </p:nvGrpSpPr>
        <p:grpSpPr>
          <a:xfrm>
            <a:off x="8853667" y="3853973"/>
            <a:ext cx="8096003" cy="2848153"/>
            <a:chOff x="0" y="0"/>
            <a:chExt cx="10794670" cy="3797537"/>
          </a:xfrm>
        </p:grpSpPr>
        <p:sp>
          <p:nvSpPr>
            <p:cNvPr id="43" name="Freeform 43"/>
            <p:cNvSpPr/>
            <p:nvPr/>
          </p:nvSpPr>
          <p:spPr>
            <a:xfrm>
              <a:off x="0" y="0"/>
              <a:ext cx="879077" cy="879077"/>
            </a:xfrm>
            <a:custGeom>
              <a:avLst/>
              <a:gdLst/>
              <a:ahLst/>
              <a:cxnLst/>
              <a:rect l="l" t="t" r="r" b="b"/>
              <a:pathLst>
                <a:path w="879077" h="879077">
                  <a:moveTo>
                    <a:pt x="0" y="0"/>
                  </a:moveTo>
                  <a:lnTo>
                    <a:pt x="879077" y="0"/>
                  </a:lnTo>
                  <a:lnTo>
                    <a:pt x="879077" y="879077"/>
                  </a:lnTo>
                  <a:lnTo>
                    <a:pt x="0" y="87907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4" name="Group 44"/>
            <p:cNvGrpSpPr/>
            <p:nvPr/>
          </p:nvGrpSpPr>
          <p:grpSpPr>
            <a:xfrm>
              <a:off x="0" y="1068350"/>
              <a:ext cx="10794670" cy="2370389"/>
              <a:chOff x="0" y="0"/>
              <a:chExt cx="2132281" cy="468225"/>
            </a:xfrm>
          </p:grpSpPr>
          <p:sp>
            <p:nvSpPr>
              <p:cNvPr id="45" name="Freeform 45"/>
              <p:cNvSpPr/>
              <p:nvPr/>
            </p:nvSpPr>
            <p:spPr>
              <a:xfrm>
                <a:off x="0" y="0"/>
                <a:ext cx="2132281" cy="468225"/>
              </a:xfrm>
              <a:custGeom>
                <a:avLst/>
                <a:gdLst/>
                <a:ahLst/>
                <a:cxnLst/>
                <a:rect l="l" t="t" r="r" b="b"/>
                <a:pathLst>
                  <a:path w="2132281" h="468225">
                    <a:moveTo>
                      <a:pt x="48769" y="0"/>
                    </a:moveTo>
                    <a:lnTo>
                      <a:pt x="2083511" y="0"/>
                    </a:lnTo>
                    <a:cubicBezTo>
                      <a:pt x="2096445" y="0"/>
                      <a:pt x="2108850" y="5138"/>
                      <a:pt x="2117996" y="14284"/>
                    </a:cubicBezTo>
                    <a:cubicBezTo>
                      <a:pt x="2127142" y="23430"/>
                      <a:pt x="2132281" y="35835"/>
                      <a:pt x="2132281" y="48769"/>
                    </a:cubicBezTo>
                    <a:lnTo>
                      <a:pt x="2132281" y="419456"/>
                    </a:lnTo>
                    <a:cubicBezTo>
                      <a:pt x="2132281" y="446390"/>
                      <a:pt x="2110446" y="468225"/>
                      <a:pt x="2083511" y="468225"/>
                    </a:cubicBezTo>
                    <a:lnTo>
                      <a:pt x="48769" y="468225"/>
                    </a:lnTo>
                    <a:cubicBezTo>
                      <a:pt x="21835" y="468225"/>
                      <a:pt x="0" y="446390"/>
                      <a:pt x="0" y="419456"/>
                    </a:cubicBezTo>
                    <a:lnTo>
                      <a:pt x="0" y="48769"/>
                    </a:lnTo>
                    <a:cubicBezTo>
                      <a:pt x="0" y="21835"/>
                      <a:pt x="21835" y="0"/>
                      <a:pt x="48769" y="0"/>
                    </a:cubicBezTo>
                    <a:close/>
                  </a:path>
                </a:pathLst>
              </a:custGeom>
              <a:solidFill>
                <a:srgbClr val="858789">
                  <a:alpha val="40000"/>
                </a:srgbClr>
              </a:solidFill>
              <a:ln w="19050" cap="rnd">
                <a:solidFill>
                  <a:srgbClr val="243342">
                    <a:alpha val="40000"/>
                  </a:srgbClr>
                </a:solidFill>
                <a:prstDash val="solid"/>
                <a:round/>
              </a:ln>
            </p:spPr>
          </p:sp>
          <p:sp>
            <p:nvSpPr>
              <p:cNvPr id="46" name="TextBox 46"/>
              <p:cNvSpPr txBox="1"/>
              <p:nvPr/>
            </p:nvSpPr>
            <p:spPr>
              <a:xfrm>
                <a:off x="0" y="-38100"/>
                <a:ext cx="2132281" cy="506325"/>
              </a:xfrm>
              <a:prstGeom prst="rect">
                <a:avLst/>
              </a:prstGeom>
            </p:spPr>
            <p:txBody>
              <a:bodyPr lIns="50800" tIns="50800" rIns="50800" bIns="50800" rtlCol="0" anchor="ctr"/>
              <a:lstStyle/>
              <a:p>
                <a:pPr algn="ctr">
                  <a:lnSpc>
                    <a:spcPts val="3362"/>
                  </a:lnSpc>
                </a:pPr>
                <a:endParaRPr/>
              </a:p>
            </p:txBody>
          </p:sp>
        </p:grpSp>
        <p:sp>
          <p:nvSpPr>
            <p:cNvPr id="47" name="TextBox 47"/>
            <p:cNvSpPr txBox="1"/>
            <p:nvPr/>
          </p:nvSpPr>
          <p:spPr>
            <a:xfrm>
              <a:off x="404216" y="1168002"/>
              <a:ext cx="10204030" cy="2629535"/>
            </a:xfrm>
            <a:prstGeom prst="rect">
              <a:avLst/>
            </a:prstGeom>
          </p:spPr>
          <p:txBody>
            <a:bodyPr lIns="0" tIns="0" rIns="0" bIns="0" rtlCol="0" anchor="t">
              <a:spAutoFit/>
            </a:bodyPr>
            <a:lstStyle/>
            <a:p>
              <a:pPr>
                <a:lnSpc>
                  <a:spcPts val="3779"/>
                </a:lnSpc>
              </a:pPr>
              <a:r>
                <a:rPr lang="en-US" sz="2700">
                  <a:solidFill>
                    <a:srgbClr val="000000"/>
                  </a:solidFill>
                  <a:latin typeface="Karnchang"/>
                </a:rPr>
                <a:t>pengurangan waktu menunggu merupakan tema yang menarik untuk dianalisis, tetapi tidak berarti analisis antrian hanya membahas waktu menunggu</a:t>
              </a:r>
            </a:p>
            <a:p>
              <a:pPr>
                <a:lnSpc>
                  <a:spcPts val="3779"/>
                </a:lnSpc>
              </a:pPr>
              <a:endParaRPr lang="en-US" sz="2700">
                <a:solidFill>
                  <a:srgbClr val="000000"/>
                </a:solidFill>
                <a:latin typeface="Karnchang"/>
              </a:endParaRPr>
            </a:p>
          </p:txBody>
        </p:sp>
        <p:sp>
          <p:nvSpPr>
            <p:cNvPr id="48" name="TextBox 48"/>
            <p:cNvSpPr txBox="1"/>
            <p:nvPr/>
          </p:nvSpPr>
          <p:spPr>
            <a:xfrm>
              <a:off x="1129949" y="-18541"/>
              <a:ext cx="9156781" cy="897618"/>
            </a:xfrm>
            <a:prstGeom prst="rect">
              <a:avLst/>
            </a:prstGeom>
          </p:spPr>
          <p:txBody>
            <a:bodyPr lIns="0" tIns="0" rIns="0" bIns="0" rtlCol="0" anchor="t">
              <a:spAutoFit/>
            </a:bodyPr>
            <a:lstStyle/>
            <a:p>
              <a:pPr>
                <a:lnSpc>
                  <a:spcPts val="3680"/>
                </a:lnSpc>
              </a:pPr>
              <a:r>
                <a:rPr lang="en-US" sz="4000">
                  <a:solidFill>
                    <a:srgbClr val="243342"/>
                  </a:solidFill>
                  <a:latin typeface="Karnchang Bold"/>
                </a:rPr>
                <a:t>Rumusan Masalah 2</a:t>
              </a:r>
            </a:p>
          </p:txBody>
        </p:sp>
      </p:grpSp>
      <p:grpSp>
        <p:nvGrpSpPr>
          <p:cNvPr id="49" name="Group 49"/>
          <p:cNvGrpSpPr/>
          <p:nvPr/>
        </p:nvGrpSpPr>
        <p:grpSpPr>
          <a:xfrm>
            <a:off x="8853667" y="6740225"/>
            <a:ext cx="8096003" cy="2579055"/>
            <a:chOff x="0" y="0"/>
            <a:chExt cx="10794670" cy="3438739"/>
          </a:xfrm>
        </p:grpSpPr>
        <p:sp>
          <p:nvSpPr>
            <p:cNvPr id="50" name="Freeform 50"/>
            <p:cNvSpPr/>
            <p:nvPr/>
          </p:nvSpPr>
          <p:spPr>
            <a:xfrm>
              <a:off x="0" y="0"/>
              <a:ext cx="879077" cy="879077"/>
            </a:xfrm>
            <a:custGeom>
              <a:avLst/>
              <a:gdLst/>
              <a:ahLst/>
              <a:cxnLst/>
              <a:rect l="l" t="t" r="r" b="b"/>
              <a:pathLst>
                <a:path w="879077" h="879077">
                  <a:moveTo>
                    <a:pt x="0" y="0"/>
                  </a:moveTo>
                  <a:lnTo>
                    <a:pt x="879077" y="0"/>
                  </a:lnTo>
                  <a:lnTo>
                    <a:pt x="879077" y="879077"/>
                  </a:lnTo>
                  <a:lnTo>
                    <a:pt x="0" y="87907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1" name="Group 51"/>
            <p:cNvGrpSpPr/>
            <p:nvPr/>
          </p:nvGrpSpPr>
          <p:grpSpPr>
            <a:xfrm>
              <a:off x="0" y="1068350"/>
              <a:ext cx="10794670" cy="2370389"/>
              <a:chOff x="0" y="0"/>
              <a:chExt cx="2132281" cy="468225"/>
            </a:xfrm>
          </p:grpSpPr>
          <p:sp>
            <p:nvSpPr>
              <p:cNvPr id="52" name="Freeform 52"/>
              <p:cNvSpPr/>
              <p:nvPr/>
            </p:nvSpPr>
            <p:spPr>
              <a:xfrm>
                <a:off x="0" y="0"/>
                <a:ext cx="2132281" cy="468225"/>
              </a:xfrm>
              <a:custGeom>
                <a:avLst/>
                <a:gdLst/>
                <a:ahLst/>
                <a:cxnLst/>
                <a:rect l="l" t="t" r="r" b="b"/>
                <a:pathLst>
                  <a:path w="2132281" h="468225">
                    <a:moveTo>
                      <a:pt x="48769" y="0"/>
                    </a:moveTo>
                    <a:lnTo>
                      <a:pt x="2083511" y="0"/>
                    </a:lnTo>
                    <a:cubicBezTo>
                      <a:pt x="2096445" y="0"/>
                      <a:pt x="2108850" y="5138"/>
                      <a:pt x="2117996" y="14284"/>
                    </a:cubicBezTo>
                    <a:cubicBezTo>
                      <a:pt x="2127142" y="23430"/>
                      <a:pt x="2132281" y="35835"/>
                      <a:pt x="2132281" y="48769"/>
                    </a:cubicBezTo>
                    <a:lnTo>
                      <a:pt x="2132281" y="419456"/>
                    </a:lnTo>
                    <a:cubicBezTo>
                      <a:pt x="2132281" y="446390"/>
                      <a:pt x="2110446" y="468225"/>
                      <a:pt x="2083511" y="468225"/>
                    </a:cubicBezTo>
                    <a:lnTo>
                      <a:pt x="48769" y="468225"/>
                    </a:lnTo>
                    <a:cubicBezTo>
                      <a:pt x="21835" y="468225"/>
                      <a:pt x="0" y="446390"/>
                      <a:pt x="0" y="419456"/>
                    </a:cubicBezTo>
                    <a:lnTo>
                      <a:pt x="0" y="48769"/>
                    </a:lnTo>
                    <a:cubicBezTo>
                      <a:pt x="0" y="21835"/>
                      <a:pt x="21835" y="0"/>
                      <a:pt x="48769" y="0"/>
                    </a:cubicBezTo>
                    <a:close/>
                  </a:path>
                </a:pathLst>
              </a:custGeom>
              <a:solidFill>
                <a:srgbClr val="858789">
                  <a:alpha val="40000"/>
                </a:srgbClr>
              </a:solidFill>
              <a:ln w="19050" cap="rnd">
                <a:solidFill>
                  <a:srgbClr val="243342">
                    <a:alpha val="40000"/>
                  </a:srgbClr>
                </a:solidFill>
                <a:prstDash val="solid"/>
                <a:round/>
              </a:ln>
            </p:spPr>
          </p:sp>
          <p:sp>
            <p:nvSpPr>
              <p:cNvPr id="53" name="TextBox 53"/>
              <p:cNvSpPr txBox="1"/>
              <p:nvPr/>
            </p:nvSpPr>
            <p:spPr>
              <a:xfrm>
                <a:off x="0" y="-38100"/>
                <a:ext cx="2132281" cy="506325"/>
              </a:xfrm>
              <a:prstGeom prst="rect">
                <a:avLst/>
              </a:prstGeom>
            </p:spPr>
            <p:txBody>
              <a:bodyPr lIns="50800" tIns="50800" rIns="50800" bIns="50800" rtlCol="0" anchor="ctr"/>
              <a:lstStyle/>
              <a:p>
                <a:pPr algn="ctr">
                  <a:lnSpc>
                    <a:spcPts val="3362"/>
                  </a:lnSpc>
                </a:pPr>
                <a:endParaRPr/>
              </a:p>
            </p:txBody>
          </p:sp>
        </p:grpSp>
        <p:sp>
          <p:nvSpPr>
            <p:cNvPr id="54" name="TextBox 54"/>
            <p:cNvSpPr txBox="1"/>
            <p:nvPr/>
          </p:nvSpPr>
          <p:spPr>
            <a:xfrm>
              <a:off x="1129949" y="-18541"/>
              <a:ext cx="9156781" cy="897618"/>
            </a:xfrm>
            <a:prstGeom prst="rect">
              <a:avLst/>
            </a:prstGeom>
          </p:spPr>
          <p:txBody>
            <a:bodyPr lIns="0" tIns="0" rIns="0" bIns="0" rtlCol="0" anchor="t">
              <a:spAutoFit/>
            </a:bodyPr>
            <a:lstStyle/>
            <a:p>
              <a:pPr>
                <a:lnSpc>
                  <a:spcPts val="3680"/>
                </a:lnSpc>
              </a:pPr>
              <a:r>
                <a:rPr lang="en-US" sz="4000">
                  <a:solidFill>
                    <a:srgbClr val="243342"/>
                  </a:solidFill>
                  <a:latin typeface="Karnchang Bold"/>
                </a:rPr>
                <a:t>Rumusan Masalah 3</a:t>
              </a:r>
            </a:p>
          </p:txBody>
        </p:sp>
      </p:grpSp>
      <p:sp>
        <p:nvSpPr>
          <p:cNvPr id="55" name="TextBox 55"/>
          <p:cNvSpPr txBox="1"/>
          <p:nvPr/>
        </p:nvSpPr>
        <p:spPr>
          <a:xfrm>
            <a:off x="9144000" y="7486656"/>
            <a:ext cx="7805670" cy="2071875"/>
          </a:xfrm>
          <a:prstGeom prst="rect">
            <a:avLst/>
          </a:prstGeom>
        </p:spPr>
        <p:txBody>
          <a:bodyPr lIns="0" tIns="0" rIns="0" bIns="0" rtlCol="0" anchor="t">
            <a:spAutoFit/>
          </a:bodyPr>
          <a:lstStyle/>
          <a:p>
            <a:pPr>
              <a:lnSpc>
                <a:spcPts val="3162"/>
              </a:lnSpc>
            </a:pPr>
            <a:r>
              <a:rPr lang="en-US" sz="2259">
                <a:solidFill>
                  <a:srgbClr val="000000"/>
                </a:solidFill>
                <a:latin typeface="Karnchang"/>
              </a:rPr>
              <a:t>Memecahkan model-model ini adalah untuk menentukan ciri-ciri yang mengukur kinerja sebuah sistem sehingga informasi yang diperoleh dapat dipergunakan dalam mencari rancangan yang optimal untuk sarana pelayanan yang bersangkutan.</a:t>
            </a:r>
          </a:p>
          <a:p>
            <a:pPr>
              <a:lnSpc>
                <a:spcPts val="3162"/>
              </a:lnSpc>
            </a:pPr>
            <a:endParaRPr lang="en-US" sz="2259">
              <a:solidFill>
                <a:srgbClr val="000000"/>
              </a:solidFill>
              <a:latin typeface="Karnchang"/>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4293776" y="1164537"/>
            <a:ext cx="9700448" cy="1107440"/>
          </a:xfrm>
          <a:prstGeom prst="rect">
            <a:avLst/>
          </a:prstGeom>
        </p:spPr>
        <p:txBody>
          <a:bodyPr lIns="0" tIns="0" rIns="0" bIns="0" rtlCol="0" anchor="t">
            <a:spAutoFit/>
          </a:bodyPr>
          <a:lstStyle/>
          <a:p>
            <a:pPr algn="ctr">
              <a:lnSpc>
                <a:spcPts val="5980"/>
              </a:lnSpc>
            </a:pPr>
            <a:r>
              <a:rPr lang="en-US" sz="6500">
                <a:solidFill>
                  <a:srgbClr val="243342"/>
                </a:solidFill>
                <a:latin typeface="Karnchang Bold"/>
              </a:rPr>
              <a:t>TEORI ANTRIAN</a:t>
            </a:r>
          </a:p>
        </p:txBody>
      </p:sp>
      <p:sp>
        <p:nvSpPr>
          <p:cNvPr id="26" name="TextBox 26"/>
          <p:cNvSpPr txBox="1"/>
          <p:nvPr/>
        </p:nvSpPr>
        <p:spPr>
          <a:xfrm>
            <a:off x="1960029" y="2698740"/>
            <a:ext cx="14367942" cy="6779895"/>
          </a:xfrm>
          <a:prstGeom prst="rect">
            <a:avLst/>
          </a:prstGeom>
        </p:spPr>
        <p:txBody>
          <a:bodyPr lIns="0" tIns="0" rIns="0" bIns="0" rtlCol="0" anchor="t">
            <a:spAutoFit/>
          </a:bodyPr>
          <a:lstStyle/>
          <a:p>
            <a:pPr algn="just">
              <a:lnSpc>
                <a:spcPts val="3779"/>
              </a:lnSpc>
            </a:pPr>
            <a:r>
              <a:rPr lang="en-US" sz="2700" dirty="0">
                <a:solidFill>
                  <a:srgbClr val="000000"/>
                </a:solidFill>
                <a:latin typeface="Karnchang"/>
              </a:rPr>
              <a:t>Pada </a:t>
            </a:r>
            <a:r>
              <a:rPr lang="en-US" sz="2700" dirty="0" err="1">
                <a:solidFill>
                  <a:srgbClr val="000000"/>
                </a:solidFill>
                <a:latin typeface="Karnchang"/>
              </a:rPr>
              <a:t>suatu</a:t>
            </a:r>
            <a:r>
              <a:rPr lang="en-US" sz="2700" dirty="0">
                <a:solidFill>
                  <a:srgbClr val="000000"/>
                </a:solidFill>
                <a:latin typeface="Karnchang"/>
              </a:rPr>
              <a:t> </a:t>
            </a:r>
            <a:r>
              <a:rPr lang="en-US" sz="2700" dirty="0" err="1">
                <a:solidFill>
                  <a:srgbClr val="000000"/>
                </a:solidFill>
                <a:latin typeface="Karnchang"/>
              </a:rPr>
              <a:t>sistem</a:t>
            </a:r>
            <a:r>
              <a:rPr lang="en-US" sz="2700" dirty="0">
                <a:solidFill>
                  <a:srgbClr val="000000"/>
                </a:solidFill>
                <a:latin typeface="Karnchang"/>
              </a:rPr>
              <a:t> </a:t>
            </a:r>
            <a:r>
              <a:rPr lang="en-US" sz="2700" dirty="0" err="1">
                <a:solidFill>
                  <a:srgbClr val="000000"/>
                </a:solidFill>
                <a:latin typeface="Karnchang"/>
              </a:rPr>
              <a:t>antrian</a:t>
            </a:r>
            <a:r>
              <a:rPr lang="en-US" sz="2700" dirty="0">
                <a:solidFill>
                  <a:srgbClr val="000000"/>
                </a:solidFill>
                <a:latin typeface="Karnchang"/>
              </a:rPr>
              <a:t>, </a:t>
            </a:r>
            <a:r>
              <a:rPr lang="en-US" sz="2700" dirty="0" err="1">
                <a:solidFill>
                  <a:srgbClr val="000000"/>
                </a:solidFill>
                <a:latin typeface="Karnchang"/>
              </a:rPr>
              <a:t>pelanggan</a:t>
            </a:r>
            <a:r>
              <a:rPr lang="en-US" sz="2700" dirty="0">
                <a:solidFill>
                  <a:srgbClr val="000000"/>
                </a:solidFill>
                <a:latin typeface="Karnchang"/>
              </a:rPr>
              <a:t> </a:t>
            </a:r>
            <a:r>
              <a:rPr lang="en-US" sz="2700" dirty="0" err="1">
                <a:solidFill>
                  <a:srgbClr val="000000"/>
                </a:solidFill>
                <a:latin typeface="Karnchang"/>
              </a:rPr>
              <a:t>datang</a:t>
            </a:r>
            <a:r>
              <a:rPr lang="en-US" sz="2700" dirty="0">
                <a:solidFill>
                  <a:srgbClr val="000000"/>
                </a:solidFill>
                <a:latin typeface="Karnchang"/>
              </a:rPr>
              <a:t> </a:t>
            </a:r>
            <a:r>
              <a:rPr lang="en-US" sz="2700" dirty="0" err="1">
                <a:solidFill>
                  <a:srgbClr val="000000"/>
                </a:solidFill>
                <a:latin typeface="Karnchang"/>
              </a:rPr>
              <a:t>dengan</a:t>
            </a:r>
            <a:r>
              <a:rPr lang="en-US" sz="2700" dirty="0">
                <a:solidFill>
                  <a:srgbClr val="000000"/>
                </a:solidFill>
                <a:latin typeface="Karnchang"/>
              </a:rPr>
              <a:t> rate </a:t>
            </a:r>
            <a:r>
              <a:rPr lang="en-US" sz="2700" dirty="0" err="1">
                <a:solidFill>
                  <a:srgbClr val="000000"/>
                </a:solidFill>
                <a:latin typeface="Karnchang"/>
              </a:rPr>
              <a:t>kedatangan</a:t>
            </a:r>
            <a:r>
              <a:rPr lang="en-US" sz="2700" dirty="0">
                <a:solidFill>
                  <a:srgbClr val="000000"/>
                </a:solidFill>
                <a:latin typeface="Karnchang"/>
              </a:rPr>
              <a:t> </a:t>
            </a:r>
            <a:r>
              <a:rPr lang="en-US" sz="2700" dirty="0" err="1">
                <a:solidFill>
                  <a:srgbClr val="000000"/>
                </a:solidFill>
                <a:latin typeface="Karnchang"/>
              </a:rPr>
              <a:t>diketahui</a:t>
            </a:r>
            <a:r>
              <a:rPr lang="en-US" sz="2700" dirty="0">
                <a:solidFill>
                  <a:srgbClr val="000000"/>
                </a:solidFill>
                <a:latin typeface="Karnchang"/>
              </a:rPr>
              <a:t>. </a:t>
            </a:r>
            <a:r>
              <a:rPr lang="en-US" sz="2700" dirty="0" err="1">
                <a:solidFill>
                  <a:srgbClr val="000000"/>
                </a:solidFill>
                <a:latin typeface="Karnchang"/>
              </a:rPr>
              <a:t>Pelanggan</a:t>
            </a:r>
            <a:r>
              <a:rPr lang="en-US" sz="2700" dirty="0">
                <a:solidFill>
                  <a:srgbClr val="000000"/>
                </a:solidFill>
                <a:latin typeface="Karnchang"/>
              </a:rPr>
              <a:t> </a:t>
            </a:r>
            <a:r>
              <a:rPr lang="en-US" sz="2700" dirty="0" err="1">
                <a:solidFill>
                  <a:srgbClr val="000000"/>
                </a:solidFill>
                <a:latin typeface="Karnchang"/>
              </a:rPr>
              <a:t>tersebut</a:t>
            </a:r>
            <a:r>
              <a:rPr lang="en-US" sz="2700" dirty="0">
                <a:solidFill>
                  <a:srgbClr val="000000"/>
                </a:solidFill>
                <a:latin typeface="Karnchang"/>
              </a:rPr>
              <a:t> </a:t>
            </a:r>
            <a:r>
              <a:rPr lang="en-US" sz="2700" dirty="0" err="1">
                <a:solidFill>
                  <a:srgbClr val="000000"/>
                </a:solidFill>
                <a:latin typeface="Karnchang"/>
              </a:rPr>
              <a:t>akan</a:t>
            </a:r>
            <a:r>
              <a:rPr lang="en-US" sz="2700" dirty="0">
                <a:solidFill>
                  <a:srgbClr val="000000"/>
                </a:solidFill>
                <a:latin typeface="Karnchang"/>
              </a:rPr>
              <a:t> </a:t>
            </a:r>
            <a:r>
              <a:rPr lang="en-US" sz="2700" dirty="0" err="1">
                <a:solidFill>
                  <a:srgbClr val="000000"/>
                </a:solidFill>
                <a:latin typeface="Karnchang"/>
              </a:rPr>
              <a:t>dilayani</a:t>
            </a:r>
            <a:r>
              <a:rPr lang="en-US" sz="2700" dirty="0">
                <a:solidFill>
                  <a:srgbClr val="000000"/>
                </a:solidFill>
                <a:latin typeface="Karnchang"/>
              </a:rPr>
              <a:t> oleh salah </a:t>
            </a:r>
            <a:r>
              <a:rPr lang="en-US" sz="2700" dirty="0" err="1">
                <a:solidFill>
                  <a:srgbClr val="000000"/>
                </a:solidFill>
                <a:latin typeface="Karnchang"/>
              </a:rPr>
              <a:t>satu</a:t>
            </a:r>
            <a:r>
              <a:rPr lang="en-US" sz="2700" dirty="0">
                <a:solidFill>
                  <a:srgbClr val="000000"/>
                </a:solidFill>
                <a:latin typeface="Karnchang"/>
              </a:rPr>
              <a:t> </a:t>
            </a:r>
            <a:r>
              <a:rPr lang="en-US" sz="2700" dirty="0" err="1">
                <a:solidFill>
                  <a:srgbClr val="000000"/>
                </a:solidFill>
                <a:latin typeface="Karnchang"/>
              </a:rPr>
              <a:t>dari</a:t>
            </a:r>
            <a:r>
              <a:rPr lang="en-US" sz="2700" dirty="0">
                <a:solidFill>
                  <a:srgbClr val="000000"/>
                </a:solidFill>
                <a:latin typeface="Karnchang"/>
              </a:rPr>
              <a:t> </a:t>
            </a:r>
            <a:r>
              <a:rPr lang="en-US" sz="2700" dirty="0" err="1">
                <a:solidFill>
                  <a:srgbClr val="000000"/>
                </a:solidFill>
                <a:latin typeface="Karnchang"/>
              </a:rPr>
              <a:t>pelayan</a:t>
            </a:r>
            <a:r>
              <a:rPr lang="en-US" sz="2700" dirty="0">
                <a:solidFill>
                  <a:srgbClr val="000000"/>
                </a:solidFill>
                <a:latin typeface="Karnchang"/>
              </a:rPr>
              <a:t> yang </a:t>
            </a:r>
            <a:r>
              <a:rPr lang="en-US" sz="2700" dirty="0" err="1">
                <a:solidFill>
                  <a:srgbClr val="000000"/>
                </a:solidFill>
                <a:latin typeface="Karnchang"/>
              </a:rPr>
              <a:t>tersedia</a:t>
            </a:r>
            <a:r>
              <a:rPr lang="en-US" sz="2700" dirty="0">
                <a:solidFill>
                  <a:srgbClr val="000000"/>
                </a:solidFill>
                <a:latin typeface="Karnchang"/>
              </a:rPr>
              <a:t>. Bila </a:t>
            </a:r>
            <a:r>
              <a:rPr lang="en-US" sz="2700" dirty="0" err="1">
                <a:solidFill>
                  <a:srgbClr val="000000"/>
                </a:solidFill>
                <a:latin typeface="Karnchang"/>
              </a:rPr>
              <a:t>semuanya</a:t>
            </a:r>
            <a:r>
              <a:rPr lang="en-US" sz="2700" dirty="0">
                <a:solidFill>
                  <a:srgbClr val="000000"/>
                </a:solidFill>
                <a:latin typeface="Karnchang"/>
              </a:rPr>
              <a:t> </a:t>
            </a:r>
            <a:r>
              <a:rPr lang="en-US" sz="2700" dirty="0" err="1">
                <a:solidFill>
                  <a:srgbClr val="000000"/>
                </a:solidFill>
                <a:latin typeface="Karnchang"/>
              </a:rPr>
              <a:t>sibuk</a:t>
            </a:r>
            <a:r>
              <a:rPr lang="en-US" sz="2700" dirty="0">
                <a:solidFill>
                  <a:srgbClr val="000000"/>
                </a:solidFill>
                <a:latin typeface="Karnchang"/>
              </a:rPr>
              <a:t>, </a:t>
            </a:r>
            <a:r>
              <a:rPr lang="en-US" sz="2700" dirty="0" err="1">
                <a:solidFill>
                  <a:srgbClr val="000000"/>
                </a:solidFill>
                <a:latin typeface="Karnchang"/>
              </a:rPr>
              <a:t>pelanggan</a:t>
            </a:r>
            <a:r>
              <a:rPr lang="en-US" sz="2700" dirty="0">
                <a:solidFill>
                  <a:srgbClr val="000000"/>
                </a:solidFill>
                <a:latin typeface="Karnchang"/>
              </a:rPr>
              <a:t> </a:t>
            </a:r>
            <a:r>
              <a:rPr lang="en-US" sz="2700" dirty="0" err="1">
                <a:solidFill>
                  <a:srgbClr val="000000"/>
                </a:solidFill>
                <a:latin typeface="Karnchang"/>
              </a:rPr>
              <a:t>harus</a:t>
            </a:r>
            <a:r>
              <a:rPr lang="en-US" sz="2700" dirty="0">
                <a:solidFill>
                  <a:srgbClr val="000000"/>
                </a:solidFill>
                <a:latin typeface="Karnchang"/>
              </a:rPr>
              <a:t> </a:t>
            </a:r>
            <a:r>
              <a:rPr lang="en-US" sz="2700" dirty="0" err="1">
                <a:solidFill>
                  <a:srgbClr val="000000"/>
                </a:solidFill>
                <a:latin typeface="Karnchang"/>
              </a:rPr>
              <a:t>antri</a:t>
            </a:r>
            <a:r>
              <a:rPr lang="en-US" sz="2700" dirty="0">
                <a:solidFill>
                  <a:srgbClr val="000000"/>
                </a:solidFill>
                <a:latin typeface="Karnchang"/>
              </a:rPr>
              <a:t> </a:t>
            </a:r>
            <a:r>
              <a:rPr lang="en-US" sz="2700" dirty="0" err="1">
                <a:solidFill>
                  <a:srgbClr val="000000"/>
                </a:solidFill>
                <a:latin typeface="Karnchang"/>
              </a:rPr>
              <a:t>sampai</a:t>
            </a:r>
            <a:r>
              <a:rPr lang="en-US" sz="2700" dirty="0">
                <a:solidFill>
                  <a:srgbClr val="000000"/>
                </a:solidFill>
                <a:latin typeface="Karnchang"/>
              </a:rPr>
              <a:t> </a:t>
            </a:r>
            <a:r>
              <a:rPr lang="en-US" sz="2700" dirty="0" err="1">
                <a:solidFill>
                  <a:srgbClr val="000000"/>
                </a:solidFill>
                <a:latin typeface="Karnchang"/>
              </a:rPr>
              <a:t>ada</a:t>
            </a:r>
            <a:r>
              <a:rPr lang="en-US" sz="2700" dirty="0">
                <a:solidFill>
                  <a:srgbClr val="000000"/>
                </a:solidFill>
                <a:latin typeface="Karnchang"/>
              </a:rPr>
              <a:t> salah </a:t>
            </a:r>
            <a:r>
              <a:rPr lang="en-US" sz="2700" dirty="0" err="1">
                <a:solidFill>
                  <a:srgbClr val="000000"/>
                </a:solidFill>
                <a:latin typeface="Karnchang"/>
              </a:rPr>
              <a:t>satu</a:t>
            </a:r>
            <a:r>
              <a:rPr lang="en-US" sz="2700" dirty="0">
                <a:solidFill>
                  <a:srgbClr val="000000"/>
                </a:solidFill>
                <a:latin typeface="Karnchang"/>
              </a:rPr>
              <a:t> </a:t>
            </a:r>
            <a:r>
              <a:rPr lang="en-US" sz="2700" dirty="0" err="1">
                <a:solidFill>
                  <a:srgbClr val="000000"/>
                </a:solidFill>
                <a:latin typeface="Karnchang"/>
              </a:rPr>
              <a:t>pelayan</a:t>
            </a:r>
            <a:r>
              <a:rPr lang="en-US" sz="2700" dirty="0">
                <a:solidFill>
                  <a:srgbClr val="000000"/>
                </a:solidFill>
                <a:latin typeface="Karnchang"/>
              </a:rPr>
              <a:t> yang </a:t>
            </a:r>
            <a:r>
              <a:rPr lang="en-US" sz="2700" dirty="0" err="1">
                <a:solidFill>
                  <a:srgbClr val="000000"/>
                </a:solidFill>
                <a:latin typeface="Karnchang"/>
              </a:rPr>
              <a:t>tersedia</a:t>
            </a:r>
            <a:r>
              <a:rPr lang="en-US" sz="2700" dirty="0">
                <a:solidFill>
                  <a:srgbClr val="000000"/>
                </a:solidFill>
                <a:latin typeface="Karnchang"/>
              </a:rPr>
              <a:t> (</a:t>
            </a:r>
            <a:r>
              <a:rPr lang="en-US" sz="2700" dirty="0" err="1">
                <a:solidFill>
                  <a:srgbClr val="000000"/>
                </a:solidFill>
                <a:latin typeface="Karnchang"/>
              </a:rPr>
              <a:t>Kalau</a:t>
            </a:r>
            <a:r>
              <a:rPr lang="en-US" sz="2700" dirty="0">
                <a:solidFill>
                  <a:srgbClr val="000000"/>
                </a:solidFill>
                <a:latin typeface="Karnchang"/>
              </a:rPr>
              <a:t> </a:t>
            </a:r>
            <a:r>
              <a:rPr lang="en-US" sz="2700" dirty="0" err="1">
                <a:solidFill>
                  <a:srgbClr val="000000"/>
                </a:solidFill>
                <a:latin typeface="Karnchang"/>
              </a:rPr>
              <a:t>tempat</a:t>
            </a:r>
            <a:r>
              <a:rPr lang="en-US" sz="2700" dirty="0">
                <a:solidFill>
                  <a:srgbClr val="000000"/>
                </a:solidFill>
                <a:latin typeface="Karnchang"/>
              </a:rPr>
              <a:t> </a:t>
            </a:r>
            <a:r>
              <a:rPr lang="en-US" sz="2700" dirty="0" err="1">
                <a:solidFill>
                  <a:srgbClr val="000000"/>
                </a:solidFill>
                <a:latin typeface="Karnchang"/>
              </a:rPr>
              <a:t>antrian</a:t>
            </a:r>
            <a:r>
              <a:rPr lang="en-US" sz="2700" dirty="0">
                <a:solidFill>
                  <a:srgbClr val="000000"/>
                </a:solidFill>
                <a:latin typeface="Karnchang"/>
              </a:rPr>
              <a:t> </a:t>
            </a:r>
            <a:r>
              <a:rPr lang="en-US" sz="2700" dirty="0" err="1">
                <a:solidFill>
                  <a:srgbClr val="000000"/>
                </a:solidFill>
                <a:latin typeface="Karnchang"/>
              </a:rPr>
              <a:t>belum</a:t>
            </a:r>
            <a:r>
              <a:rPr lang="en-US" sz="2700" dirty="0">
                <a:solidFill>
                  <a:srgbClr val="000000"/>
                </a:solidFill>
                <a:latin typeface="Karnchang"/>
              </a:rPr>
              <a:t> </a:t>
            </a:r>
            <a:r>
              <a:rPr lang="en-US" sz="2700" dirty="0" err="1">
                <a:solidFill>
                  <a:srgbClr val="000000"/>
                </a:solidFill>
                <a:latin typeface="Karnchang"/>
              </a:rPr>
              <a:t>penuh</a:t>
            </a:r>
            <a:r>
              <a:rPr lang="en-US" sz="2700" dirty="0">
                <a:solidFill>
                  <a:srgbClr val="000000"/>
                </a:solidFill>
                <a:latin typeface="Karnchang"/>
              </a:rPr>
              <a:t>. Bila </a:t>
            </a:r>
            <a:r>
              <a:rPr lang="en-US" sz="2700" dirty="0" err="1">
                <a:solidFill>
                  <a:srgbClr val="000000"/>
                </a:solidFill>
                <a:latin typeface="Karnchang"/>
              </a:rPr>
              <a:t>penuh</a:t>
            </a:r>
            <a:r>
              <a:rPr lang="en-US" sz="2700" dirty="0">
                <a:solidFill>
                  <a:srgbClr val="000000"/>
                </a:solidFill>
                <a:latin typeface="Karnchang"/>
              </a:rPr>
              <a:t>, </a:t>
            </a:r>
            <a:r>
              <a:rPr lang="en-US" sz="2700" dirty="0" err="1">
                <a:solidFill>
                  <a:srgbClr val="000000"/>
                </a:solidFill>
                <a:latin typeface="Karnchang"/>
              </a:rPr>
              <a:t>pelanggan</a:t>
            </a:r>
            <a:r>
              <a:rPr lang="en-US" sz="2700" dirty="0">
                <a:solidFill>
                  <a:srgbClr val="000000"/>
                </a:solidFill>
                <a:latin typeface="Karnchang"/>
              </a:rPr>
              <a:t> </a:t>
            </a:r>
            <a:r>
              <a:rPr lang="en-US" sz="2700" dirty="0" err="1">
                <a:solidFill>
                  <a:srgbClr val="000000"/>
                </a:solidFill>
                <a:latin typeface="Karnchang"/>
              </a:rPr>
              <a:t>tersebut</a:t>
            </a:r>
            <a:r>
              <a:rPr lang="en-US" sz="2700" dirty="0">
                <a:solidFill>
                  <a:srgbClr val="000000"/>
                </a:solidFill>
                <a:latin typeface="Karnchang"/>
              </a:rPr>
              <a:t> </a:t>
            </a:r>
            <a:r>
              <a:rPr lang="en-US" sz="2700" dirty="0" err="1">
                <a:solidFill>
                  <a:srgbClr val="000000"/>
                </a:solidFill>
                <a:latin typeface="Karnchang"/>
              </a:rPr>
              <a:t>ditolak</a:t>
            </a:r>
            <a:r>
              <a:rPr lang="en-US" sz="2700" dirty="0">
                <a:solidFill>
                  <a:srgbClr val="000000"/>
                </a:solidFill>
                <a:latin typeface="Karnchang"/>
              </a:rPr>
              <a:t>).</a:t>
            </a:r>
          </a:p>
          <a:p>
            <a:pPr algn="just">
              <a:lnSpc>
                <a:spcPts val="3779"/>
              </a:lnSpc>
            </a:pPr>
            <a:endParaRPr lang="en-US" sz="2700" dirty="0">
              <a:solidFill>
                <a:srgbClr val="000000"/>
              </a:solidFill>
              <a:latin typeface="Karnchang"/>
            </a:endParaRPr>
          </a:p>
          <a:p>
            <a:pPr algn="just">
              <a:lnSpc>
                <a:spcPts val="3779"/>
              </a:lnSpc>
            </a:pPr>
            <a:r>
              <a:rPr lang="en-US" sz="2700" dirty="0" err="1">
                <a:solidFill>
                  <a:srgbClr val="000000"/>
                </a:solidFill>
                <a:latin typeface="Karnchang"/>
              </a:rPr>
              <a:t>Unsur-unsur</a:t>
            </a:r>
            <a:r>
              <a:rPr lang="en-US" sz="2700" dirty="0">
                <a:solidFill>
                  <a:srgbClr val="000000"/>
                </a:solidFill>
                <a:latin typeface="Karnchang"/>
              </a:rPr>
              <a:t> </a:t>
            </a:r>
            <a:r>
              <a:rPr lang="en-US" sz="2700" dirty="0" err="1">
                <a:solidFill>
                  <a:srgbClr val="000000"/>
                </a:solidFill>
                <a:latin typeface="Karnchang"/>
              </a:rPr>
              <a:t>dasar</a:t>
            </a:r>
            <a:r>
              <a:rPr lang="en-US" sz="2700" dirty="0">
                <a:solidFill>
                  <a:srgbClr val="000000"/>
                </a:solidFill>
                <a:latin typeface="Karnchang"/>
              </a:rPr>
              <a:t> </a:t>
            </a:r>
            <a:r>
              <a:rPr lang="en-US" sz="2700" dirty="0" err="1">
                <a:solidFill>
                  <a:srgbClr val="000000"/>
                </a:solidFill>
                <a:latin typeface="Karnchang"/>
              </a:rPr>
              <a:t>dari</a:t>
            </a:r>
            <a:r>
              <a:rPr lang="en-US" sz="2700" dirty="0">
                <a:solidFill>
                  <a:srgbClr val="000000"/>
                </a:solidFill>
                <a:latin typeface="Karnchang"/>
              </a:rPr>
              <a:t> model </a:t>
            </a:r>
            <a:r>
              <a:rPr lang="en-US" sz="2700" dirty="0" err="1">
                <a:solidFill>
                  <a:srgbClr val="000000"/>
                </a:solidFill>
                <a:latin typeface="Karnchang"/>
              </a:rPr>
              <a:t>antrian</a:t>
            </a:r>
            <a:r>
              <a:rPr lang="en-US" sz="2700" dirty="0">
                <a:solidFill>
                  <a:srgbClr val="000000"/>
                </a:solidFill>
                <a:latin typeface="Karnchang"/>
              </a:rPr>
              <a:t> </a:t>
            </a:r>
            <a:r>
              <a:rPr lang="en-US" sz="2700" dirty="0" err="1">
                <a:solidFill>
                  <a:srgbClr val="000000"/>
                </a:solidFill>
                <a:latin typeface="Karnchang"/>
              </a:rPr>
              <a:t>bergantung</a:t>
            </a:r>
            <a:r>
              <a:rPr lang="en-US" sz="2700" dirty="0">
                <a:solidFill>
                  <a:srgbClr val="000000"/>
                </a:solidFill>
                <a:latin typeface="Karnchang"/>
              </a:rPr>
              <a:t> pada </a:t>
            </a:r>
            <a:r>
              <a:rPr lang="en-US" sz="2700" dirty="0" err="1">
                <a:solidFill>
                  <a:srgbClr val="000000"/>
                </a:solidFill>
                <a:latin typeface="Karnchang"/>
              </a:rPr>
              <a:t>faktor-faktor</a:t>
            </a:r>
            <a:r>
              <a:rPr lang="en-US" sz="2700" dirty="0">
                <a:solidFill>
                  <a:srgbClr val="000000"/>
                </a:solidFill>
                <a:latin typeface="Karnchang"/>
              </a:rPr>
              <a:t> </a:t>
            </a:r>
            <a:r>
              <a:rPr lang="en-US" sz="2700" dirty="0" err="1">
                <a:solidFill>
                  <a:srgbClr val="000000"/>
                </a:solidFill>
                <a:latin typeface="Karnchang"/>
              </a:rPr>
              <a:t>berikut</a:t>
            </a:r>
            <a:r>
              <a:rPr lang="en-US" sz="2700" dirty="0">
                <a:solidFill>
                  <a:srgbClr val="000000"/>
                </a:solidFill>
                <a:latin typeface="Karnchang"/>
              </a:rPr>
              <a:t> </a:t>
            </a:r>
            <a:r>
              <a:rPr lang="en-US" sz="2700" dirty="0" err="1">
                <a:solidFill>
                  <a:srgbClr val="000000"/>
                </a:solidFill>
                <a:latin typeface="Karnchang"/>
              </a:rPr>
              <a:t>ini</a:t>
            </a:r>
            <a:r>
              <a:rPr lang="en-US" sz="2700" dirty="0">
                <a:solidFill>
                  <a:srgbClr val="000000"/>
                </a:solidFill>
                <a:latin typeface="Karnchang"/>
              </a:rPr>
              <a:t>:</a:t>
            </a:r>
          </a:p>
          <a:p>
            <a:pPr marL="582930" lvl="1" indent="-291465" algn="just">
              <a:lnSpc>
                <a:spcPts val="3779"/>
              </a:lnSpc>
              <a:buFont typeface="Arial"/>
              <a:buChar char="•"/>
            </a:pPr>
            <a:r>
              <a:rPr lang="en-US" sz="2700" dirty="0">
                <a:solidFill>
                  <a:srgbClr val="000000"/>
                </a:solidFill>
                <a:latin typeface="Karnchang"/>
              </a:rPr>
              <a:t> </a:t>
            </a:r>
            <a:r>
              <a:rPr lang="en-US" sz="2700" dirty="0" err="1">
                <a:solidFill>
                  <a:srgbClr val="000000"/>
                </a:solidFill>
                <a:latin typeface="Karnchang"/>
              </a:rPr>
              <a:t>Distribusi</a:t>
            </a:r>
            <a:r>
              <a:rPr lang="en-US" sz="2700" dirty="0">
                <a:solidFill>
                  <a:srgbClr val="000000"/>
                </a:solidFill>
                <a:latin typeface="Karnchang"/>
              </a:rPr>
              <a:t> </a:t>
            </a:r>
            <a:r>
              <a:rPr lang="en-US" sz="2700" dirty="0" err="1">
                <a:solidFill>
                  <a:srgbClr val="000000"/>
                </a:solidFill>
                <a:latin typeface="Karnchang"/>
              </a:rPr>
              <a:t>kedatangan</a:t>
            </a:r>
            <a:r>
              <a:rPr lang="en-US" sz="2700" dirty="0">
                <a:solidFill>
                  <a:srgbClr val="000000"/>
                </a:solidFill>
                <a:latin typeface="Karnchang"/>
              </a:rPr>
              <a:t> (</a:t>
            </a:r>
            <a:r>
              <a:rPr lang="en-US" sz="2700" dirty="0" err="1">
                <a:solidFill>
                  <a:srgbClr val="000000"/>
                </a:solidFill>
                <a:latin typeface="Karnchang"/>
              </a:rPr>
              <a:t>kedatangan</a:t>
            </a:r>
            <a:r>
              <a:rPr lang="en-US" sz="2700" dirty="0">
                <a:solidFill>
                  <a:srgbClr val="000000"/>
                </a:solidFill>
                <a:latin typeface="Karnchang"/>
              </a:rPr>
              <a:t> </a:t>
            </a:r>
            <a:r>
              <a:rPr lang="en-US" sz="2700" dirty="0" err="1">
                <a:solidFill>
                  <a:srgbClr val="000000"/>
                </a:solidFill>
                <a:latin typeface="Karnchang"/>
              </a:rPr>
              <a:t>tunggal</a:t>
            </a:r>
            <a:r>
              <a:rPr lang="en-US" sz="2700" dirty="0">
                <a:solidFill>
                  <a:srgbClr val="000000"/>
                </a:solidFill>
                <a:latin typeface="Karnchang"/>
              </a:rPr>
              <a:t> </a:t>
            </a:r>
            <a:r>
              <a:rPr lang="en-US" sz="2700" dirty="0" err="1">
                <a:solidFill>
                  <a:srgbClr val="000000"/>
                </a:solidFill>
                <a:latin typeface="Karnchang"/>
              </a:rPr>
              <a:t>atau</a:t>
            </a:r>
            <a:r>
              <a:rPr lang="en-US" sz="2700" dirty="0">
                <a:solidFill>
                  <a:srgbClr val="000000"/>
                </a:solidFill>
                <a:latin typeface="Karnchang"/>
              </a:rPr>
              <a:t> </a:t>
            </a:r>
            <a:r>
              <a:rPr lang="en-US" sz="2700" dirty="0" err="1">
                <a:solidFill>
                  <a:srgbClr val="000000"/>
                </a:solidFill>
                <a:latin typeface="Karnchang"/>
              </a:rPr>
              <a:t>kelompok</a:t>
            </a:r>
            <a:r>
              <a:rPr lang="en-US" sz="2700" dirty="0">
                <a:solidFill>
                  <a:srgbClr val="000000"/>
                </a:solidFill>
                <a:latin typeface="Karnchang"/>
              </a:rPr>
              <a:t>)</a:t>
            </a:r>
          </a:p>
          <a:p>
            <a:pPr marL="582930" lvl="1" indent="-291465" algn="just">
              <a:lnSpc>
                <a:spcPts val="3779"/>
              </a:lnSpc>
              <a:buFont typeface="Arial"/>
              <a:buChar char="•"/>
            </a:pPr>
            <a:r>
              <a:rPr lang="en-US" sz="2700" dirty="0">
                <a:solidFill>
                  <a:srgbClr val="000000"/>
                </a:solidFill>
                <a:latin typeface="Karnchang"/>
              </a:rPr>
              <a:t> </a:t>
            </a:r>
            <a:r>
              <a:rPr lang="en-US" sz="2700" dirty="0" err="1">
                <a:solidFill>
                  <a:srgbClr val="000000"/>
                </a:solidFill>
                <a:latin typeface="Karnchang"/>
              </a:rPr>
              <a:t>Distribusi</a:t>
            </a:r>
            <a:r>
              <a:rPr lang="en-US" sz="2700" dirty="0">
                <a:solidFill>
                  <a:srgbClr val="000000"/>
                </a:solidFill>
                <a:latin typeface="Karnchang"/>
              </a:rPr>
              <a:t> </a:t>
            </a:r>
            <a:r>
              <a:rPr lang="en-US" sz="2700" dirty="0" err="1">
                <a:solidFill>
                  <a:srgbClr val="000000"/>
                </a:solidFill>
                <a:latin typeface="Karnchang"/>
              </a:rPr>
              <a:t>waktu</a:t>
            </a:r>
            <a:r>
              <a:rPr lang="en-US" sz="2700" dirty="0">
                <a:solidFill>
                  <a:srgbClr val="000000"/>
                </a:solidFill>
                <a:latin typeface="Karnchang"/>
              </a:rPr>
              <a:t> </a:t>
            </a:r>
            <a:r>
              <a:rPr lang="en-US" sz="2700" dirty="0" err="1">
                <a:solidFill>
                  <a:srgbClr val="000000"/>
                </a:solidFill>
                <a:latin typeface="Karnchang"/>
              </a:rPr>
              <a:t>pelayanan</a:t>
            </a:r>
            <a:r>
              <a:rPr lang="en-US" sz="2700" dirty="0">
                <a:solidFill>
                  <a:srgbClr val="000000"/>
                </a:solidFill>
                <a:latin typeface="Karnchang"/>
              </a:rPr>
              <a:t> (</a:t>
            </a:r>
            <a:r>
              <a:rPr lang="en-US" sz="2700" dirty="0" err="1">
                <a:solidFill>
                  <a:srgbClr val="000000"/>
                </a:solidFill>
                <a:latin typeface="Karnchang"/>
              </a:rPr>
              <a:t>pelayanan</a:t>
            </a:r>
            <a:r>
              <a:rPr lang="en-US" sz="2700" dirty="0">
                <a:solidFill>
                  <a:srgbClr val="000000"/>
                </a:solidFill>
                <a:latin typeface="Karnchang"/>
              </a:rPr>
              <a:t> </a:t>
            </a:r>
            <a:r>
              <a:rPr lang="en-US" sz="2700" dirty="0" err="1">
                <a:solidFill>
                  <a:srgbClr val="000000"/>
                </a:solidFill>
                <a:latin typeface="Karnchang"/>
              </a:rPr>
              <a:t>tunggal</a:t>
            </a:r>
            <a:r>
              <a:rPr lang="en-US" sz="2700" dirty="0">
                <a:solidFill>
                  <a:srgbClr val="000000"/>
                </a:solidFill>
                <a:latin typeface="Karnchang"/>
              </a:rPr>
              <a:t> </a:t>
            </a:r>
            <a:r>
              <a:rPr lang="en-US" sz="2700" dirty="0" err="1">
                <a:solidFill>
                  <a:srgbClr val="000000"/>
                </a:solidFill>
                <a:latin typeface="Karnchang"/>
              </a:rPr>
              <a:t>atau</a:t>
            </a:r>
            <a:r>
              <a:rPr lang="en-US" sz="2700" dirty="0">
                <a:solidFill>
                  <a:srgbClr val="000000"/>
                </a:solidFill>
                <a:latin typeface="Karnchang"/>
              </a:rPr>
              <a:t> </a:t>
            </a:r>
            <a:r>
              <a:rPr lang="en-US" sz="2700" dirty="0" err="1">
                <a:solidFill>
                  <a:srgbClr val="000000"/>
                </a:solidFill>
                <a:latin typeface="Karnchang"/>
              </a:rPr>
              <a:t>kelompok</a:t>
            </a:r>
            <a:r>
              <a:rPr lang="en-US" sz="2700" dirty="0">
                <a:solidFill>
                  <a:srgbClr val="000000"/>
                </a:solidFill>
                <a:latin typeface="Karnchang"/>
              </a:rPr>
              <a:t>)</a:t>
            </a:r>
          </a:p>
          <a:p>
            <a:pPr marL="582930" lvl="1" indent="-291465" algn="just">
              <a:lnSpc>
                <a:spcPts val="3779"/>
              </a:lnSpc>
              <a:buFont typeface="Arial"/>
              <a:buChar char="•"/>
            </a:pPr>
            <a:r>
              <a:rPr lang="en-US" sz="2700" dirty="0">
                <a:solidFill>
                  <a:srgbClr val="000000"/>
                </a:solidFill>
                <a:latin typeface="Karnchang"/>
              </a:rPr>
              <a:t> </a:t>
            </a:r>
            <a:r>
              <a:rPr lang="en-US" sz="2700" dirty="0" err="1">
                <a:solidFill>
                  <a:srgbClr val="000000"/>
                </a:solidFill>
                <a:latin typeface="Karnchang"/>
              </a:rPr>
              <a:t>Rancangan</a:t>
            </a:r>
            <a:r>
              <a:rPr lang="en-US" sz="2700" dirty="0">
                <a:solidFill>
                  <a:srgbClr val="000000"/>
                </a:solidFill>
                <a:latin typeface="Karnchang"/>
              </a:rPr>
              <a:t> </a:t>
            </a:r>
            <a:r>
              <a:rPr lang="en-US" sz="2700" dirty="0" err="1">
                <a:solidFill>
                  <a:srgbClr val="000000"/>
                </a:solidFill>
                <a:latin typeface="Karnchang"/>
              </a:rPr>
              <a:t>sarana</a:t>
            </a:r>
            <a:r>
              <a:rPr lang="en-US" sz="2700" dirty="0">
                <a:solidFill>
                  <a:srgbClr val="000000"/>
                </a:solidFill>
                <a:latin typeface="Karnchang"/>
              </a:rPr>
              <a:t> </a:t>
            </a:r>
            <a:r>
              <a:rPr lang="en-US" sz="2700" dirty="0" err="1">
                <a:solidFill>
                  <a:srgbClr val="000000"/>
                </a:solidFill>
                <a:latin typeface="Karnchang"/>
              </a:rPr>
              <a:t>pelayanan</a:t>
            </a:r>
            <a:r>
              <a:rPr lang="en-US" sz="2700" dirty="0">
                <a:solidFill>
                  <a:srgbClr val="000000"/>
                </a:solidFill>
                <a:latin typeface="Karnchang"/>
              </a:rPr>
              <a:t> (</a:t>
            </a:r>
            <a:r>
              <a:rPr lang="en-US" sz="2700" dirty="0" err="1">
                <a:solidFill>
                  <a:srgbClr val="000000"/>
                </a:solidFill>
                <a:latin typeface="Karnchang"/>
              </a:rPr>
              <a:t>stasiun</a:t>
            </a:r>
            <a:r>
              <a:rPr lang="en-US" sz="2700" dirty="0">
                <a:solidFill>
                  <a:srgbClr val="000000"/>
                </a:solidFill>
                <a:latin typeface="Karnchang"/>
              </a:rPr>
              <a:t> serial, </a:t>
            </a:r>
            <a:r>
              <a:rPr lang="en-US" sz="2700" dirty="0" err="1">
                <a:solidFill>
                  <a:srgbClr val="000000"/>
                </a:solidFill>
                <a:latin typeface="Karnchang"/>
              </a:rPr>
              <a:t>paralel</a:t>
            </a:r>
            <a:r>
              <a:rPr lang="en-US" sz="2700" dirty="0">
                <a:solidFill>
                  <a:srgbClr val="000000"/>
                </a:solidFill>
                <a:latin typeface="Karnchang"/>
              </a:rPr>
              <a:t>, </a:t>
            </a:r>
            <a:r>
              <a:rPr lang="en-US" sz="2700" dirty="0" err="1">
                <a:solidFill>
                  <a:srgbClr val="000000"/>
                </a:solidFill>
                <a:latin typeface="Karnchang"/>
              </a:rPr>
              <a:t>atau</a:t>
            </a:r>
            <a:r>
              <a:rPr lang="en-US" sz="2700" dirty="0">
                <a:solidFill>
                  <a:srgbClr val="000000"/>
                </a:solidFill>
                <a:latin typeface="Karnchang"/>
              </a:rPr>
              <a:t> </a:t>
            </a:r>
            <a:r>
              <a:rPr lang="en-US" sz="2700" dirty="0" err="1">
                <a:solidFill>
                  <a:srgbClr val="000000"/>
                </a:solidFill>
                <a:latin typeface="Karnchang"/>
              </a:rPr>
              <a:t>jaringan</a:t>
            </a:r>
            <a:r>
              <a:rPr lang="en-US" sz="2700" dirty="0">
                <a:solidFill>
                  <a:srgbClr val="000000"/>
                </a:solidFill>
                <a:latin typeface="Karnchang"/>
              </a:rPr>
              <a:t>)</a:t>
            </a:r>
          </a:p>
          <a:p>
            <a:pPr marL="582930" lvl="1" indent="-291465" algn="just">
              <a:lnSpc>
                <a:spcPts val="3779"/>
              </a:lnSpc>
              <a:buFont typeface="Arial"/>
              <a:buChar char="•"/>
            </a:pPr>
            <a:r>
              <a:rPr lang="en-US" sz="2700" dirty="0">
                <a:solidFill>
                  <a:srgbClr val="000000"/>
                </a:solidFill>
                <a:latin typeface="Karnchang"/>
              </a:rPr>
              <a:t> </a:t>
            </a:r>
            <a:r>
              <a:rPr lang="en-US" sz="2700" dirty="0" err="1">
                <a:solidFill>
                  <a:srgbClr val="000000"/>
                </a:solidFill>
                <a:latin typeface="Karnchang"/>
              </a:rPr>
              <a:t>Peraturan</a:t>
            </a:r>
            <a:r>
              <a:rPr lang="en-US" sz="2700" dirty="0">
                <a:solidFill>
                  <a:srgbClr val="000000"/>
                </a:solidFill>
                <a:latin typeface="Karnchang"/>
              </a:rPr>
              <a:t> </a:t>
            </a:r>
            <a:r>
              <a:rPr lang="en-US" sz="2700" dirty="0" err="1">
                <a:solidFill>
                  <a:srgbClr val="000000"/>
                </a:solidFill>
                <a:latin typeface="Karnchang"/>
              </a:rPr>
              <a:t>pelayanan</a:t>
            </a:r>
            <a:r>
              <a:rPr lang="en-US" sz="2700" dirty="0">
                <a:solidFill>
                  <a:srgbClr val="000000"/>
                </a:solidFill>
                <a:latin typeface="Karnchang"/>
              </a:rPr>
              <a:t> (FCFS, LCFS, SIRO) dan </a:t>
            </a:r>
            <a:r>
              <a:rPr lang="en-US" sz="2700" dirty="0" err="1">
                <a:solidFill>
                  <a:srgbClr val="000000"/>
                </a:solidFill>
                <a:latin typeface="Karnchang"/>
              </a:rPr>
              <a:t>prioritas</a:t>
            </a:r>
            <a:r>
              <a:rPr lang="en-US" sz="2700" dirty="0">
                <a:solidFill>
                  <a:srgbClr val="000000"/>
                </a:solidFill>
                <a:latin typeface="Karnchang"/>
              </a:rPr>
              <a:t> </a:t>
            </a:r>
            <a:r>
              <a:rPr lang="en-US" sz="2700" dirty="0" err="1">
                <a:solidFill>
                  <a:srgbClr val="000000"/>
                </a:solidFill>
                <a:latin typeface="Karnchang"/>
              </a:rPr>
              <a:t>pelayanan</a:t>
            </a:r>
            <a:endParaRPr lang="en-US" sz="2700" dirty="0">
              <a:solidFill>
                <a:srgbClr val="000000"/>
              </a:solidFill>
              <a:latin typeface="Karnchang"/>
            </a:endParaRPr>
          </a:p>
          <a:p>
            <a:pPr marL="582930" lvl="1" indent="-291465" algn="just">
              <a:lnSpc>
                <a:spcPts val="3779"/>
              </a:lnSpc>
              <a:buFont typeface="Arial"/>
              <a:buChar char="•"/>
            </a:pPr>
            <a:r>
              <a:rPr lang="en-US" sz="2700" dirty="0">
                <a:solidFill>
                  <a:srgbClr val="000000"/>
                </a:solidFill>
                <a:latin typeface="Karnchang"/>
              </a:rPr>
              <a:t> </a:t>
            </a:r>
            <a:r>
              <a:rPr lang="en-US" sz="2700" dirty="0" err="1">
                <a:solidFill>
                  <a:srgbClr val="000000"/>
                </a:solidFill>
                <a:latin typeface="Karnchang"/>
              </a:rPr>
              <a:t>Ukuran</a:t>
            </a:r>
            <a:r>
              <a:rPr lang="en-US" sz="2700" dirty="0">
                <a:solidFill>
                  <a:srgbClr val="000000"/>
                </a:solidFill>
                <a:latin typeface="Karnchang"/>
              </a:rPr>
              <a:t> </a:t>
            </a:r>
            <a:r>
              <a:rPr lang="en-US" sz="2700" dirty="0" err="1">
                <a:solidFill>
                  <a:srgbClr val="000000"/>
                </a:solidFill>
                <a:latin typeface="Karnchang"/>
              </a:rPr>
              <a:t>antrian</a:t>
            </a:r>
            <a:r>
              <a:rPr lang="en-US" sz="2700" dirty="0">
                <a:solidFill>
                  <a:srgbClr val="000000"/>
                </a:solidFill>
                <a:latin typeface="Karnchang"/>
              </a:rPr>
              <a:t> (</a:t>
            </a:r>
            <a:r>
              <a:rPr lang="en-US" sz="2700" dirty="0" err="1">
                <a:solidFill>
                  <a:srgbClr val="000000"/>
                </a:solidFill>
                <a:latin typeface="Karnchang"/>
              </a:rPr>
              <a:t>terhingga</a:t>
            </a:r>
            <a:r>
              <a:rPr lang="en-US" sz="2700" dirty="0">
                <a:solidFill>
                  <a:srgbClr val="000000"/>
                </a:solidFill>
                <a:latin typeface="Karnchang"/>
              </a:rPr>
              <a:t> </a:t>
            </a:r>
            <a:r>
              <a:rPr lang="en-US" sz="2700" dirty="0" err="1">
                <a:solidFill>
                  <a:srgbClr val="000000"/>
                </a:solidFill>
                <a:latin typeface="Karnchang"/>
              </a:rPr>
              <a:t>atau</a:t>
            </a:r>
            <a:r>
              <a:rPr lang="en-US" sz="2700" dirty="0">
                <a:solidFill>
                  <a:srgbClr val="000000"/>
                </a:solidFill>
                <a:latin typeface="Karnchang"/>
              </a:rPr>
              <a:t> </a:t>
            </a:r>
            <a:r>
              <a:rPr lang="en-US" sz="2700" dirty="0" err="1">
                <a:solidFill>
                  <a:srgbClr val="000000"/>
                </a:solidFill>
                <a:latin typeface="Karnchang"/>
              </a:rPr>
              <a:t>tidak</a:t>
            </a:r>
            <a:r>
              <a:rPr lang="en-US" sz="2700" dirty="0">
                <a:solidFill>
                  <a:srgbClr val="000000"/>
                </a:solidFill>
                <a:latin typeface="Karnchang"/>
              </a:rPr>
              <a:t> </a:t>
            </a:r>
            <a:r>
              <a:rPr lang="en-US" sz="2700" dirty="0" err="1">
                <a:solidFill>
                  <a:srgbClr val="000000"/>
                </a:solidFill>
                <a:latin typeface="Karnchang"/>
              </a:rPr>
              <a:t>terhingga</a:t>
            </a:r>
            <a:r>
              <a:rPr lang="en-US" sz="2700" dirty="0">
                <a:solidFill>
                  <a:srgbClr val="000000"/>
                </a:solidFill>
                <a:latin typeface="Karnchang"/>
              </a:rPr>
              <a:t>)</a:t>
            </a:r>
          </a:p>
          <a:p>
            <a:pPr marL="582930" lvl="1" indent="-291465" algn="just">
              <a:lnSpc>
                <a:spcPts val="3779"/>
              </a:lnSpc>
              <a:buFont typeface="Arial"/>
              <a:buChar char="•"/>
            </a:pPr>
            <a:r>
              <a:rPr lang="en-US" sz="2700" dirty="0" err="1">
                <a:solidFill>
                  <a:srgbClr val="000000"/>
                </a:solidFill>
                <a:latin typeface="Karnchang"/>
              </a:rPr>
              <a:t>Sumber</a:t>
            </a:r>
            <a:r>
              <a:rPr lang="en-US" sz="2700" dirty="0">
                <a:solidFill>
                  <a:srgbClr val="000000"/>
                </a:solidFill>
                <a:latin typeface="Karnchang"/>
              </a:rPr>
              <a:t> </a:t>
            </a:r>
            <a:r>
              <a:rPr lang="en-US" sz="2700" dirty="0" err="1">
                <a:solidFill>
                  <a:srgbClr val="000000"/>
                </a:solidFill>
                <a:latin typeface="Karnchang"/>
              </a:rPr>
              <a:t>pemanggilan</a:t>
            </a:r>
            <a:r>
              <a:rPr lang="en-US" sz="2700" dirty="0">
                <a:solidFill>
                  <a:srgbClr val="000000"/>
                </a:solidFill>
                <a:latin typeface="Karnchang"/>
              </a:rPr>
              <a:t> (</a:t>
            </a:r>
            <a:r>
              <a:rPr lang="en-US" sz="2700" dirty="0" err="1">
                <a:solidFill>
                  <a:srgbClr val="000000"/>
                </a:solidFill>
                <a:latin typeface="Karnchang"/>
              </a:rPr>
              <a:t>terhingga</a:t>
            </a:r>
            <a:r>
              <a:rPr lang="en-US" sz="2700" dirty="0">
                <a:solidFill>
                  <a:srgbClr val="000000"/>
                </a:solidFill>
                <a:latin typeface="Karnchang"/>
              </a:rPr>
              <a:t> </a:t>
            </a:r>
            <a:r>
              <a:rPr lang="en-US" sz="2700" dirty="0" err="1">
                <a:solidFill>
                  <a:srgbClr val="000000"/>
                </a:solidFill>
                <a:latin typeface="Karnchang"/>
              </a:rPr>
              <a:t>atau</a:t>
            </a:r>
            <a:r>
              <a:rPr lang="en-US" sz="2700" dirty="0">
                <a:solidFill>
                  <a:srgbClr val="000000"/>
                </a:solidFill>
                <a:latin typeface="Karnchang"/>
              </a:rPr>
              <a:t> </a:t>
            </a:r>
            <a:r>
              <a:rPr lang="en-US" sz="2700" dirty="0" err="1">
                <a:solidFill>
                  <a:srgbClr val="000000"/>
                </a:solidFill>
                <a:latin typeface="Karnchang"/>
              </a:rPr>
              <a:t>tidak</a:t>
            </a:r>
            <a:r>
              <a:rPr lang="en-US" sz="2700" dirty="0">
                <a:solidFill>
                  <a:srgbClr val="000000"/>
                </a:solidFill>
                <a:latin typeface="Karnchang"/>
              </a:rPr>
              <a:t> </a:t>
            </a:r>
            <a:r>
              <a:rPr lang="en-US" sz="2700" dirty="0" err="1">
                <a:solidFill>
                  <a:srgbClr val="000000"/>
                </a:solidFill>
                <a:latin typeface="Karnchang"/>
              </a:rPr>
              <a:t>terhingga</a:t>
            </a:r>
            <a:r>
              <a:rPr lang="en-US" sz="2700" dirty="0">
                <a:solidFill>
                  <a:srgbClr val="000000"/>
                </a:solidFill>
                <a:latin typeface="Karnchang"/>
              </a:rPr>
              <a:t>)</a:t>
            </a:r>
          </a:p>
          <a:p>
            <a:pPr marL="582930" lvl="1" indent="-291465" algn="just">
              <a:lnSpc>
                <a:spcPts val="3779"/>
              </a:lnSpc>
              <a:buFont typeface="Arial"/>
              <a:buChar char="•"/>
            </a:pPr>
            <a:r>
              <a:rPr lang="en-US" sz="2700" dirty="0">
                <a:solidFill>
                  <a:srgbClr val="000000"/>
                </a:solidFill>
                <a:latin typeface="Karnchang"/>
              </a:rPr>
              <a:t> </a:t>
            </a:r>
            <a:r>
              <a:rPr lang="en-US" sz="2700" dirty="0" err="1">
                <a:solidFill>
                  <a:srgbClr val="000000"/>
                </a:solidFill>
                <a:latin typeface="Karnchang"/>
              </a:rPr>
              <a:t>Perilaku</a:t>
            </a:r>
            <a:r>
              <a:rPr lang="en-US" sz="2700" dirty="0">
                <a:solidFill>
                  <a:srgbClr val="000000"/>
                </a:solidFill>
                <a:latin typeface="Karnchang"/>
              </a:rPr>
              <a:t> </a:t>
            </a:r>
            <a:r>
              <a:rPr lang="en-US" sz="2700" dirty="0" err="1">
                <a:solidFill>
                  <a:srgbClr val="000000"/>
                </a:solidFill>
                <a:latin typeface="Karnchang"/>
              </a:rPr>
              <a:t>manusia</a:t>
            </a:r>
            <a:r>
              <a:rPr lang="en-US" sz="2700" dirty="0">
                <a:solidFill>
                  <a:srgbClr val="000000"/>
                </a:solidFill>
                <a:latin typeface="Karnchang"/>
              </a:rPr>
              <a:t> (</a:t>
            </a:r>
            <a:r>
              <a:rPr lang="en-US" sz="2700" dirty="0" err="1">
                <a:solidFill>
                  <a:srgbClr val="000000"/>
                </a:solidFill>
                <a:latin typeface="Karnchang"/>
              </a:rPr>
              <a:t>perpindahan</a:t>
            </a:r>
            <a:r>
              <a:rPr lang="en-US" sz="2700" dirty="0">
                <a:solidFill>
                  <a:srgbClr val="000000"/>
                </a:solidFill>
                <a:latin typeface="Karnchang"/>
              </a:rPr>
              <a:t>, </a:t>
            </a:r>
            <a:r>
              <a:rPr lang="en-US" sz="2700" dirty="0" err="1">
                <a:solidFill>
                  <a:srgbClr val="000000"/>
                </a:solidFill>
                <a:latin typeface="Karnchang"/>
              </a:rPr>
              <a:t>penolakan</a:t>
            </a:r>
            <a:r>
              <a:rPr lang="en-US" sz="2700" dirty="0">
                <a:solidFill>
                  <a:srgbClr val="000000"/>
                </a:solidFill>
                <a:latin typeface="Karnchang"/>
              </a:rPr>
              <a:t>, </a:t>
            </a:r>
            <a:r>
              <a:rPr lang="en-US" sz="2700" dirty="0" err="1">
                <a:solidFill>
                  <a:srgbClr val="000000"/>
                </a:solidFill>
                <a:latin typeface="Karnchang"/>
              </a:rPr>
              <a:t>atau</a:t>
            </a:r>
            <a:r>
              <a:rPr lang="en-US" sz="2700" dirty="0">
                <a:solidFill>
                  <a:srgbClr val="000000"/>
                </a:solidFill>
                <a:latin typeface="Karnchang"/>
              </a:rPr>
              <a:t> </a:t>
            </a:r>
            <a:r>
              <a:rPr lang="en-US" sz="2700" dirty="0" err="1">
                <a:solidFill>
                  <a:srgbClr val="000000"/>
                </a:solidFill>
                <a:latin typeface="Karnchang"/>
              </a:rPr>
              <a:t>pembatalan</a:t>
            </a:r>
            <a:r>
              <a:rPr lang="en-US" sz="2700" dirty="0">
                <a:solidFill>
                  <a:srgbClr val="000000"/>
                </a:solidFill>
                <a:latin typeface="Karnchang"/>
              </a:rPr>
              <a:t>)</a:t>
            </a:r>
          </a:p>
          <a:p>
            <a:pPr algn="just">
              <a:lnSpc>
                <a:spcPts val="3779"/>
              </a:lnSpc>
            </a:pPr>
            <a:endParaRPr lang="en-US" sz="2700" dirty="0">
              <a:solidFill>
                <a:srgbClr val="000000"/>
              </a:solidFill>
              <a:latin typeface="Karnchang"/>
            </a:endParaRPr>
          </a:p>
        </p:txBody>
      </p:sp>
      <p:grpSp>
        <p:nvGrpSpPr>
          <p:cNvPr id="27" name="Group 27"/>
          <p:cNvGrpSpPr/>
          <p:nvPr/>
        </p:nvGrpSpPr>
        <p:grpSpPr>
          <a:xfrm>
            <a:off x="15665503" y="317552"/>
            <a:ext cx="2042119" cy="650325"/>
            <a:chOff x="0" y="0"/>
            <a:chExt cx="537842" cy="171279"/>
          </a:xfrm>
        </p:grpSpPr>
        <p:sp>
          <p:nvSpPr>
            <p:cNvPr id="28" name="Freeform 28"/>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29" name="TextBox 29"/>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sp>
        <p:nvSpPr>
          <p:cNvPr id="30" name="TextBox 30"/>
          <p:cNvSpPr txBox="1"/>
          <p:nvPr/>
        </p:nvSpPr>
        <p:spPr>
          <a:xfrm>
            <a:off x="15621459" y="349050"/>
            <a:ext cx="2168307" cy="444454"/>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rPr>
              <a:t>Halaman 5</a:t>
            </a:r>
          </a:p>
        </p:txBody>
      </p:sp>
      <p:grpSp>
        <p:nvGrpSpPr>
          <p:cNvPr id="31" name="Group 31"/>
          <p:cNvGrpSpPr/>
          <p:nvPr/>
        </p:nvGrpSpPr>
        <p:grpSpPr>
          <a:xfrm>
            <a:off x="629723" y="9258300"/>
            <a:ext cx="6961669" cy="627749"/>
            <a:chOff x="0" y="0"/>
            <a:chExt cx="1833526" cy="165333"/>
          </a:xfrm>
        </p:grpSpPr>
        <p:sp>
          <p:nvSpPr>
            <p:cNvPr id="32" name="Freeform 32"/>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3" name="TextBox 33"/>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4" name="TextBox 34"/>
          <p:cNvSpPr txBox="1"/>
          <p:nvPr/>
        </p:nvSpPr>
        <p:spPr>
          <a:xfrm>
            <a:off x="551143" y="9243908"/>
            <a:ext cx="7118830" cy="700192"/>
          </a:xfrm>
          <a:prstGeom prst="rect">
            <a:avLst/>
          </a:prstGeom>
        </p:spPr>
        <p:txBody>
          <a:bodyPr lIns="0" tIns="0" rIns="0" bIns="0" rtlCol="0" anchor="t">
            <a:spAutoFit/>
          </a:bodyPr>
          <a:lstStyle/>
          <a:p>
            <a:pPr algn="ctr">
              <a:lnSpc>
                <a:spcPts val="2800"/>
              </a:lnSpc>
            </a:pPr>
            <a:r>
              <a:rPr lang="en-US" sz="2000" spc="120" dirty="0">
                <a:solidFill>
                  <a:srgbClr val="FFFFFF"/>
                </a:solidFill>
                <a:latin typeface="Karnchang"/>
              </a:rPr>
              <a:t>Giraldo Nainggolan |  Universitas </a:t>
            </a:r>
            <a:r>
              <a:rPr lang="en-US" sz="2000" spc="120" dirty="0" err="1">
                <a:solidFill>
                  <a:srgbClr val="FFFFFF"/>
                </a:solidFill>
                <a:latin typeface="Karnchang"/>
              </a:rPr>
              <a:t>Trunojoyo</a:t>
            </a:r>
            <a:r>
              <a:rPr lang="en-US" sz="2000" spc="120" dirty="0">
                <a:solidFill>
                  <a:srgbClr val="FFFFFF"/>
                </a:solidFill>
                <a:latin typeface="Karnchang"/>
              </a:rPr>
              <a:t> | </a:t>
            </a:r>
            <a:r>
              <a:rPr lang="en-US" sz="2000" spc="120" dirty="0" err="1">
                <a:solidFill>
                  <a:srgbClr val="FFFFFF"/>
                </a:solidFill>
                <a:latin typeface="Karnchang"/>
              </a:rPr>
              <a:t>Sistem</a:t>
            </a:r>
            <a:r>
              <a:rPr lang="en-US" sz="2000" spc="120" dirty="0">
                <a:solidFill>
                  <a:srgbClr val="FFFFFF"/>
                </a:solidFill>
                <a:latin typeface="Karnchang"/>
              </a:rPr>
              <a:t> </a:t>
            </a:r>
            <a:r>
              <a:rPr lang="en-US" sz="2000" spc="120" dirty="0" err="1">
                <a:solidFill>
                  <a:srgbClr val="FFFFFF"/>
                </a:solidFill>
                <a:latin typeface="Karnchang"/>
              </a:rPr>
              <a:t>Informasi</a:t>
            </a:r>
            <a:r>
              <a:rPr lang="en-US" sz="2000" spc="120" dirty="0">
                <a:solidFill>
                  <a:srgbClr val="FFFFFF"/>
                </a:solidFill>
                <a:latin typeface="Karnchang"/>
              </a:rPr>
              <a:t>| 2023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4293776" y="383391"/>
            <a:ext cx="9700448" cy="1859915"/>
          </a:xfrm>
          <a:prstGeom prst="rect">
            <a:avLst/>
          </a:prstGeom>
        </p:spPr>
        <p:txBody>
          <a:bodyPr lIns="0" tIns="0" rIns="0" bIns="0" rtlCol="0" anchor="t">
            <a:spAutoFit/>
          </a:bodyPr>
          <a:lstStyle/>
          <a:p>
            <a:pPr algn="ctr">
              <a:lnSpc>
                <a:spcPts val="5980"/>
              </a:lnSpc>
            </a:pPr>
            <a:r>
              <a:rPr lang="en-US" sz="6500">
                <a:solidFill>
                  <a:srgbClr val="243342"/>
                </a:solidFill>
                <a:latin typeface="Karnchang Bold"/>
              </a:rPr>
              <a:t>Komponen Proses Antrian</a:t>
            </a:r>
          </a:p>
        </p:txBody>
      </p:sp>
      <p:sp>
        <p:nvSpPr>
          <p:cNvPr id="26" name="TextBox 26"/>
          <p:cNvSpPr txBox="1"/>
          <p:nvPr/>
        </p:nvSpPr>
        <p:spPr>
          <a:xfrm>
            <a:off x="815642" y="2081381"/>
            <a:ext cx="16629577" cy="7284815"/>
          </a:xfrm>
          <a:prstGeom prst="rect">
            <a:avLst/>
          </a:prstGeom>
        </p:spPr>
        <p:txBody>
          <a:bodyPr lIns="0" tIns="0" rIns="0" bIns="0" rtlCol="0" anchor="t">
            <a:spAutoFit/>
          </a:bodyPr>
          <a:lstStyle/>
          <a:p>
            <a:pPr algn="ctr">
              <a:lnSpc>
                <a:spcPts val="3779"/>
              </a:lnSpc>
            </a:pPr>
            <a:r>
              <a:rPr lang="en-US" sz="2700" dirty="0" err="1">
                <a:solidFill>
                  <a:srgbClr val="FF914D"/>
                </a:solidFill>
                <a:latin typeface="Karnchang Bold"/>
              </a:rPr>
              <a:t>Kedatangan</a:t>
            </a:r>
            <a:endParaRPr lang="en-US" sz="2700" dirty="0">
              <a:solidFill>
                <a:srgbClr val="FF914D"/>
              </a:solidFill>
              <a:latin typeface="Karnchang Bold"/>
            </a:endParaRPr>
          </a:p>
          <a:p>
            <a:pPr lvl="4" algn="just">
              <a:lnSpc>
                <a:spcPts val="3779"/>
              </a:lnSpc>
            </a:pPr>
            <a:r>
              <a:rPr lang="en-US" sz="2700" dirty="0" err="1">
                <a:solidFill>
                  <a:srgbClr val="000000"/>
                </a:solidFill>
                <a:latin typeface="Karnchang"/>
              </a:rPr>
              <a:t>Setiap</a:t>
            </a:r>
            <a:r>
              <a:rPr lang="en-US" sz="2700" dirty="0">
                <a:solidFill>
                  <a:srgbClr val="000000"/>
                </a:solidFill>
                <a:latin typeface="Karnchang"/>
              </a:rPr>
              <a:t> </a:t>
            </a:r>
            <a:r>
              <a:rPr lang="en-US" sz="2700" dirty="0" err="1">
                <a:solidFill>
                  <a:srgbClr val="000000"/>
                </a:solidFill>
                <a:latin typeface="Karnchang"/>
              </a:rPr>
              <a:t>masalah</a:t>
            </a:r>
            <a:r>
              <a:rPr lang="en-US" sz="2700" dirty="0">
                <a:solidFill>
                  <a:srgbClr val="000000"/>
                </a:solidFill>
                <a:latin typeface="Karnchang"/>
              </a:rPr>
              <a:t> </a:t>
            </a:r>
            <a:r>
              <a:rPr lang="en-US" sz="2700" dirty="0" err="1">
                <a:solidFill>
                  <a:srgbClr val="000000"/>
                </a:solidFill>
                <a:latin typeface="Karnchang"/>
              </a:rPr>
              <a:t>antrian</a:t>
            </a:r>
            <a:r>
              <a:rPr lang="en-US" sz="2700" dirty="0">
                <a:solidFill>
                  <a:srgbClr val="000000"/>
                </a:solidFill>
                <a:latin typeface="Karnchang"/>
              </a:rPr>
              <a:t> </a:t>
            </a:r>
            <a:r>
              <a:rPr lang="en-US" sz="2700" dirty="0" err="1">
                <a:solidFill>
                  <a:srgbClr val="000000"/>
                </a:solidFill>
                <a:latin typeface="Karnchang"/>
              </a:rPr>
              <a:t>melibatkan</a:t>
            </a:r>
            <a:r>
              <a:rPr lang="en-US" sz="2700" dirty="0">
                <a:solidFill>
                  <a:srgbClr val="000000"/>
                </a:solidFill>
                <a:latin typeface="Karnchang"/>
              </a:rPr>
              <a:t> </a:t>
            </a:r>
            <a:r>
              <a:rPr lang="en-US" sz="2700" dirty="0" err="1">
                <a:solidFill>
                  <a:srgbClr val="000000"/>
                </a:solidFill>
                <a:latin typeface="Karnchang"/>
              </a:rPr>
              <a:t>kedatangan</a:t>
            </a:r>
            <a:r>
              <a:rPr lang="en-US" sz="2700" dirty="0">
                <a:solidFill>
                  <a:srgbClr val="000000"/>
                </a:solidFill>
                <a:latin typeface="Karnchang"/>
              </a:rPr>
              <a:t>, </a:t>
            </a:r>
            <a:r>
              <a:rPr lang="en-US" sz="2700" dirty="0" err="1">
                <a:solidFill>
                  <a:srgbClr val="000000"/>
                </a:solidFill>
                <a:latin typeface="Karnchang"/>
              </a:rPr>
              <a:t>misalnya</a:t>
            </a:r>
            <a:r>
              <a:rPr lang="en-US" sz="2700" dirty="0">
                <a:solidFill>
                  <a:srgbClr val="000000"/>
                </a:solidFill>
                <a:latin typeface="Karnchang"/>
              </a:rPr>
              <a:t> orang, </a:t>
            </a:r>
            <a:r>
              <a:rPr lang="en-US" sz="2700" dirty="0" err="1">
                <a:solidFill>
                  <a:srgbClr val="000000"/>
                </a:solidFill>
                <a:latin typeface="Karnchang"/>
              </a:rPr>
              <a:t>mobil</a:t>
            </a:r>
            <a:r>
              <a:rPr lang="en-US" sz="2700" dirty="0">
                <a:solidFill>
                  <a:srgbClr val="000000"/>
                </a:solidFill>
                <a:latin typeface="Karnchang"/>
              </a:rPr>
              <a:t>, </a:t>
            </a:r>
            <a:r>
              <a:rPr lang="en-US" sz="2700" dirty="0" err="1">
                <a:solidFill>
                  <a:srgbClr val="000000"/>
                </a:solidFill>
                <a:latin typeface="Karnchang"/>
              </a:rPr>
              <a:t>atau</a:t>
            </a:r>
            <a:endParaRPr lang="en-US" sz="2700" dirty="0">
              <a:solidFill>
                <a:srgbClr val="000000"/>
              </a:solidFill>
              <a:latin typeface="Karnchang"/>
            </a:endParaRPr>
          </a:p>
          <a:p>
            <a:pPr lvl="4" algn="just">
              <a:lnSpc>
                <a:spcPts val="3779"/>
              </a:lnSpc>
            </a:pPr>
            <a:r>
              <a:rPr lang="en-US" sz="2700" dirty="0" err="1">
                <a:solidFill>
                  <a:srgbClr val="000000"/>
                </a:solidFill>
                <a:latin typeface="Karnchang"/>
              </a:rPr>
              <a:t>panggilan</a:t>
            </a:r>
            <a:r>
              <a:rPr lang="en-US" sz="2700" dirty="0">
                <a:solidFill>
                  <a:srgbClr val="000000"/>
                </a:solidFill>
                <a:latin typeface="Karnchang"/>
              </a:rPr>
              <a:t> </a:t>
            </a:r>
            <a:r>
              <a:rPr lang="en-US" sz="2700" dirty="0" err="1">
                <a:solidFill>
                  <a:srgbClr val="000000"/>
                </a:solidFill>
                <a:latin typeface="Karnchang"/>
              </a:rPr>
              <a:t>telepon</a:t>
            </a:r>
            <a:r>
              <a:rPr lang="en-US" sz="2700" dirty="0">
                <a:solidFill>
                  <a:srgbClr val="000000"/>
                </a:solidFill>
                <a:latin typeface="Karnchang"/>
              </a:rPr>
              <a:t> </a:t>
            </a:r>
            <a:r>
              <a:rPr lang="en-US" sz="2700" dirty="0" err="1">
                <a:solidFill>
                  <a:srgbClr val="000000"/>
                </a:solidFill>
                <a:latin typeface="Karnchang"/>
              </a:rPr>
              <a:t>untuk</a:t>
            </a:r>
            <a:r>
              <a:rPr lang="en-US" sz="2700" dirty="0">
                <a:solidFill>
                  <a:srgbClr val="000000"/>
                </a:solidFill>
                <a:latin typeface="Karnchang"/>
              </a:rPr>
              <a:t> </a:t>
            </a:r>
            <a:r>
              <a:rPr lang="en-US" sz="2700" dirty="0" err="1">
                <a:solidFill>
                  <a:srgbClr val="000000"/>
                </a:solidFill>
                <a:latin typeface="Karnchang"/>
              </a:rPr>
              <a:t>dilayani</a:t>
            </a:r>
            <a:r>
              <a:rPr lang="en-US" sz="2700" dirty="0">
                <a:solidFill>
                  <a:srgbClr val="000000"/>
                </a:solidFill>
                <a:latin typeface="Karnchang"/>
              </a:rPr>
              <a:t>. </a:t>
            </a:r>
            <a:r>
              <a:rPr lang="en-US" sz="2700" dirty="0" err="1">
                <a:solidFill>
                  <a:srgbClr val="000000"/>
                </a:solidFill>
                <a:latin typeface="Karnchang"/>
              </a:rPr>
              <a:t>Unsur</a:t>
            </a:r>
            <a:r>
              <a:rPr lang="en-US" sz="2700" dirty="0">
                <a:solidFill>
                  <a:srgbClr val="000000"/>
                </a:solidFill>
                <a:latin typeface="Karnchang"/>
              </a:rPr>
              <a:t> </a:t>
            </a:r>
            <a:r>
              <a:rPr lang="en-US" sz="2700" dirty="0" err="1">
                <a:solidFill>
                  <a:srgbClr val="000000"/>
                </a:solidFill>
                <a:latin typeface="Karnchang"/>
              </a:rPr>
              <a:t>ini</a:t>
            </a:r>
            <a:r>
              <a:rPr lang="en-US" sz="2700" dirty="0">
                <a:solidFill>
                  <a:srgbClr val="000000"/>
                </a:solidFill>
                <a:latin typeface="Karnchang"/>
              </a:rPr>
              <a:t> </a:t>
            </a:r>
            <a:r>
              <a:rPr lang="en-US" sz="2700" dirty="0" err="1">
                <a:solidFill>
                  <a:srgbClr val="000000"/>
                </a:solidFill>
                <a:latin typeface="Karnchang"/>
              </a:rPr>
              <a:t>sering</a:t>
            </a:r>
            <a:r>
              <a:rPr lang="en-US" sz="2700" dirty="0">
                <a:solidFill>
                  <a:srgbClr val="000000"/>
                </a:solidFill>
                <a:latin typeface="Karnchang"/>
              </a:rPr>
              <a:t> </a:t>
            </a:r>
            <a:r>
              <a:rPr lang="en-US" sz="2700" dirty="0" err="1">
                <a:solidFill>
                  <a:srgbClr val="000000"/>
                </a:solidFill>
                <a:latin typeface="Karnchang"/>
              </a:rPr>
              <a:t>dinamakan</a:t>
            </a:r>
            <a:r>
              <a:rPr lang="en-US" sz="2700" dirty="0">
                <a:solidFill>
                  <a:srgbClr val="000000"/>
                </a:solidFill>
                <a:latin typeface="Karnchang"/>
              </a:rPr>
              <a:t> proses input </a:t>
            </a:r>
          </a:p>
          <a:p>
            <a:pPr lvl="4" algn="just">
              <a:lnSpc>
                <a:spcPts val="3779"/>
              </a:lnSpc>
            </a:pPr>
            <a:r>
              <a:rPr lang="en-US" sz="2700" dirty="0">
                <a:solidFill>
                  <a:srgbClr val="000000"/>
                </a:solidFill>
                <a:latin typeface="Karnchang"/>
              </a:rPr>
              <a:t>yang </a:t>
            </a:r>
            <a:r>
              <a:rPr lang="en-US" sz="2700" dirty="0" err="1">
                <a:solidFill>
                  <a:srgbClr val="000000"/>
                </a:solidFill>
                <a:latin typeface="Karnchang"/>
              </a:rPr>
              <a:t>meliputi</a:t>
            </a:r>
            <a:r>
              <a:rPr lang="en-US" sz="2700" dirty="0">
                <a:solidFill>
                  <a:srgbClr val="000000"/>
                </a:solidFill>
                <a:latin typeface="Karnchang"/>
              </a:rPr>
              <a:t> </a:t>
            </a:r>
            <a:r>
              <a:rPr lang="en-US" sz="2700" dirty="0" err="1">
                <a:solidFill>
                  <a:srgbClr val="000000"/>
                </a:solidFill>
                <a:latin typeface="Karnchang"/>
              </a:rPr>
              <a:t>sumber</a:t>
            </a:r>
            <a:r>
              <a:rPr lang="en-US" sz="2700" dirty="0">
                <a:solidFill>
                  <a:srgbClr val="000000"/>
                </a:solidFill>
                <a:latin typeface="Karnchang"/>
              </a:rPr>
              <a:t> </a:t>
            </a:r>
            <a:r>
              <a:rPr lang="en-US" sz="2700" dirty="0" err="1">
                <a:solidFill>
                  <a:srgbClr val="000000"/>
                </a:solidFill>
                <a:latin typeface="Karnchang"/>
              </a:rPr>
              <a:t>kedatangan</a:t>
            </a:r>
            <a:r>
              <a:rPr lang="en-US" sz="2700" dirty="0">
                <a:solidFill>
                  <a:srgbClr val="000000"/>
                </a:solidFill>
                <a:latin typeface="Karnchang"/>
              </a:rPr>
              <a:t> dan </a:t>
            </a:r>
            <a:r>
              <a:rPr lang="en-US" sz="2700" dirty="0" err="1">
                <a:solidFill>
                  <a:srgbClr val="000000"/>
                </a:solidFill>
                <a:latin typeface="Karnchang"/>
              </a:rPr>
              <a:t>cara</a:t>
            </a:r>
            <a:r>
              <a:rPr lang="en-US" sz="2700" dirty="0">
                <a:solidFill>
                  <a:srgbClr val="000000"/>
                </a:solidFill>
                <a:latin typeface="Karnchang"/>
              </a:rPr>
              <a:t> </a:t>
            </a:r>
            <a:r>
              <a:rPr lang="en-US" sz="2700" dirty="0" err="1">
                <a:solidFill>
                  <a:srgbClr val="000000"/>
                </a:solidFill>
                <a:latin typeface="Karnchang"/>
              </a:rPr>
              <a:t>terjadinya</a:t>
            </a:r>
            <a:r>
              <a:rPr lang="en-US" sz="2700" dirty="0">
                <a:solidFill>
                  <a:srgbClr val="000000"/>
                </a:solidFill>
                <a:latin typeface="Karnchang"/>
              </a:rPr>
              <a:t> </a:t>
            </a:r>
            <a:r>
              <a:rPr lang="en-US" sz="2700" dirty="0" err="1">
                <a:solidFill>
                  <a:srgbClr val="000000"/>
                </a:solidFill>
                <a:latin typeface="Karnchang"/>
              </a:rPr>
              <a:t>kedatangan</a:t>
            </a:r>
            <a:r>
              <a:rPr lang="en-US" sz="2700" dirty="0">
                <a:solidFill>
                  <a:srgbClr val="000000"/>
                </a:solidFill>
                <a:latin typeface="Karnchang"/>
              </a:rPr>
              <a:t> yang </a:t>
            </a:r>
          </a:p>
          <a:p>
            <a:pPr lvl="4" algn="just">
              <a:lnSpc>
                <a:spcPts val="3779"/>
              </a:lnSpc>
            </a:pPr>
            <a:r>
              <a:rPr lang="en-US" sz="2700" dirty="0" err="1">
                <a:solidFill>
                  <a:srgbClr val="000000"/>
                </a:solidFill>
                <a:latin typeface="Karnchang"/>
              </a:rPr>
              <a:t>umumnya</a:t>
            </a:r>
            <a:r>
              <a:rPr lang="en-US" sz="2700" dirty="0">
                <a:solidFill>
                  <a:srgbClr val="000000"/>
                </a:solidFill>
                <a:latin typeface="Karnchang"/>
              </a:rPr>
              <a:t> </a:t>
            </a:r>
            <a:r>
              <a:rPr lang="en-US" sz="2700" dirty="0" err="1">
                <a:solidFill>
                  <a:srgbClr val="000000"/>
                </a:solidFill>
                <a:latin typeface="Karnchang"/>
              </a:rPr>
              <a:t>merupakan</a:t>
            </a:r>
            <a:r>
              <a:rPr lang="en-US" sz="2700" dirty="0">
                <a:solidFill>
                  <a:srgbClr val="000000"/>
                </a:solidFill>
                <a:latin typeface="Karnchang"/>
              </a:rPr>
              <a:t> proses random.</a:t>
            </a:r>
          </a:p>
          <a:p>
            <a:pPr algn="ctr">
              <a:lnSpc>
                <a:spcPts val="3779"/>
              </a:lnSpc>
            </a:pPr>
            <a:r>
              <a:rPr lang="en-US" sz="2700" dirty="0" err="1">
                <a:solidFill>
                  <a:srgbClr val="FF914D"/>
                </a:solidFill>
                <a:latin typeface="Karnchang Bold"/>
              </a:rPr>
              <a:t>Pelayan</a:t>
            </a:r>
            <a:endParaRPr lang="en-US" sz="2700" dirty="0">
              <a:solidFill>
                <a:srgbClr val="FF914D"/>
              </a:solidFill>
              <a:latin typeface="Karnchang Bold"/>
            </a:endParaRPr>
          </a:p>
          <a:p>
            <a:pPr lvl="4" algn="just">
              <a:lnSpc>
                <a:spcPts val="3779"/>
              </a:lnSpc>
            </a:pPr>
            <a:r>
              <a:rPr lang="en-US" sz="2700" dirty="0" err="1">
                <a:solidFill>
                  <a:srgbClr val="000000"/>
                </a:solidFill>
                <a:latin typeface="Karnchang"/>
              </a:rPr>
              <a:t>Timbulnya</a:t>
            </a:r>
            <a:r>
              <a:rPr lang="en-US" sz="2700" dirty="0">
                <a:solidFill>
                  <a:srgbClr val="000000"/>
                </a:solidFill>
                <a:latin typeface="Karnchang"/>
              </a:rPr>
              <a:t> </a:t>
            </a:r>
            <a:r>
              <a:rPr lang="en-US" sz="2700" dirty="0" err="1">
                <a:solidFill>
                  <a:srgbClr val="000000"/>
                </a:solidFill>
                <a:latin typeface="Karnchang"/>
              </a:rPr>
              <a:t>antrian</a:t>
            </a:r>
            <a:r>
              <a:rPr lang="en-US" sz="2700" dirty="0">
                <a:solidFill>
                  <a:srgbClr val="000000"/>
                </a:solidFill>
                <a:latin typeface="Karnchang"/>
              </a:rPr>
              <a:t> </a:t>
            </a:r>
            <a:r>
              <a:rPr lang="en-US" sz="2700" dirty="0" err="1">
                <a:solidFill>
                  <a:srgbClr val="000000"/>
                </a:solidFill>
                <a:latin typeface="Karnchang"/>
              </a:rPr>
              <a:t>terutama</a:t>
            </a:r>
            <a:r>
              <a:rPr lang="en-US" sz="2700" dirty="0">
                <a:solidFill>
                  <a:srgbClr val="000000"/>
                </a:solidFill>
                <a:latin typeface="Karnchang"/>
              </a:rPr>
              <a:t> </a:t>
            </a:r>
            <a:r>
              <a:rPr lang="en-US" sz="2700" dirty="0" err="1">
                <a:solidFill>
                  <a:srgbClr val="000000"/>
                </a:solidFill>
                <a:latin typeface="Karnchang"/>
              </a:rPr>
              <a:t>tergantung</a:t>
            </a:r>
            <a:r>
              <a:rPr lang="en-US" sz="2700" dirty="0">
                <a:solidFill>
                  <a:srgbClr val="000000"/>
                </a:solidFill>
                <a:latin typeface="Karnchang"/>
              </a:rPr>
              <a:t> </a:t>
            </a:r>
            <a:r>
              <a:rPr lang="en-US" sz="2700" dirty="0" err="1">
                <a:solidFill>
                  <a:srgbClr val="000000"/>
                </a:solidFill>
                <a:latin typeface="Karnchang"/>
              </a:rPr>
              <a:t>dari</a:t>
            </a:r>
            <a:r>
              <a:rPr lang="en-US" sz="2700" dirty="0">
                <a:solidFill>
                  <a:srgbClr val="000000"/>
                </a:solidFill>
                <a:latin typeface="Karnchang"/>
              </a:rPr>
              <a:t> </a:t>
            </a:r>
            <a:r>
              <a:rPr lang="en-US" sz="2700" dirty="0" err="1">
                <a:solidFill>
                  <a:srgbClr val="000000"/>
                </a:solidFill>
                <a:latin typeface="Karnchang"/>
              </a:rPr>
              <a:t>sifat</a:t>
            </a:r>
            <a:r>
              <a:rPr lang="en-US" sz="2700" dirty="0">
                <a:solidFill>
                  <a:srgbClr val="000000"/>
                </a:solidFill>
                <a:latin typeface="Karnchang"/>
              </a:rPr>
              <a:t> </a:t>
            </a:r>
            <a:r>
              <a:rPr lang="en-US" sz="2700" dirty="0" err="1">
                <a:solidFill>
                  <a:srgbClr val="000000"/>
                </a:solidFill>
                <a:latin typeface="Karnchang"/>
              </a:rPr>
              <a:t>kedatangan</a:t>
            </a:r>
            <a:r>
              <a:rPr lang="en-US" sz="2700" dirty="0">
                <a:solidFill>
                  <a:srgbClr val="000000"/>
                </a:solidFill>
                <a:latin typeface="Karnchang"/>
              </a:rPr>
              <a:t> dan proses </a:t>
            </a:r>
            <a:r>
              <a:rPr lang="en-US" sz="2700" dirty="0" err="1">
                <a:solidFill>
                  <a:srgbClr val="000000"/>
                </a:solidFill>
                <a:latin typeface="Karnchang"/>
              </a:rPr>
              <a:t>pelayanan</a:t>
            </a:r>
            <a:r>
              <a:rPr lang="en-US" sz="2700" dirty="0">
                <a:solidFill>
                  <a:srgbClr val="000000"/>
                </a:solidFill>
                <a:latin typeface="Karnchang"/>
              </a:rPr>
              <a:t>.</a:t>
            </a:r>
          </a:p>
          <a:p>
            <a:pPr lvl="4" algn="just">
              <a:lnSpc>
                <a:spcPts val="3779"/>
              </a:lnSpc>
            </a:pPr>
            <a:r>
              <a:rPr lang="en-US" sz="2700" dirty="0" err="1">
                <a:solidFill>
                  <a:srgbClr val="000000"/>
                </a:solidFill>
                <a:latin typeface="Karnchang"/>
              </a:rPr>
              <a:t>Penentu</a:t>
            </a:r>
            <a:r>
              <a:rPr lang="en-US" sz="2700" dirty="0">
                <a:solidFill>
                  <a:srgbClr val="000000"/>
                </a:solidFill>
                <a:latin typeface="Karnchang"/>
              </a:rPr>
              <a:t> </a:t>
            </a:r>
            <a:r>
              <a:rPr lang="en-US" sz="2700" dirty="0" err="1">
                <a:solidFill>
                  <a:srgbClr val="000000"/>
                </a:solidFill>
                <a:latin typeface="Karnchang"/>
              </a:rPr>
              <a:t>antrian</a:t>
            </a:r>
            <a:r>
              <a:rPr lang="en-US" sz="2700" dirty="0">
                <a:solidFill>
                  <a:srgbClr val="000000"/>
                </a:solidFill>
                <a:latin typeface="Karnchang"/>
              </a:rPr>
              <a:t> lain (</a:t>
            </a:r>
            <a:r>
              <a:rPr lang="en-US" sz="2700" dirty="0" err="1">
                <a:solidFill>
                  <a:srgbClr val="000000"/>
                </a:solidFill>
                <a:latin typeface="Karnchang"/>
              </a:rPr>
              <a:t>aturan</a:t>
            </a:r>
            <a:r>
              <a:rPr lang="en-US" sz="2700" dirty="0">
                <a:solidFill>
                  <a:srgbClr val="000000"/>
                </a:solidFill>
                <a:latin typeface="Karnchang"/>
              </a:rPr>
              <a:t> </a:t>
            </a:r>
            <a:r>
              <a:rPr lang="en-US" sz="2700" dirty="0" err="1">
                <a:solidFill>
                  <a:srgbClr val="000000"/>
                </a:solidFill>
                <a:latin typeface="Karnchang"/>
              </a:rPr>
              <a:t>keputusanyang</a:t>
            </a:r>
            <a:r>
              <a:rPr lang="en-US" sz="2700" dirty="0">
                <a:solidFill>
                  <a:srgbClr val="000000"/>
                </a:solidFill>
                <a:latin typeface="Karnchang"/>
              </a:rPr>
              <a:t> </a:t>
            </a:r>
            <a:r>
              <a:rPr lang="en-US" sz="2700" dirty="0" err="1">
                <a:solidFill>
                  <a:srgbClr val="000000"/>
                </a:solidFill>
                <a:latin typeface="Karnchang"/>
              </a:rPr>
              <a:t>menjelaskan</a:t>
            </a:r>
            <a:r>
              <a:rPr lang="en-US" sz="2700" dirty="0">
                <a:solidFill>
                  <a:srgbClr val="000000"/>
                </a:solidFill>
                <a:latin typeface="Karnchang"/>
              </a:rPr>
              <a:t> </a:t>
            </a:r>
            <a:r>
              <a:rPr lang="en-US" sz="2700" dirty="0" err="1">
                <a:solidFill>
                  <a:srgbClr val="000000"/>
                </a:solidFill>
                <a:latin typeface="Karnchang"/>
              </a:rPr>
              <a:t>cara</a:t>
            </a:r>
            <a:r>
              <a:rPr lang="en-US" sz="2700" dirty="0">
                <a:solidFill>
                  <a:srgbClr val="000000"/>
                </a:solidFill>
                <a:latin typeface="Karnchang"/>
              </a:rPr>
              <a:t> </a:t>
            </a:r>
            <a:r>
              <a:rPr lang="en-US" sz="2700" dirty="0" err="1">
                <a:solidFill>
                  <a:srgbClr val="000000"/>
                </a:solidFill>
                <a:latin typeface="Karnchang"/>
              </a:rPr>
              <a:t>melayani</a:t>
            </a:r>
            <a:r>
              <a:rPr lang="en-US" sz="2700" dirty="0">
                <a:solidFill>
                  <a:srgbClr val="000000"/>
                </a:solidFill>
                <a:latin typeface="Karnchang"/>
              </a:rPr>
              <a:t> </a:t>
            </a:r>
            <a:r>
              <a:rPr lang="en-US" sz="2700" dirty="0" err="1">
                <a:solidFill>
                  <a:srgbClr val="000000"/>
                </a:solidFill>
                <a:latin typeface="Karnchang"/>
              </a:rPr>
              <a:t>pengantri</a:t>
            </a:r>
            <a:r>
              <a:rPr lang="en-US" sz="2700" dirty="0">
                <a:solidFill>
                  <a:srgbClr val="000000"/>
                </a:solidFill>
                <a:latin typeface="Karnchang"/>
              </a:rPr>
              <a:t>,</a:t>
            </a:r>
          </a:p>
          <a:p>
            <a:pPr lvl="4" algn="just">
              <a:lnSpc>
                <a:spcPts val="3779"/>
              </a:lnSpc>
            </a:pPr>
            <a:r>
              <a:rPr lang="en-US" sz="2700" dirty="0" err="1">
                <a:solidFill>
                  <a:srgbClr val="000000"/>
                </a:solidFill>
                <a:latin typeface="Karnchang"/>
              </a:rPr>
              <a:t>misalnya</a:t>
            </a:r>
            <a:r>
              <a:rPr lang="en-US" sz="2700" dirty="0">
                <a:solidFill>
                  <a:srgbClr val="000000"/>
                </a:solidFill>
                <a:latin typeface="Karnchang"/>
              </a:rPr>
              <a:t>, </a:t>
            </a:r>
            <a:r>
              <a:rPr lang="en-US" sz="2700" dirty="0" err="1">
                <a:solidFill>
                  <a:srgbClr val="000000"/>
                </a:solidFill>
                <a:latin typeface="Karnchang"/>
              </a:rPr>
              <a:t>datang</a:t>
            </a:r>
            <a:r>
              <a:rPr lang="en-US" sz="2700" dirty="0">
                <a:solidFill>
                  <a:srgbClr val="000000"/>
                </a:solidFill>
                <a:latin typeface="Karnchang"/>
              </a:rPr>
              <a:t> </a:t>
            </a:r>
            <a:r>
              <a:rPr lang="en-US" sz="2700" dirty="0" err="1">
                <a:solidFill>
                  <a:srgbClr val="000000"/>
                </a:solidFill>
                <a:latin typeface="Karnchang"/>
              </a:rPr>
              <a:t>awal</a:t>
            </a:r>
            <a:r>
              <a:rPr lang="en-US" sz="2700" dirty="0">
                <a:solidFill>
                  <a:srgbClr val="000000"/>
                </a:solidFill>
                <a:latin typeface="Karnchang"/>
              </a:rPr>
              <a:t> </a:t>
            </a:r>
            <a:r>
              <a:rPr lang="en-US" sz="2700" dirty="0" err="1">
                <a:solidFill>
                  <a:srgbClr val="000000"/>
                </a:solidFill>
                <a:latin typeface="Karnchang"/>
              </a:rPr>
              <a:t>dilayani</a:t>
            </a:r>
            <a:r>
              <a:rPr lang="en-US" sz="2700" dirty="0">
                <a:solidFill>
                  <a:srgbClr val="000000"/>
                </a:solidFill>
                <a:latin typeface="Karnchang"/>
              </a:rPr>
              <a:t> </a:t>
            </a:r>
            <a:r>
              <a:rPr lang="en-US" sz="2700" dirty="0" err="1">
                <a:solidFill>
                  <a:srgbClr val="000000"/>
                </a:solidFill>
                <a:latin typeface="Karnchang"/>
              </a:rPr>
              <a:t>dulu</a:t>
            </a:r>
            <a:r>
              <a:rPr lang="en-US" sz="2700" dirty="0">
                <a:solidFill>
                  <a:srgbClr val="000000"/>
                </a:solidFill>
                <a:latin typeface="Karnchang"/>
              </a:rPr>
              <a:t> yang </a:t>
            </a:r>
            <a:r>
              <a:rPr lang="en-US" sz="2700" dirty="0" err="1">
                <a:solidFill>
                  <a:srgbClr val="000000"/>
                </a:solidFill>
                <a:latin typeface="Karnchang"/>
              </a:rPr>
              <a:t>lebih</a:t>
            </a:r>
            <a:r>
              <a:rPr lang="en-US" sz="2700" dirty="0">
                <a:solidFill>
                  <a:srgbClr val="000000"/>
                </a:solidFill>
                <a:latin typeface="Karnchang"/>
              </a:rPr>
              <a:t> </a:t>
            </a:r>
            <a:r>
              <a:rPr lang="en-US" sz="2700" dirty="0" err="1">
                <a:solidFill>
                  <a:srgbClr val="000000"/>
                </a:solidFill>
                <a:latin typeface="Karnchang"/>
              </a:rPr>
              <a:t>dikenal</a:t>
            </a:r>
            <a:r>
              <a:rPr lang="en-US" sz="2700" dirty="0">
                <a:solidFill>
                  <a:srgbClr val="000000"/>
                </a:solidFill>
                <a:latin typeface="Karnchang"/>
              </a:rPr>
              <a:t> </a:t>
            </a:r>
            <a:r>
              <a:rPr lang="en-US" sz="2700" dirty="0" err="1">
                <a:solidFill>
                  <a:srgbClr val="000000"/>
                </a:solidFill>
                <a:latin typeface="Karnchang"/>
              </a:rPr>
              <a:t>dengan</a:t>
            </a:r>
            <a:r>
              <a:rPr lang="en-US" sz="2700" dirty="0">
                <a:solidFill>
                  <a:srgbClr val="000000"/>
                </a:solidFill>
                <a:latin typeface="Karnchang"/>
              </a:rPr>
              <a:t> </a:t>
            </a:r>
            <a:r>
              <a:rPr lang="en-US" sz="2700" dirty="0" err="1">
                <a:solidFill>
                  <a:srgbClr val="000000"/>
                </a:solidFill>
                <a:latin typeface="Karnchang"/>
              </a:rPr>
              <a:t>singkatan</a:t>
            </a:r>
            <a:r>
              <a:rPr lang="en-US" sz="2700" dirty="0">
                <a:solidFill>
                  <a:srgbClr val="000000"/>
                </a:solidFill>
                <a:latin typeface="Karnchang"/>
              </a:rPr>
              <a:t> FCFS,</a:t>
            </a:r>
          </a:p>
          <a:p>
            <a:pPr lvl="4" algn="just">
              <a:lnSpc>
                <a:spcPts val="3779"/>
              </a:lnSpc>
            </a:pPr>
            <a:r>
              <a:rPr lang="en-US" sz="2700" dirty="0" err="1">
                <a:solidFill>
                  <a:srgbClr val="000000"/>
                </a:solidFill>
                <a:latin typeface="Karnchang"/>
              </a:rPr>
              <a:t>datang</a:t>
            </a:r>
            <a:r>
              <a:rPr lang="en-US" sz="2700" dirty="0">
                <a:solidFill>
                  <a:srgbClr val="000000"/>
                </a:solidFill>
                <a:latin typeface="Karnchang"/>
              </a:rPr>
              <a:t> </a:t>
            </a:r>
            <a:r>
              <a:rPr lang="en-US" sz="2700" dirty="0" err="1">
                <a:solidFill>
                  <a:srgbClr val="000000"/>
                </a:solidFill>
                <a:latin typeface="Karnchang"/>
              </a:rPr>
              <a:t>terakhir</a:t>
            </a:r>
            <a:r>
              <a:rPr lang="en-US" sz="2700" dirty="0">
                <a:solidFill>
                  <a:srgbClr val="000000"/>
                </a:solidFill>
                <a:latin typeface="Karnchang"/>
              </a:rPr>
              <a:t> </a:t>
            </a:r>
            <a:r>
              <a:rPr lang="en-US" sz="2700" dirty="0" err="1">
                <a:solidFill>
                  <a:srgbClr val="000000"/>
                </a:solidFill>
                <a:latin typeface="Karnchang"/>
              </a:rPr>
              <a:t>dilayani</a:t>
            </a:r>
            <a:r>
              <a:rPr lang="en-US" sz="2700" dirty="0">
                <a:solidFill>
                  <a:srgbClr val="000000"/>
                </a:solidFill>
                <a:latin typeface="Karnchang"/>
              </a:rPr>
              <a:t> </a:t>
            </a:r>
            <a:r>
              <a:rPr lang="en-US" sz="2700" dirty="0" err="1">
                <a:solidFill>
                  <a:srgbClr val="000000"/>
                </a:solidFill>
                <a:latin typeface="Karnchang"/>
              </a:rPr>
              <a:t>dulu</a:t>
            </a:r>
            <a:r>
              <a:rPr lang="en-US" sz="2700" dirty="0">
                <a:solidFill>
                  <a:srgbClr val="000000"/>
                </a:solidFill>
                <a:latin typeface="Karnchang"/>
              </a:rPr>
              <a:t> LCFS, </a:t>
            </a:r>
            <a:r>
              <a:rPr lang="en-US" sz="2700" dirty="0" err="1">
                <a:solidFill>
                  <a:srgbClr val="000000"/>
                </a:solidFill>
                <a:latin typeface="Karnchang"/>
              </a:rPr>
              <a:t>berdasar</a:t>
            </a:r>
            <a:r>
              <a:rPr lang="en-US" sz="2700" dirty="0">
                <a:solidFill>
                  <a:srgbClr val="000000"/>
                </a:solidFill>
                <a:latin typeface="Karnchang"/>
              </a:rPr>
              <a:t> </a:t>
            </a:r>
            <a:r>
              <a:rPr lang="en-US" sz="2700" dirty="0" err="1">
                <a:solidFill>
                  <a:srgbClr val="000000"/>
                </a:solidFill>
                <a:latin typeface="Karnchang"/>
              </a:rPr>
              <a:t>prioritas</a:t>
            </a:r>
            <a:r>
              <a:rPr lang="en-US" sz="2700" dirty="0">
                <a:solidFill>
                  <a:srgbClr val="000000"/>
                </a:solidFill>
                <a:latin typeface="Karnchang"/>
              </a:rPr>
              <a:t>, </a:t>
            </a:r>
            <a:r>
              <a:rPr lang="en-US" sz="2700" dirty="0" err="1">
                <a:solidFill>
                  <a:srgbClr val="000000"/>
                </a:solidFill>
                <a:latin typeface="Karnchang"/>
              </a:rPr>
              <a:t>berdasar</a:t>
            </a:r>
            <a:r>
              <a:rPr lang="en-US" sz="2700" dirty="0">
                <a:solidFill>
                  <a:srgbClr val="000000"/>
                </a:solidFill>
                <a:latin typeface="Karnchang"/>
              </a:rPr>
              <a:t> </a:t>
            </a:r>
            <a:r>
              <a:rPr lang="en-US" sz="2700" dirty="0" err="1">
                <a:solidFill>
                  <a:srgbClr val="000000"/>
                </a:solidFill>
                <a:latin typeface="Karnchang"/>
              </a:rPr>
              <a:t>janji</a:t>
            </a:r>
            <a:r>
              <a:rPr lang="en-US" sz="2700" dirty="0">
                <a:solidFill>
                  <a:srgbClr val="000000"/>
                </a:solidFill>
                <a:latin typeface="Karnchang"/>
              </a:rPr>
              <a:t>, </a:t>
            </a:r>
            <a:r>
              <a:rPr lang="en-US" sz="2700" dirty="0" err="1">
                <a:solidFill>
                  <a:srgbClr val="000000"/>
                </a:solidFill>
                <a:latin typeface="Karnchang"/>
              </a:rPr>
              <a:t>dll</a:t>
            </a:r>
            <a:r>
              <a:rPr lang="en-US" sz="2700" dirty="0">
                <a:solidFill>
                  <a:srgbClr val="000000"/>
                </a:solidFill>
                <a:latin typeface="Karnchang"/>
              </a:rPr>
              <a:t>.</a:t>
            </a:r>
          </a:p>
          <a:p>
            <a:pPr algn="ctr">
              <a:lnSpc>
                <a:spcPts val="3779"/>
              </a:lnSpc>
            </a:pPr>
            <a:r>
              <a:rPr lang="en-US" sz="2700" dirty="0" err="1">
                <a:solidFill>
                  <a:srgbClr val="FF914D"/>
                </a:solidFill>
                <a:latin typeface="Karnchang Bold"/>
              </a:rPr>
              <a:t>Antri</a:t>
            </a:r>
            <a:endParaRPr lang="en-US" sz="2700" dirty="0">
              <a:solidFill>
                <a:srgbClr val="FF914D"/>
              </a:solidFill>
              <a:latin typeface="Karnchang Bold"/>
            </a:endParaRPr>
          </a:p>
          <a:p>
            <a:pPr algn="just">
              <a:lnSpc>
                <a:spcPts val="3779"/>
              </a:lnSpc>
            </a:pPr>
            <a:endParaRPr lang="en-US" sz="2700" dirty="0">
              <a:solidFill>
                <a:srgbClr val="000000"/>
              </a:solidFill>
              <a:latin typeface="Karnchang"/>
            </a:endParaRPr>
          </a:p>
          <a:p>
            <a:pPr lvl="4" algn="just">
              <a:lnSpc>
                <a:spcPts val="3779"/>
              </a:lnSpc>
            </a:pPr>
            <a:r>
              <a:rPr lang="en-US" sz="2700" dirty="0" err="1">
                <a:solidFill>
                  <a:srgbClr val="000000"/>
                </a:solidFill>
                <a:latin typeface="Karnchang"/>
              </a:rPr>
              <a:t>Pelayan</a:t>
            </a:r>
            <a:r>
              <a:rPr lang="en-US" sz="2700" dirty="0">
                <a:solidFill>
                  <a:srgbClr val="000000"/>
                </a:solidFill>
                <a:latin typeface="Karnchang"/>
              </a:rPr>
              <a:t> </a:t>
            </a:r>
            <a:r>
              <a:rPr lang="en-US" sz="2700" dirty="0" err="1">
                <a:solidFill>
                  <a:srgbClr val="000000"/>
                </a:solidFill>
                <a:latin typeface="Karnchang"/>
              </a:rPr>
              <a:t>atau</a:t>
            </a:r>
            <a:r>
              <a:rPr lang="en-US" sz="2700" dirty="0">
                <a:solidFill>
                  <a:srgbClr val="000000"/>
                </a:solidFill>
                <a:latin typeface="Karnchang"/>
              </a:rPr>
              <a:t> </a:t>
            </a:r>
            <a:r>
              <a:rPr lang="en-US" sz="2700" dirty="0" err="1">
                <a:solidFill>
                  <a:srgbClr val="000000"/>
                </a:solidFill>
                <a:latin typeface="Karnchang"/>
              </a:rPr>
              <a:t>mekanisme</a:t>
            </a:r>
            <a:r>
              <a:rPr lang="en-US" sz="2700" dirty="0">
                <a:solidFill>
                  <a:srgbClr val="000000"/>
                </a:solidFill>
                <a:latin typeface="Karnchang"/>
              </a:rPr>
              <a:t> </a:t>
            </a:r>
            <a:r>
              <a:rPr lang="en-US" sz="2700" dirty="0" err="1">
                <a:solidFill>
                  <a:srgbClr val="000000"/>
                </a:solidFill>
                <a:latin typeface="Karnchang"/>
              </a:rPr>
              <a:t>pelayanan</a:t>
            </a:r>
            <a:r>
              <a:rPr lang="en-US" sz="2700" dirty="0">
                <a:solidFill>
                  <a:srgbClr val="000000"/>
                </a:solidFill>
                <a:latin typeface="Karnchang"/>
              </a:rPr>
              <a:t> </a:t>
            </a:r>
            <a:r>
              <a:rPr lang="en-US" sz="2700" dirty="0" err="1">
                <a:solidFill>
                  <a:srgbClr val="000000"/>
                </a:solidFill>
                <a:latin typeface="Karnchang"/>
              </a:rPr>
              <a:t>dapat</a:t>
            </a:r>
            <a:r>
              <a:rPr lang="en-US" sz="2700" dirty="0">
                <a:solidFill>
                  <a:srgbClr val="000000"/>
                </a:solidFill>
                <a:latin typeface="Karnchang"/>
              </a:rPr>
              <a:t> </a:t>
            </a:r>
            <a:r>
              <a:rPr lang="en-US" sz="2700" dirty="0" err="1">
                <a:solidFill>
                  <a:srgbClr val="000000"/>
                </a:solidFill>
                <a:latin typeface="Karnchang"/>
              </a:rPr>
              <a:t>terdiri</a:t>
            </a:r>
            <a:r>
              <a:rPr lang="en-US" sz="2700" dirty="0">
                <a:solidFill>
                  <a:srgbClr val="000000"/>
                </a:solidFill>
                <a:latin typeface="Karnchang"/>
              </a:rPr>
              <a:t> </a:t>
            </a:r>
            <a:r>
              <a:rPr lang="en-US" sz="2700" dirty="0" err="1">
                <a:solidFill>
                  <a:srgbClr val="000000"/>
                </a:solidFill>
                <a:latin typeface="Karnchang"/>
              </a:rPr>
              <a:t>dari</a:t>
            </a:r>
            <a:r>
              <a:rPr lang="en-US" sz="2700" dirty="0">
                <a:solidFill>
                  <a:srgbClr val="000000"/>
                </a:solidFill>
                <a:latin typeface="Karnchang"/>
              </a:rPr>
              <a:t> </a:t>
            </a:r>
            <a:r>
              <a:rPr lang="en-US" sz="2700" dirty="0" err="1">
                <a:solidFill>
                  <a:srgbClr val="000000"/>
                </a:solidFill>
                <a:latin typeface="Karnchang"/>
              </a:rPr>
              <a:t>satu</a:t>
            </a:r>
            <a:r>
              <a:rPr lang="en-US" sz="2700" dirty="0">
                <a:solidFill>
                  <a:srgbClr val="000000"/>
                </a:solidFill>
                <a:latin typeface="Karnchang"/>
              </a:rPr>
              <a:t> </a:t>
            </a:r>
            <a:r>
              <a:rPr lang="en-US" sz="2700" dirty="0" err="1">
                <a:solidFill>
                  <a:srgbClr val="000000"/>
                </a:solidFill>
                <a:latin typeface="Karnchang"/>
              </a:rPr>
              <a:t>atau</a:t>
            </a:r>
            <a:r>
              <a:rPr lang="en-US" sz="2700" dirty="0">
                <a:solidFill>
                  <a:srgbClr val="000000"/>
                </a:solidFill>
                <a:latin typeface="Karnchang"/>
              </a:rPr>
              <a:t> </a:t>
            </a:r>
            <a:r>
              <a:rPr lang="en-US" sz="2700" dirty="0" err="1">
                <a:solidFill>
                  <a:srgbClr val="000000"/>
                </a:solidFill>
                <a:latin typeface="Karnchang"/>
              </a:rPr>
              <a:t>lebih</a:t>
            </a:r>
            <a:r>
              <a:rPr lang="en-US" sz="2700" dirty="0">
                <a:solidFill>
                  <a:srgbClr val="000000"/>
                </a:solidFill>
                <a:latin typeface="Karnchang"/>
              </a:rPr>
              <a:t> </a:t>
            </a:r>
            <a:r>
              <a:rPr lang="en-US" sz="2700" dirty="0" err="1">
                <a:solidFill>
                  <a:srgbClr val="000000"/>
                </a:solidFill>
                <a:latin typeface="Karnchang"/>
              </a:rPr>
              <a:t>fasilitas</a:t>
            </a:r>
            <a:r>
              <a:rPr lang="en-US" sz="2700" dirty="0">
                <a:solidFill>
                  <a:srgbClr val="000000"/>
                </a:solidFill>
                <a:latin typeface="Karnchang"/>
              </a:rPr>
              <a:t> </a:t>
            </a:r>
            <a:r>
              <a:rPr lang="en-US" sz="2700" dirty="0" err="1">
                <a:solidFill>
                  <a:srgbClr val="000000"/>
                </a:solidFill>
                <a:latin typeface="Karnchang"/>
              </a:rPr>
              <a:t>pelayanan</a:t>
            </a:r>
            <a:r>
              <a:rPr lang="en-US" sz="2700" dirty="0">
                <a:solidFill>
                  <a:srgbClr val="000000"/>
                </a:solidFill>
                <a:latin typeface="Karnchang"/>
              </a:rPr>
              <a:t>. </a:t>
            </a:r>
          </a:p>
          <a:p>
            <a:pPr lvl="4" algn="just">
              <a:lnSpc>
                <a:spcPts val="3779"/>
              </a:lnSpc>
            </a:pPr>
            <a:r>
              <a:rPr lang="en-US" sz="2700" dirty="0" err="1">
                <a:solidFill>
                  <a:srgbClr val="000000"/>
                </a:solidFill>
                <a:latin typeface="Karnchang"/>
              </a:rPr>
              <a:t>Contohnya</a:t>
            </a:r>
            <a:r>
              <a:rPr lang="en-US" sz="2700" dirty="0">
                <a:solidFill>
                  <a:srgbClr val="000000"/>
                </a:solidFill>
                <a:latin typeface="Karnchang"/>
              </a:rPr>
              <a:t> pada </a:t>
            </a:r>
            <a:r>
              <a:rPr lang="en-US" sz="2700" dirty="0" err="1">
                <a:solidFill>
                  <a:srgbClr val="000000"/>
                </a:solidFill>
                <a:latin typeface="Karnchang"/>
              </a:rPr>
              <a:t>sebuah</a:t>
            </a:r>
            <a:r>
              <a:rPr lang="en-US" sz="2700" dirty="0">
                <a:solidFill>
                  <a:srgbClr val="000000"/>
                </a:solidFill>
                <a:latin typeface="Karnchang"/>
              </a:rPr>
              <a:t> check out counter </a:t>
            </a:r>
            <a:r>
              <a:rPr lang="en-US" sz="2700" dirty="0" err="1">
                <a:solidFill>
                  <a:srgbClr val="000000"/>
                </a:solidFill>
                <a:latin typeface="Karnchang"/>
              </a:rPr>
              <a:t>dari</a:t>
            </a:r>
            <a:r>
              <a:rPr lang="en-US" sz="2700" dirty="0">
                <a:solidFill>
                  <a:srgbClr val="000000"/>
                </a:solidFill>
                <a:latin typeface="Karnchang"/>
              </a:rPr>
              <a:t> </a:t>
            </a:r>
            <a:r>
              <a:rPr lang="en-US" sz="2700" dirty="0" err="1">
                <a:solidFill>
                  <a:srgbClr val="000000"/>
                </a:solidFill>
                <a:latin typeface="Karnchang"/>
              </a:rPr>
              <a:t>suatu</a:t>
            </a:r>
            <a:r>
              <a:rPr lang="en-US" sz="2700" dirty="0">
                <a:solidFill>
                  <a:srgbClr val="000000"/>
                </a:solidFill>
                <a:latin typeface="Karnchang"/>
              </a:rPr>
              <a:t> supermarket </a:t>
            </a:r>
            <a:r>
              <a:rPr lang="en-US" sz="2700" dirty="0" err="1">
                <a:solidFill>
                  <a:srgbClr val="000000"/>
                </a:solidFill>
                <a:latin typeface="Karnchang"/>
              </a:rPr>
              <a:t>terkadang</a:t>
            </a:r>
            <a:r>
              <a:rPr lang="en-US" sz="2700" dirty="0">
                <a:solidFill>
                  <a:srgbClr val="000000"/>
                </a:solidFill>
                <a:latin typeface="Karnchang"/>
              </a:rPr>
              <a:t> </a:t>
            </a:r>
            <a:r>
              <a:rPr lang="en-US" sz="2700" dirty="0" err="1">
                <a:solidFill>
                  <a:srgbClr val="000000"/>
                </a:solidFill>
                <a:latin typeface="Karnchang"/>
              </a:rPr>
              <a:t>hanya</a:t>
            </a:r>
            <a:r>
              <a:rPr lang="en-US" sz="2700" dirty="0">
                <a:solidFill>
                  <a:srgbClr val="000000"/>
                </a:solidFill>
                <a:latin typeface="Karnchang"/>
              </a:rPr>
              <a:t> </a:t>
            </a:r>
            <a:r>
              <a:rPr lang="en-US" sz="2700" dirty="0" err="1">
                <a:solidFill>
                  <a:srgbClr val="000000"/>
                </a:solidFill>
                <a:latin typeface="Karnchang"/>
              </a:rPr>
              <a:t>ada</a:t>
            </a:r>
            <a:r>
              <a:rPr lang="en-US" sz="2700" dirty="0">
                <a:solidFill>
                  <a:srgbClr val="000000"/>
                </a:solidFill>
                <a:latin typeface="Karnchang"/>
              </a:rPr>
              <a:t> </a:t>
            </a:r>
          </a:p>
          <a:p>
            <a:pPr lvl="4" algn="just">
              <a:lnSpc>
                <a:spcPts val="3779"/>
              </a:lnSpc>
            </a:pPr>
            <a:r>
              <a:rPr lang="en-US" sz="2700" dirty="0">
                <a:solidFill>
                  <a:srgbClr val="000000"/>
                </a:solidFill>
                <a:latin typeface="Karnchang"/>
              </a:rPr>
              <a:t>1 </a:t>
            </a:r>
            <a:r>
              <a:rPr lang="en-US" sz="2700" dirty="0" err="1">
                <a:solidFill>
                  <a:srgbClr val="000000"/>
                </a:solidFill>
                <a:latin typeface="Karnchang"/>
              </a:rPr>
              <a:t>pelayan</a:t>
            </a:r>
            <a:r>
              <a:rPr lang="en-US" sz="2700" dirty="0">
                <a:solidFill>
                  <a:srgbClr val="000000"/>
                </a:solidFill>
                <a:latin typeface="Karnchang"/>
              </a:rPr>
              <a:t>,</a:t>
            </a:r>
          </a:p>
        </p:txBody>
      </p:sp>
      <p:grpSp>
        <p:nvGrpSpPr>
          <p:cNvPr id="27" name="Group 27"/>
          <p:cNvGrpSpPr/>
          <p:nvPr/>
        </p:nvGrpSpPr>
        <p:grpSpPr>
          <a:xfrm>
            <a:off x="15665503" y="317552"/>
            <a:ext cx="2042119" cy="650325"/>
            <a:chOff x="0" y="0"/>
            <a:chExt cx="537842" cy="171279"/>
          </a:xfrm>
        </p:grpSpPr>
        <p:sp>
          <p:nvSpPr>
            <p:cNvPr id="28" name="Freeform 28"/>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29" name="TextBox 29"/>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sp>
        <p:nvSpPr>
          <p:cNvPr id="30" name="TextBox 30"/>
          <p:cNvSpPr txBox="1"/>
          <p:nvPr/>
        </p:nvSpPr>
        <p:spPr>
          <a:xfrm>
            <a:off x="15621459" y="349050"/>
            <a:ext cx="2168307" cy="444454"/>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rPr>
              <a:t>Halaman 5</a:t>
            </a:r>
          </a:p>
        </p:txBody>
      </p:sp>
      <p:grpSp>
        <p:nvGrpSpPr>
          <p:cNvPr id="31" name="Group 31"/>
          <p:cNvGrpSpPr/>
          <p:nvPr/>
        </p:nvGrpSpPr>
        <p:grpSpPr>
          <a:xfrm>
            <a:off x="629723" y="9422715"/>
            <a:ext cx="6961669" cy="627749"/>
            <a:chOff x="0" y="0"/>
            <a:chExt cx="1833526" cy="165333"/>
          </a:xfrm>
        </p:grpSpPr>
        <p:sp>
          <p:nvSpPr>
            <p:cNvPr id="32" name="Freeform 32"/>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3" name="TextBox 33"/>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4" name="TextBox 34"/>
          <p:cNvSpPr txBox="1"/>
          <p:nvPr/>
        </p:nvSpPr>
        <p:spPr>
          <a:xfrm>
            <a:off x="629723" y="9375775"/>
            <a:ext cx="7118830" cy="796925"/>
          </a:xfrm>
          <a:prstGeom prst="rect">
            <a:avLst/>
          </a:prstGeom>
        </p:spPr>
        <p:txBody>
          <a:bodyPr lIns="0" tIns="0" rIns="0" bIns="0" rtlCol="0" anchor="t">
            <a:spAutoFit/>
          </a:bodyPr>
          <a:lstStyle/>
          <a:p>
            <a:pPr algn="ctr">
              <a:lnSpc>
                <a:spcPts val="2800"/>
              </a:lnSpc>
            </a:pPr>
            <a:r>
              <a:rPr lang="en-US" sz="2000" spc="120" dirty="0">
                <a:solidFill>
                  <a:srgbClr val="FFFFFF"/>
                </a:solidFill>
                <a:latin typeface="Karnchang"/>
              </a:rPr>
              <a:t>Giraldo </a:t>
            </a:r>
            <a:r>
              <a:rPr lang="en-US" sz="2000" spc="120" dirty="0" err="1">
                <a:solidFill>
                  <a:srgbClr val="FFFFFF"/>
                </a:solidFill>
                <a:latin typeface="Karnchang"/>
              </a:rPr>
              <a:t>Stevanus</a:t>
            </a:r>
            <a:r>
              <a:rPr lang="en-US" sz="2000" spc="120" dirty="0">
                <a:solidFill>
                  <a:srgbClr val="FFFFFF"/>
                </a:solidFill>
                <a:latin typeface="Karnchang"/>
              </a:rPr>
              <a:t> |  Universitas </a:t>
            </a:r>
            <a:r>
              <a:rPr lang="en-US" sz="2000" spc="120" dirty="0" err="1">
                <a:solidFill>
                  <a:srgbClr val="FFFFFF"/>
                </a:solidFill>
                <a:latin typeface="Karnchang"/>
              </a:rPr>
              <a:t>Trunojoyo</a:t>
            </a:r>
            <a:r>
              <a:rPr lang="en-US" sz="2000" spc="120" dirty="0">
                <a:solidFill>
                  <a:srgbClr val="FFFFFF"/>
                </a:solidFill>
                <a:latin typeface="Karnchang"/>
              </a:rPr>
              <a:t> Madura | </a:t>
            </a:r>
            <a:r>
              <a:rPr lang="en-US" sz="2000" spc="120" dirty="0" err="1">
                <a:solidFill>
                  <a:srgbClr val="FFFFFF"/>
                </a:solidFill>
                <a:latin typeface="Karnchang"/>
              </a:rPr>
              <a:t>Sistem</a:t>
            </a:r>
            <a:r>
              <a:rPr lang="en-US" sz="2000" spc="120" dirty="0">
                <a:solidFill>
                  <a:srgbClr val="FFFFFF"/>
                </a:solidFill>
                <a:latin typeface="Karnchang"/>
              </a:rPr>
              <a:t> </a:t>
            </a:r>
            <a:r>
              <a:rPr lang="en-US" sz="2000" spc="120" dirty="0" err="1">
                <a:solidFill>
                  <a:srgbClr val="FFFFFF"/>
                </a:solidFill>
                <a:latin typeface="Karnchang"/>
              </a:rPr>
              <a:t>Informasi</a:t>
            </a:r>
            <a:r>
              <a:rPr lang="en-US" sz="2000" spc="120" dirty="0">
                <a:solidFill>
                  <a:srgbClr val="FFFFFF"/>
                </a:solidFill>
                <a:latin typeface="Karnchang"/>
              </a:rPr>
              <a:t> | 2023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545434" y="635472"/>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p:nvPr/>
        </p:nvGrpSpPr>
        <p:grpSpPr>
          <a:xfrm>
            <a:off x="15665503" y="317552"/>
            <a:ext cx="2042119" cy="650325"/>
            <a:chOff x="0" y="0"/>
            <a:chExt cx="537842" cy="171279"/>
          </a:xfrm>
        </p:grpSpPr>
        <p:sp>
          <p:nvSpPr>
            <p:cNvPr id="26" name="Freeform 26"/>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27" name="TextBox 27"/>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28" name="Group 28"/>
          <p:cNvGrpSpPr/>
          <p:nvPr/>
        </p:nvGrpSpPr>
        <p:grpSpPr>
          <a:xfrm>
            <a:off x="629723" y="9422715"/>
            <a:ext cx="6961669" cy="627749"/>
            <a:chOff x="0" y="0"/>
            <a:chExt cx="1833526" cy="165333"/>
          </a:xfrm>
        </p:grpSpPr>
        <p:sp>
          <p:nvSpPr>
            <p:cNvPr id="29" name="Freeform 29"/>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0" name="TextBox 30"/>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1" name="Freeform 31"/>
          <p:cNvSpPr/>
          <p:nvPr/>
        </p:nvSpPr>
        <p:spPr>
          <a:xfrm>
            <a:off x="10231752" y="4514687"/>
            <a:ext cx="6473861" cy="5062914"/>
          </a:xfrm>
          <a:custGeom>
            <a:avLst/>
            <a:gdLst/>
            <a:ahLst/>
            <a:cxnLst/>
            <a:rect l="l" t="t" r="r" b="b"/>
            <a:pathLst>
              <a:path w="6473861" h="5062914">
                <a:moveTo>
                  <a:pt x="0" y="0"/>
                </a:moveTo>
                <a:lnTo>
                  <a:pt x="6473861" y="0"/>
                </a:lnTo>
                <a:lnTo>
                  <a:pt x="6473861" y="5062914"/>
                </a:lnTo>
                <a:lnTo>
                  <a:pt x="0" y="5062914"/>
                </a:lnTo>
                <a:lnTo>
                  <a:pt x="0" y="0"/>
                </a:lnTo>
                <a:close/>
              </a:path>
            </a:pathLst>
          </a:custGeom>
          <a:blipFill>
            <a:blip r:embed="rId2"/>
            <a:stretch>
              <a:fillRect l="-40873" t="-20776" r="-48419" b="-15374"/>
            </a:stretch>
          </a:blipFill>
        </p:spPr>
      </p:sp>
      <p:sp>
        <p:nvSpPr>
          <p:cNvPr id="32" name="Freeform 32"/>
          <p:cNvSpPr/>
          <p:nvPr/>
        </p:nvSpPr>
        <p:spPr>
          <a:xfrm>
            <a:off x="4447120" y="1186246"/>
            <a:ext cx="7037310" cy="1386200"/>
          </a:xfrm>
          <a:custGeom>
            <a:avLst/>
            <a:gdLst/>
            <a:ahLst/>
            <a:cxnLst/>
            <a:rect l="l" t="t" r="r" b="b"/>
            <a:pathLst>
              <a:path w="7037310" h="1386200">
                <a:moveTo>
                  <a:pt x="0" y="0"/>
                </a:moveTo>
                <a:lnTo>
                  <a:pt x="7037310" y="0"/>
                </a:lnTo>
                <a:lnTo>
                  <a:pt x="7037310" y="1386200"/>
                </a:lnTo>
                <a:lnTo>
                  <a:pt x="0" y="1386200"/>
                </a:lnTo>
                <a:lnTo>
                  <a:pt x="0" y="0"/>
                </a:lnTo>
                <a:close/>
              </a:path>
            </a:pathLst>
          </a:custGeom>
          <a:blipFill>
            <a:blip r:embed="rId3"/>
            <a:stretch>
              <a:fillRect l="-44318" t="-239336" r="-46908" b="-206738"/>
            </a:stretch>
          </a:blipFill>
        </p:spPr>
      </p:sp>
      <p:sp>
        <p:nvSpPr>
          <p:cNvPr id="33" name="TextBox 33"/>
          <p:cNvSpPr txBox="1"/>
          <p:nvPr/>
        </p:nvSpPr>
        <p:spPr>
          <a:xfrm>
            <a:off x="1139123" y="3465023"/>
            <a:ext cx="12904539" cy="3922395"/>
          </a:xfrm>
          <a:prstGeom prst="rect">
            <a:avLst/>
          </a:prstGeom>
        </p:spPr>
        <p:txBody>
          <a:bodyPr lIns="0" tIns="0" rIns="0" bIns="0" rtlCol="0" anchor="t">
            <a:spAutoFit/>
          </a:bodyPr>
          <a:lstStyle/>
          <a:p>
            <a:pPr>
              <a:lnSpc>
                <a:spcPts val="3779"/>
              </a:lnSpc>
            </a:pPr>
            <a:r>
              <a:rPr lang="en-US" sz="2700" dirty="0" err="1">
                <a:solidFill>
                  <a:srgbClr val="000000"/>
                </a:solidFill>
                <a:latin typeface="Karnchang Bold"/>
              </a:rPr>
              <a:t>Struktur</a:t>
            </a:r>
            <a:r>
              <a:rPr lang="en-US" sz="2700" dirty="0">
                <a:solidFill>
                  <a:srgbClr val="000000"/>
                </a:solidFill>
                <a:latin typeface="Karnchang Bold"/>
              </a:rPr>
              <a:t> Dasar Proses </a:t>
            </a:r>
            <a:r>
              <a:rPr lang="en-US" sz="2700" dirty="0" err="1">
                <a:solidFill>
                  <a:srgbClr val="000000"/>
                </a:solidFill>
                <a:latin typeface="Karnchang Bold"/>
              </a:rPr>
              <a:t>Antrian</a:t>
            </a:r>
            <a:endParaRPr lang="en-US" sz="2700" dirty="0">
              <a:solidFill>
                <a:srgbClr val="000000"/>
              </a:solidFill>
              <a:latin typeface="Karnchang Bold"/>
            </a:endParaRPr>
          </a:p>
          <a:p>
            <a:pPr>
              <a:lnSpc>
                <a:spcPts val="3779"/>
              </a:lnSpc>
            </a:pPr>
            <a:r>
              <a:rPr lang="en-US" sz="2700" dirty="0">
                <a:solidFill>
                  <a:srgbClr val="000000"/>
                </a:solidFill>
                <a:latin typeface="Karnchang"/>
              </a:rPr>
              <a:t>Proses </a:t>
            </a:r>
            <a:r>
              <a:rPr lang="en-US" sz="2700" dirty="0" err="1">
                <a:solidFill>
                  <a:srgbClr val="000000"/>
                </a:solidFill>
                <a:latin typeface="Karnchang"/>
              </a:rPr>
              <a:t>antrian</a:t>
            </a:r>
            <a:r>
              <a:rPr lang="en-US" sz="2700" dirty="0">
                <a:solidFill>
                  <a:srgbClr val="000000"/>
                </a:solidFill>
                <a:latin typeface="Karnchang"/>
              </a:rPr>
              <a:t> pada </a:t>
            </a:r>
            <a:r>
              <a:rPr lang="en-US" sz="2700" dirty="0" err="1">
                <a:solidFill>
                  <a:srgbClr val="000000"/>
                </a:solidFill>
                <a:latin typeface="Karnchang"/>
              </a:rPr>
              <a:t>umumnya</a:t>
            </a:r>
            <a:r>
              <a:rPr lang="en-US" sz="2700" dirty="0">
                <a:solidFill>
                  <a:srgbClr val="000000"/>
                </a:solidFill>
                <a:latin typeface="Karnchang"/>
              </a:rPr>
              <a:t> </a:t>
            </a:r>
            <a:r>
              <a:rPr lang="en-US" sz="2700" dirty="0" err="1">
                <a:solidFill>
                  <a:srgbClr val="000000"/>
                </a:solidFill>
                <a:latin typeface="Karnchang"/>
              </a:rPr>
              <a:t>dikelompokkan</a:t>
            </a:r>
            <a:r>
              <a:rPr lang="en-US" sz="2700" dirty="0">
                <a:solidFill>
                  <a:srgbClr val="000000"/>
                </a:solidFill>
                <a:latin typeface="Karnchang"/>
              </a:rPr>
              <a:t> </a:t>
            </a:r>
            <a:r>
              <a:rPr lang="en-US" sz="2700" dirty="0" err="1">
                <a:solidFill>
                  <a:srgbClr val="000000"/>
                </a:solidFill>
                <a:latin typeface="Karnchang"/>
              </a:rPr>
              <a:t>ke</a:t>
            </a:r>
            <a:r>
              <a:rPr lang="en-US" sz="2700" dirty="0">
                <a:solidFill>
                  <a:srgbClr val="000000"/>
                </a:solidFill>
                <a:latin typeface="Karnchang"/>
              </a:rPr>
              <a:t> </a:t>
            </a:r>
            <a:r>
              <a:rPr lang="en-US" sz="2700" dirty="0" err="1">
                <a:solidFill>
                  <a:srgbClr val="000000"/>
                </a:solidFill>
                <a:latin typeface="Karnchang"/>
              </a:rPr>
              <a:t>dalam</a:t>
            </a:r>
            <a:r>
              <a:rPr lang="en-US" sz="2700" dirty="0">
                <a:solidFill>
                  <a:srgbClr val="000000"/>
                </a:solidFill>
                <a:latin typeface="Karnchang"/>
              </a:rPr>
              <a:t> </a:t>
            </a:r>
            <a:r>
              <a:rPr lang="en-US" sz="2700" dirty="0" err="1">
                <a:solidFill>
                  <a:srgbClr val="000000"/>
                </a:solidFill>
                <a:latin typeface="Karnchang"/>
              </a:rPr>
              <a:t>empat</a:t>
            </a:r>
            <a:r>
              <a:rPr lang="en-US" sz="2700" dirty="0">
                <a:solidFill>
                  <a:srgbClr val="000000"/>
                </a:solidFill>
                <a:latin typeface="Karnchang"/>
              </a:rPr>
              <a:t> </a:t>
            </a:r>
            <a:r>
              <a:rPr lang="en-US" sz="2700" dirty="0" err="1">
                <a:solidFill>
                  <a:srgbClr val="000000"/>
                </a:solidFill>
                <a:latin typeface="Karnchang"/>
              </a:rPr>
              <a:t>struktur</a:t>
            </a:r>
            <a:r>
              <a:rPr lang="en-US" sz="2700" dirty="0">
                <a:solidFill>
                  <a:srgbClr val="000000"/>
                </a:solidFill>
                <a:latin typeface="Karnchang"/>
              </a:rPr>
              <a:t> </a:t>
            </a:r>
            <a:r>
              <a:rPr lang="en-US" sz="2700" dirty="0" err="1">
                <a:solidFill>
                  <a:srgbClr val="000000"/>
                </a:solidFill>
                <a:latin typeface="Karnchang"/>
              </a:rPr>
              <a:t>dasar</a:t>
            </a:r>
            <a:r>
              <a:rPr lang="en-US" sz="2700" dirty="0">
                <a:solidFill>
                  <a:srgbClr val="000000"/>
                </a:solidFill>
                <a:latin typeface="Karnchang"/>
              </a:rPr>
              <a:t> </a:t>
            </a:r>
            <a:r>
              <a:rPr lang="en-US" sz="2700" dirty="0" err="1">
                <a:solidFill>
                  <a:srgbClr val="000000"/>
                </a:solidFill>
                <a:latin typeface="Karnchang"/>
              </a:rPr>
              <a:t>menurut</a:t>
            </a:r>
            <a:r>
              <a:rPr lang="en-US" sz="2700" dirty="0">
                <a:solidFill>
                  <a:srgbClr val="000000"/>
                </a:solidFill>
                <a:latin typeface="Karnchang"/>
              </a:rPr>
              <a:t> </a:t>
            </a:r>
            <a:r>
              <a:rPr lang="en-US" sz="2700" dirty="0" err="1">
                <a:solidFill>
                  <a:srgbClr val="000000"/>
                </a:solidFill>
                <a:latin typeface="Karnchang"/>
              </a:rPr>
              <a:t>sifat-sifat</a:t>
            </a:r>
            <a:r>
              <a:rPr lang="en-US" sz="2700" dirty="0">
                <a:solidFill>
                  <a:srgbClr val="000000"/>
                </a:solidFill>
                <a:latin typeface="Karnchang"/>
              </a:rPr>
              <a:t> </a:t>
            </a:r>
            <a:r>
              <a:rPr lang="en-US" sz="2700" dirty="0" err="1">
                <a:solidFill>
                  <a:srgbClr val="000000"/>
                </a:solidFill>
                <a:latin typeface="Karnchang"/>
              </a:rPr>
              <a:t>fasilitas</a:t>
            </a:r>
            <a:r>
              <a:rPr lang="en-US" sz="2700" dirty="0">
                <a:solidFill>
                  <a:srgbClr val="000000"/>
                </a:solidFill>
                <a:latin typeface="Karnchang"/>
              </a:rPr>
              <a:t> </a:t>
            </a:r>
            <a:r>
              <a:rPr lang="en-US" sz="2700" dirty="0" err="1">
                <a:solidFill>
                  <a:srgbClr val="000000"/>
                </a:solidFill>
                <a:latin typeface="Karnchang"/>
              </a:rPr>
              <a:t>pelayanan</a:t>
            </a:r>
            <a:r>
              <a:rPr lang="en-US" sz="2700" dirty="0">
                <a:solidFill>
                  <a:srgbClr val="000000"/>
                </a:solidFill>
                <a:latin typeface="Karnchang"/>
              </a:rPr>
              <a:t>, </a:t>
            </a:r>
            <a:r>
              <a:rPr lang="en-US" sz="2700" dirty="0" err="1">
                <a:solidFill>
                  <a:srgbClr val="000000"/>
                </a:solidFill>
                <a:latin typeface="Karnchang"/>
              </a:rPr>
              <a:t>yaitu</a:t>
            </a:r>
            <a:r>
              <a:rPr lang="en-US" sz="2700" dirty="0">
                <a:solidFill>
                  <a:srgbClr val="000000"/>
                </a:solidFill>
                <a:latin typeface="Karnchang"/>
              </a:rPr>
              <a:t>: </a:t>
            </a:r>
          </a:p>
          <a:p>
            <a:pPr marL="582930" lvl="1" indent="-291465">
              <a:lnSpc>
                <a:spcPts val="3779"/>
              </a:lnSpc>
              <a:buFont typeface="Arial"/>
              <a:buChar char="•"/>
            </a:pPr>
            <a:r>
              <a:rPr lang="en-US" sz="2700" dirty="0">
                <a:solidFill>
                  <a:srgbClr val="000000"/>
                </a:solidFill>
                <a:latin typeface="Karnchang"/>
              </a:rPr>
              <a:t>Satu </a:t>
            </a:r>
            <a:r>
              <a:rPr lang="en-US" sz="2700" dirty="0" err="1">
                <a:solidFill>
                  <a:srgbClr val="000000"/>
                </a:solidFill>
                <a:latin typeface="Karnchang"/>
              </a:rPr>
              <a:t>saluran</a:t>
            </a:r>
            <a:r>
              <a:rPr lang="en-US" sz="2700" dirty="0">
                <a:solidFill>
                  <a:srgbClr val="000000"/>
                </a:solidFill>
                <a:latin typeface="Karnchang"/>
              </a:rPr>
              <a:t> </a:t>
            </a:r>
            <a:r>
              <a:rPr lang="en-US" sz="2700" dirty="0" err="1">
                <a:solidFill>
                  <a:srgbClr val="000000"/>
                </a:solidFill>
                <a:latin typeface="Karnchang"/>
              </a:rPr>
              <a:t>satu</a:t>
            </a:r>
            <a:r>
              <a:rPr lang="en-US" sz="2700" dirty="0">
                <a:solidFill>
                  <a:srgbClr val="000000"/>
                </a:solidFill>
                <a:latin typeface="Karnchang"/>
              </a:rPr>
              <a:t> </a:t>
            </a:r>
            <a:r>
              <a:rPr lang="en-US" sz="2700" dirty="0" err="1">
                <a:solidFill>
                  <a:srgbClr val="000000"/>
                </a:solidFill>
                <a:latin typeface="Karnchang"/>
              </a:rPr>
              <a:t>tahap</a:t>
            </a:r>
            <a:endParaRPr lang="en-US" sz="2700" dirty="0">
              <a:solidFill>
                <a:srgbClr val="000000"/>
              </a:solidFill>
              <a:latin typeface="Karnchang"/>
            </a:endParaRPr>
          </a:p>
          <a:p>
            <a:pPr marL="582930" lvl="1" indent="-291465">
              <a:lnSpc>
                <a:spcPts val="3779"/>
              </a:lnSpc>
              <a:buFont typeface="Arial"/>
              <a:buChar char="•"/>
            </a:pPr>
            <a:r>
              <a:rPr lang="en-US" sz="2700" dirty="0">
                <a:solidFill>
                  <a:srgbClr val="000000"/>
                </a:solidFill>
                <a:latin typeface="Karnchang"/>
              </a:rPr>
              <a:t>Banyak </a:t>
            </a:r>
            <a:r>
              <a:rPr lang="en-US" sz="2700" dirty="0" err="1">
                <a:solidFill>
                  <a:srgbClr val="000000"/>
                </a:solidFill>
                <a:latin typeface="Karnchang"/>
              </a:rPr>
              <a:t>saluran</a:t>
            </a:r>
            <a:r>
              <a:rPr lang="en-US" sz="2700" dirty="0">
                <a:solidFill>
                  <a:srgbClr val="000000"/>
                </a:solidFill>
                <a:latin typeface="Karnchang"/>
              </a:rPr>
              <a:t> </a:t>
            </a:r>
            <a:r>
              <a:rPr lang="en-US" sz="2700" dirty="0" err="1">
                <a:solidFill>
                  <a:srgbClr val="000000"/>
                </a:solidFill>
                <a:latin typeface="Karnchang"/>
              </a:rPr>
              <a:t>satu</a:t>
            </a:r>
            <a:r>
              <a:rPr lang="en-US" sz="2700" dirty="0">
                <a:solidFill>
                  <a:srgbClr val="000000"/>
                </a:solidFill>
                <a:latin typeface="Karnchang"/>
              </a:rPr>
              <a:t> </a:t>
            </a:r>
            <a:r>
              <a:rPr lang="en-US" sz="2700" dirty="0" err="1">
                <a:solidFill>
                  <a:srgbClr val="000000"/>
                </a:solidFill>
                <a:latin typeface="Karnchang"/>
              </a:rPr>
              <a:t>tahap</a:t>
            </a:r>
            <a:endParaRPr lang="en-US" sz="2700" dirty="0">
              <a:solidFill>
                <a:srgbClr val="000000"/>
              </a:solidFill>
              <a:latin typeface="Karnchang"/>
            </a:endParaRPr>
          </a:p>
          <a:p>
            <a:pPr marL="582930" lvl="1" indent="-291465">
              <a:lnSpc>
                <a:spcPts val="3779"/>
              </a:lnSpc>
              <a:buFont typeface="Arial"/>
              <a:buChar char="•"/>
            </a:pPr>
            <a:r>
              <a:rPr lang="en-US" sz="2700" dirty="0">
                <a:solidFill>
                  <a:srgbClr val="000000"/>
                </a:solidFill>
                <a:latin typeface="Karnchang"/>
              </a:rPr>
              <a:t>Satu </a:t>
            </a:r>
            <a:r>
              <a:rPr lang="en-US" sz="2700" dirty="0" err="1">
                <a:solidFill>
                  <a:srgbClr val="000000"/>
                </a:solidFill>
                <a:latin typeface="Karnchang"/>
              </a:rPr>
              <a:t>saluran</a:t>
            </a:r>
            <a:r>
              <a:rPr lang="en-US" sz="2700" dirty="0">
                <a:solidFill>
                  <a:srgbClr val="000000"/>
                </a:solidFill>
                <a:latin typeface="Karnchang"/>
              </a:rPr>
              <a:t> </a:t>
            </a:r>
            <a:r>
              <a:rPr lang="en-US" sz="2700" dirty="0" err="1">
                <a:solidFill>
                  <a:srgbClr val="000000"/>
                </a:solidFill>
                <a:latin typeface="Karnchang"/>
              </a:rPr>
              <a:t>banyak</a:t>
            </a:r>
            <a:r>
              <a:rPr lang="en-US" sz="2700" dirty="0">
                <a:solidFill>
                  <a:srgbClr val="000000"/>
                </a:solidFill>
                <a:latin typeface="Karnchang"/>
              </a:rPr>
              <a:t> </a:t>
            </a:r>
            <a:r>
              <a:rPr lang="en-US" sz="2700" dirty="0" err="1">
                <a:solidFill>
                  <a:srgbClr val="000000"/>
                </a:solidFill>
                <a:latin typeface="Karnchang"/>
              </a:rPr>
              <a:t>tahap</a:t>
            </a:r>
            <a:endParaRPr lang="en-US" sz="2700" dirty="0">
              <a:solidFill>
                <a:srgbClr val="000000"/>
              </a:solidFill>
              <a:latin typeface="Karnchang"/>
            </a:endParaRPr>
          </a:p>
          <a:p>
            <a:pPr marL="582930" lvl="1" indent="-291465">
              <a:lnSpc>
                <a:spcPts val="3779"/>
              </a:lnSpc>
              <a:buFont typeface="Arial"/>
              <a:buChar char="•"/>
            </a:pPr>
            <a:r>
              <a:rPr lang="en-US" sz="2700" dirty="0">
                <a:solidFill>
                  <a:srgbClr val="000000"/>
                </a:solidFill>
                <a:latin typeface="Karnchang"/>
              </a:rPr>
              <a:t>Banyak </a:t>
            </a:r>
            <a:r>
              <a:rPr lang="en-US" sz="2700" dirty="0" err="1">
                <a:solidFill>
                  <a:srgbClr val="000000"/>
                </a:solidFill>
                <a:latin typeface="Karnchang"/>
              </a:rPr>
              <a:t>saluran</a:t>
            </a:r>
            <a:r>
              <a:rPr lang="en-US" sz="2700" dirty="0">
                <a:solidFill>
                  <a:srgbClr val="000000"/>
                </a:solidFill>
                <a:latin typeface="Karnchang"/>
              </a:rPr>
              <a:t> </a:t>
            </a:r>
            <a:r>
              <a:rPr lang="en-US" sz="2700" dirty="0" err="1">
                <a:solidFill>
                  <a:srgbClr val="000000"/>
                </a:solidFill>
                <a:latin typeface="Karnchang"/>
              </a:rPr>
              <a:t>banyak</a:t>
            </a:r>
            <a:r>
              <a:rPr lang="en-US" sz="2700" dirty="0">
                <a:solidFill>
                  <a:srgbClr val="000000"/>
                </a:solidFill>
                <a:latin typeface="Karnchang"/>
              </a:rPr>
              <a:t> </a:t>
            </a:r>
            <a:r>
              <a:rPr lang="en-US" sz="2700" dirty="0" err="1">
                <a:solidFill>
                  <a:srgbClr val="000000"/>
                </a:solidFill>
                <a:latin typeface="Karnchang"/>
              </a:rPr>
              <a:t>tahap</a:t>
            </a:r>
            <a:r>
              <a:rPr lang="en-US" sz="2700" dirty="0">
                <a:solidFill>
                  <a:srgbClr val="000000"/>
                </a:solidFill>
                <a:latin typeface="Karnchang"/>
              </a:rPr>
              <a:t>   </a:t>
            </a:r>
          </a:p>
          <a:p>
            <a:pPr>
              <a:lnSpc>
                <a:spcPts val="3779"/>
              </a:lnSpc>
            </a:pPr>
            <a:r>
              <a:rPr lang="en-US" sz="2700" dirty="0" err="1">
                <a:solidFill>
                  <a:srgbClr val="000000"/>
                </a:solidFill>
                <a:latin typeface="Karnchang"/>
              </a:rPr>
              <a:t>Keempat</a:t>
            </a:r>
            <a:r>
              <a:rPr lang="en-US" sz="2700" dirty="0">
                <a:solidFill>
                  <a:srgbClr val="000000"/>
                </a:solidFill>
                <a:latin typeface="Karnchang"/>
              </a:rPr>
              <a:t> </a:t>
            </a:r>
            <a:r>
              <a:rPr lang="en-US" sz="2700" dirty="0" err="1">
                <a:solidFill>
                  <a:srgbClr val="000000"/>
                </a:solidFill>
                <a:latin typeface="Karnchang"/>
              </a:rPr>
              <a:t>kelompok</a:t>
            </a:r>
            <a:r>
              <a:rPr lang="en-US" sz="2700" dirty="0">
                <a:solidFill>
                  <a:srgbClr val="000000"/>
                </a:solidFill>
                <a:latin typeface="Karnchang"/>
              </a:rPr>
              <a:t> </a:t>
            </a:r>
            <a:r>
              <a:rPr lang="en-US" sz="2700" dirty="0" err="1">
                <a:solidFill>
                  <a:srgbClr val="000000"/>
                </a:solidFill>
                <a:latin typeface="Karnchang"/>
              </a:rPr>
              <a:t>ini</a:t>
            </a:r>
            <a:r>
              <a:rPr lang="en-US" sz="2700" dirty="0">
                <a:solidFill>
                  <a:srgbClr val="000000"/>
                </a:solidFill>
                <a:latin typeface="Karnchang"/>
              </a:rPr>
              <a:t> </a:t>
            </a:r>
            <a:r>
              <a:rPr lang="en-US" sz="2700" dirty="0" err="1">
                <a:solidFill>
                  <a:srgbClr val="000000"/>
                </a:solidFill>
                <a:latin typeface="Karnchang"/>
              </a:rPr>
              <a:t>ditunjukkan</a:t>
            </a:r>
            <a:r>
              <a:rPr lang="en-US" sz="2700" dirty="0">
                <a:solidFill>
                  <a:srgbClr val="000000"/>
                </a:solidFill>
                <a:latin typeface="Karnchang"/>
              </a:rPr>
              <a:t> pada </a:t>
            </a:r>
            <a:r>
              <a:rPr lang="en-US" sz="2700" dirty="0" err="1">
                <a:solidFill>
                  <a:srgbClr val="000000"/>
                </a:solidFill>
                <a:latin typeface="Karnchang"/>
              </a:rPr>
              <a:t>gambar</a:t>
            </a:r>
            <a:r>
              <a:rPr lang="en-US" sz="2700" dirty="0">
                <a:solidFill>
                  <a:srgbClr val="000000"/>
                </a:solidFill>
                <a:latin typeface="Karnchang"/>
              </a:rPr>
              <a:t> </a:t>
            </a:r>
            <a:r>
              <a:rPr lang="en-US" sz="2700" dirty="0" err="1">
                <a:solidFill>
                  <a:srgbClr val="000000"/>
                </a:solidFill>
                <a:latin typeface="Karnchang"/>
              </a:rPr>
              <a:t>disamping</a:t>
            </a:r>
            <a:r>
              <a:rPr lang="en-US" sz="2700" dirty="0">
                <a:solidFill>
                  <a:srgbClr val="000000"/>
                </a:solidFill>
                <a:latin typeface="Karnchang"/>
              </a:rPr>
              <a:t>: </a:t>
            </a:r>
          </a:p>
        </p:txBody>
      </p:sp>
      <p:sp>
        <p:nvSpPr>
          <p:cNvPr id="34" name="TextBox 34"/>
          <p:cNvSpPr txBox="1"/>
          <p:nvPr/>
        </p:nvSpPr>
        <p:spPr>
          <a:xfrm>
            <a:off x="15621459" y="349050"/>
            <a:ext cx="2168307" cy="444454"/>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rPr>
              <a:t>Halaman 5</a:t>
            </a:r>
          </a:p>
        </p:txBody>
      </p:sp>
      <p:sp>
        <p:nvSpPr>
          <p:cNvPr id="35" name="TextBox 35"/>
          <p:cNvSpPr txBox="1"/>
          <p:nvPr/>
        </p:nvSpPr>
        <p:spPr>
          <a:xfrm>
            <a:off x="629723" y="9375775"/>
            <a:ext cx="7118830" cy="796925"/>
          </a:xfrm>
          <a:prstGeom prst="rect">
            <a:avLst/>
          </a:prstGeom>
        </p:spPr>
        <p:txBody>
          <a:bodyPr lIns="0" tIns="0" rIns="0" bIns="0" rtlCol="0" anchor="t">
            <a:spAutoFit/>
          </a:bodyPr>
          <a:lstStyle/>
          <a:p>
            <a:pPr algn="ctr">
              <a:lnSpc>
                <a:spcPts val="2800"/>
              </a:lnSpc>
            </a:pPr>
            <a:r>
              <a:rPr lang="en-US" sz="2000" spc="120" dirty="0">
                <a:solidFill>
                  <a:srgbClr val="FFFFFF"/>
                </a:solidFill>
                <a:latin typeface="Karnchang"/>
              </a:rPr>
              <a:t>Giraldo </a:t>
            </a:r>
            <a:r>
              <a:rPr lang="en-US" sz="2000" spc="120" dirty="0" err="1">
                <a:solidFill>
                  <a:srgbClr val="FFFFFF"/>
                </a:solidFill>
                <a:latin typeface="Karnchang"/>
              </a:rPr>
              <a:t>Stevanus</a:t>
            </a:r>
            <a:r>
              <a:rPr lang="en-US" sz="2000" spc="120" dirty="0">
                <a:solidFill>
                  <a:srgbClr val="FFFFFF"/>
                </a:solidFill>
                <a:latin typeface="Karnchang"/>
              </a:rPr>
              <a:t> |  Universitas </a:t>
            </a:r>
            <a:r>
              <a:rPr lang="en-US" sz="2000" spc="120" dirty="0" err="1">
                <a:solidFill>
                  <a:srgbClr val="FFFFFF"/>
                </a:solidFill>
                <a:latin typeface="Karnchang"/>
              </a:rPr>
              <a:t>Trunojoyo</a:t>
            </a:r>
            <a:r>
              <a:rPr lang="en-US" sz="2000" spc="120" dirty="0">
                <a:solidFill>
                  <a:srgbClr val="FFFFFF"/>
                </a:solidFill>
                <a:latin typeface="Karnchang"/>
              </a:rPr>
              <a:t> Madura | </a:t>
            </a:r>
            <a:r>
              <a:rPr lang="en-US" sz="2000" spc="120" dirty="0" err="1">
                <a:solidFill>
                  <a:srgbClr val="FFFFFF"/>
                </a:solidFill>
                <a:latin typeface="Karnchang"/>
              </a:rPr>
              <a:t>Sistem</a:t>
            </a:r>
            <a:r>
              <a:rPr lang="en-US" sz="2000" spc="120" dirty="0">
                <a:solidFill>
                  <a:srgbClr val="FFFFFF"/>
                </a:solidFill>
                <a:latin typeface="Karnchang"/>
              </a:rPr>
              <a:t> </a:t>
            </a:r>
            <a:r>
              <a:rPr lang="en-US" sz="2000" spc="120" dirty="0" err="1">
                <a:solidFill>
                  <a:srgbClr val="FFFFFF"/>
                </a:solidFill>
                <a:latin typeface="Karnchang"/>
              </a:rPr>
              <a:t>Informasi</a:t>
            </a:r>
            <a:r>
              <a:rPr lang="en-US" sz="2000" spc="120" dirty="0">
                <a:solidFill>
                  <a:srgbClr val="FFFFFF"/>
                </a:solidFill>
                <a:latin typeface="Karnchang"/>
              </a:rPr>
              <a:t> | 2023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545434"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p:nvPr/>
        </p:nvGrpSpPr>
        <p:grpSpPr>
          <a:xfrm>
            <a:off x="15665503" y="317552"/>
            <a:ext cx="2042119" cy="650325"/>
            <a:chOff x="0" y="0"/>
            <a:chExt cx="537842" cy="171279"/>
          </a:xfrm>
        </p:grpSpPr>
        <p:sp>
          <p:nvSpPr>
            <p:cNvPr id="26" name="Freeform 26"/>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27" name="TextBox 27"/>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28" name="Group 28"/>
          <p:cNvGrpSpPr/>
          <p:nvPr/>
        </p:nvGrpSpPr>
        <p:grpSpPr>
          <a:xfrm>
            <a:off x="629723" y="9334500"/>
            <a:ext cx="6961669" cy="627749"/>
            <a:chOff x="0" y="0"/>
            <a:chExt cx="1833526" cy="165333"/>
          </a:xfrm>
        </p:grpSpPr>
        <p:sp>
          <p:nvSpPr>
            <p:cNvPr id="29" name="Freeform 29"/>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0" name="TextBox 30"/>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1" name="TextBox 31"/>
          <p:cNvSpPr txBox="1"/>
          <p:nvPr/>
        </p:nvSpPr>
        <p:spPr>
          <a:xfrm>
            <a:off x="848052" y="2247900"/>
            <a:ext cx="12904539" cy="2969895"/>
          </a:xfrm>
          <a:prstGeom prst="rect">
            <a:avLst/>
          </a:prstGeom>
        </p:spPr>
        <p:txBody>
          <a:bodyPr lIns="0" tIns="0" rIns="0" bIns="0" rtlCol="0" anchor="t">
            <a:spAutoFit/>
          </a:bodyPr>
          <a:lstStyle/>
          <a:p>
            <a:pPr>
              <a:lnSpc>
                <a:spcPts val="3779"/>
              </a:lnSpc>
            </a:pPr>
            <a:r>
              <a:rPr lang="en-US" sz="2700" dirty="0">
                <a:solidFill>
                  <a:srgbClr val="000000"/>
                </a:solidFill>
                <a:latin typeface="Karnchang"/>
              </a:rPr>
              <a:t>Ciri-</a:t>
            </a:r>
            <a:r>
              <a:rPr lang="en-US" sz="2700" dirty="0" err="1">
                <a:solidFill>
                  <a:srgbClr val="000000"/>
                </a:solidFill>
                <a:latin typeface="Karnchang"/>
              </a:rPr>
              <a:t>ciri</a:t>
            </a:r>
            <a:r>
              <a:rPr lang="en-US" sz="2700" dirty="0">
                <a:solidFill>
                  <a:srgbClr val="000000"/>
                </a:solidFill>
                <a:latin typeface="Karnchang"/>
              </a:rPr>
              <a:t> </a:t>
            </a:r>
            <a:r>
              <a:rPr lang="en-US" sz="2700" dirty="0" err="1">
                <a:solidFill>
                  <a:srgbClr val="000000"/>
                </a:solidFill>
                <a:latin typeface="Karnchang"/>
              </a:rPr>
              <a:t>operasi</a:t>
            </a:r>
            <a:r>
              <a:rPr lang="en-US" sz="2700" dirty="0">
                <a:solidFill>
                  <a:srgbClr val="000000"/>
                </a:solidFill>
                <a:latin typeface="Karnchang"/>
              </a:rPr>
              <a:t> yang </a:t>
            </a:r>
            <a:r>
              <a:rPr lang="en-US" sz="2700" dirty="0" err="1">
                <a:solidFill>
                  <a:srgbClr val="000000"/>
                </a:solidFill>
                <a:latin typeface="Karnchang"/>
              </a:rPr>
              <a:t>akan</a:t>
            </a:r>
            <a:r>
              <a:rPr lang="en-US" sz="2700" dirty="0">
                <a:solidFill>
                  <a:srgbClr val="000000"/>
                </a:solidFill>
                <a:latin typeface="Karnchang"/>
              </a:rPr>
              <a:t> </a:t>
            </a:r>
            <a:r>
              <a:rPr lang="en-US" sz="2700" dirty="0" err="1">
                <a:solidFill>
                  <a:srgbClr val="000000"/>
                </a:solidFill>
                <a:latin typeface="Karnchang"/>
              </a:rPr>
              <a:t>dipelajari</a:t>
            </a:r>
            <a:r>
              <a:rPr lang="en-US" sz="2700" dirty="0">
                <a:solidFill>
                  <a:srgbClr val="000000"/>
                </a:solidFill>
                <a:latin typeface="Karnchang"/>
              </a:rPr>
              <a:t> </a:t>
            </a:r>
            <a:r>
              <a:rPr lang="en-US" sz="2700" dirty="0" err="1">
                <a:solidFill>
                  <a:srgbClr val="000000"/>
                </a:solidFill>
                <a:latin typeface="Karnchang"/>
              </a:rPr>
              <a:t>adalah</a:t>
            </a:r>
            <a:r>
              <a:rPr lang="en-US" sz="2700" dirty="0">
                <a:solidFill>
                  <a:srgbClr val="000000"/>
                </a:solidFill>
                <a:latin typeface="Karnchang"/>
              </a:rPr>
              <a:t>:</a:t>
            </a:r>
          </a:p>
          <a:p>
            <a:pPr>
              <a:lnSpc>
                <a:spcPts val="3779"/>
              </a:lnSpc>
            </a:pPr>
            <a:r>
              <a:rPr lang="en-US" sz="2700" dirty="0" err="1">
                <a:solidFill>
                  <a:srgbClr val="000000"/>
                </a:solidFill>
                <a:latin typeface="Karnchang"/>
              </a:rPr>
              <a:t>Pn</a:t>
            </a:r>
            <a:r>
              <a:rPr lang="en-US" sz="2700" dirty="0">
                <a:solidFill>
                  <a:srgbClr val="000000"/>
                </a:solidFill>
                <a:latin typeface="Karnchang"/>
              </a:rPr>
              <a:t> = </a:t>
            </a:r>
            <a:r>
              <a:rPr lang="en-US" sz="2700" dirty="0" err="1">
                <a:solidFill>
                  <a:srgbClr val="000000"/>
                </a:solidFill>
                <a:latin typeface="Karnchang"/>
              </a:rPr>
              <a:t>probabilita</a:t>
            </a:r>
            <a:r>
              <a:rPr lang="en-US" sz="2700" dirty="0">
                <a:solidFill>
                  <a:srgbClr val="000000"/>
                </a:solidFill>
                <a:latin typeface="Karnchang"/>
              </a:rPr>
              <a:t> n </a:t>
            </a:r>
            <a:r>
              <a:rPr lang="en-US" sz="2700" dirty="0" err="1">
                <a:solidFill>
                  <a:srgbClr val="000000"/>
                </a:solidFill>
                <a:latin typeface="Karnchang"/>
              </a:rPr>
              <a:t>pengantri</a:t>
            </a:r>
            <a:r>
              <a:rPr lang="en-US" sz="2700" dirty="0">
                <a:solidFill>
                  <a:srgbClr val="000000"/>
                </a:solidFill>
                <a:latin typeface="Karnchang"/>
              </a:rPr>
              <a:t> </a:t>
            </a:r>
            <a:r>
              <a:rPr lang="en-US" sz="2700" dirty="0" err="1">
                <a:solidFill>
                  <a:srgbClr val="000000"/>
                </a:solidFill>
                <a:latin typeface="Karnchang"/>
              </a:rPr>
              <a:t>dalam</a:t>
            </a:r>
            <a:r>
              <a:rPr lang="en-US" sz="2700" dirty="0">
                <a:solidFill>
                  <a:srgbClr val="000000"/>
                </a:solidFill>
                <a:latin typeface="Karnchang"/>
              </a:rPr>
              <a:t> </a:t>
            </a:r>
            <a:r>
              <a:rPr lang="en-US" sz="2700" dirty="0" err="1">
                <a:solidFill>
                  <a:srgbClr val="000000"/>
                </a:solidFill>
                <a:latin typeface="Karnchang"/>
              </a:rPr>
              <a:t>sistem</a:t>
            </a:r>
            <a:r>
              <a:rPr lang="en-US" sz="2700" dirty="0">
                <a:solidFill>
                  <a:srgbClr val="000000"/>
                </a:solidFill>
                <a:latin typeface="Karnchang"/>
              </a:rPr>
              <a:t> </a:t>
            </a:r>
          </a:p>
          <a:p>
            <a:pPr>
              <a:lnSpc>
                <a:spcPts val="3779"/>
              </a:lnSpc>
            </a:pPr>
            <a:r>
              <a:rPr lang="en-US" sz="2700" dirty="0">
                <a:solidFill>
                  <a:srgbClr val="000000"/>
                </a:solidFill>
                <a:latin typeface="Karnchang"/>
              </a:rPr>
              <a:t>L = rata-rata </a:t>
            </a:r>
            <a:r>
              <a:rPr lang="en-US" sz="2700" dirty="0" err="1">
                <a:solidFill>
                  <a:srgbClr val="000000"/>
                </a:solidFill>
                <a:latin typeface="Karnchang"/>
              </a:rPr>
              <a:t>banyaknya</a:t>
            </a:r>
            <a:r>
              <a:rPr lang="en-US" sz="2700" dirty="0">
                <a:solidFill>
                  <a:srgbClr val="000000"/>
                </a:solidFill>
                <a:latin typeface="Karnchang"/>
              </a:rPr>
              <a:t> </a:t>
            </a:r>
            <a:r>
              <a:rPr lang="en-US" sz="2700" dirty="0" err="1">
                <a:solidFill>
                  <a:srgbClr val="000000"/>
                </a:solidFill>
                <a:latin typeface="Karnchang"/>
              </a:rPr>
              <a:t>pengantri</a:t>
            </a:r>
            <a:r>
              <a:rPr lang="en-US" sz="2700" dirty="0">
                <a:solidFill>
                  <a:srgbClr val="000000"/>
                </a:solidFill>
                <a:latin typeface="Karnchang"/>
              </a:rPr>
              <a:t> </a:t>
            </a:r>
            <a:r>
              <a:rPr lang="en-US" sz="2700" dirty="0" err="1">
                <a:solidFill>
                  <a:srgbClr val="000000"/>
                </a:solidFill>
                <a:latin typeface="Karnchang"/>
              </a:rPr>
              <a:t>dalam</a:t>
            </a:r>
            <a:r>
              <a:rPr lang="en-US" sz="2700" dirty="0">
                <a:solidFill>
                  <a:srgbClr val="000000"/>
                </a:solidFill>
                <a:latin typeface="Karnchang"/>
              </a:rPr>
              <a:t> </a:t>
            </a:r>
            <a:r>
              <a:rPr lang="en-US" sz="2700" dirty="0" err="1">
                <a:solidFill>
                  <a:srgbClr val="000000"/>
                </a:solidFill>
                <a:latin typeface="Karnchang"/>
              </a:rPr>
              <a:t>sistem</a:t>
            </a:r>
            <a:r>
              <a:rPr lang="en-US" sz="2700" dirty="0">
                <a:solidFill>
                  <a:srgbClr val="000000"/>
                </a:solidFill>
                <a:latin typeface="Karnchang"/>
              </a:rPr>
              <a:t> </a:t>
            </a:r>
          </a:p>
          <a:p>
            <a:pPr>
              <a:lnSpc>
                <a:spcPts val="3779"/>
              </a:lnSpc>
            </a:pPr>
            <a:r>
              <a:rPr lang="en-US" sz="2700" dirty="0" err="1">
                <a:solidFill>
                  <a:srgbClr val="000000"/>
                </a:solidFill>
                <a:latin typeface="Karnchang"/>
              </a:rPr>
              <a:t>Lq</a:t>
            </a:r>
            <a:r>
              <a:rPr lang="en-US" sz="2700" dirty="0">
                <a:solidFill>
                  <a:srgbClr val="000000"/>
                </a:solidFill>
                <a:latin typeface="Karnchang"/>
              </a:rPr>
              <a:t> = rata-rata </a:t>
            </a:r>
            <a:r>
              <a:rPr lang="en-US" sz="2700" dirty="0" err="1">
                <a:solidFill>
                  <a:srgbClr val="000000"/>
                </a:solidFill>
                <a:latin typeface="Karnchang"/>
              </a:rPr>
              <a:t>banyaknya</a:t>
            </a:r>
            <a:r>
              <a:rPr lang="en-US" sz="2700" dirty="0">
                <a:solidFill>
                  <a:srgbClr val="000000"/>
                </a:solidFill>
                <a:latin typeface="Karnchang"/>
              </a:rPr>
              <a:t> </a:t>
            </a:r>
            <a:r>
              <a:rPr lang="en-US" sz="2700" dirty="0" err="1">
                <a:solidFill>
                  <a:srgbClr val="000000"/>
                </a:solidFill>
                <a:latin typeface="Karnchang"/>
              </a:rPr>
              <a:t>pengantri</a:t>
            </a:r>
            <a:r>
              <a:rPr lang="en-US" sz="2700" dirty="0">
                <a:solidFill>
                  <a:srgbClr val="000000"/>
                </a:solidFill>
                <a:latin typeface="Karnchang"/>
              </a:rPr>
              <a:t> </a:t>
            </a:r>
            <a:r>
              <a:rPr lang="en-US" sz="2700" dirty="0" err="1">
                <a:solidFill>
                  <a:srgbClr val="000000"/>
                </a:solidFill>
                <a:latin typeface="Karnchang"/>
              </a:rPr>
              <a:t>dalam</a:t>
            </a:r>
            <a:r>
              <a:rPr lang="en-US" sz="2700" dirty="0">
                <a:solidFill>
                  <a:srgbClr val="000000"/>
                </a:solidFill>
                <a:latin typeface="Karnchang"/>
              </a:rPr>
              <a:t> </a:t>
            </a:r>
            <a:r>
              <a:rPr lang="en-US" sz="2700" dirty="0" err="1">
                <a:solidFill>
                  <a:srgbClr val="000000"/>
                </a:solidFill>
                <a:latin typeface="Karnchang"/>
              </a:rPr>
              <a:t>antrian</a:t>
            </a:r>
            <a:r>
              <a:rPr lang="en-US" sz="2700" dirty="0">
                <a:solidFill>
                  <a:srgbClr val="000000"/>
                </a:solidFill>
                <a:latin typeface="Karnchang"/>
              </a:rPr>
              <a:t> </a:t>
            </a:r>
          </a:p>
          <a:p>
            <a:pPr>
              <a:lnSpc>
                <a:spcPts val="3779"/>
              </a:lnSpc>
            </a:pPr>
            <a:r>
              <a:rPr lang="en-US" sz="2700" dirty="0">
                <a:solidFill>
                  <a:srgbClr val="000000"/>
                </a:solidFill>
                <a:latin typeface="Karnchang"/>
              </a:rPr>
              <a:t>W = rata-rata </a:t>
            </a:r>
            <a:r>
              <a:rPr lang="en-US" sz="2700" dirty="0" err="1">
                <a:solidFill>
                  <a:srgbClr val="000000"/>
                </a:solidFill>
                <a:latin typeface="Karnchang"/>
              </a:rPr>
              <a:t>waktu</a:t>
            </a:r>
            <a:r>
              <a:rPr lang="en-US" sz="2700" dirty="0">
                <a:solidFill>
                  <a:srgbClr val="000000"/>
                </a:solidFill>
                <a:latin typeface="Karnchang"/>
              </a:rPr>
              <a:t> </a:t>
            </a:r>
            <a:r>
              <a:rPr lang="en-US" sz="2700" dirty="0" err="1">
                <a:solidFill>
                  <a:srgbClr val="000000"/>
                </a:solidFill>
                <a:latin typeface="Karnchang"/>
              </a:rPr>
              <a:t>menunggu</a:t>
            </a:r>
            <a:r>
              <a:rPr lang="en-US" sz="2700" dirty="0">
                <a:solidFill>
                  <a:srgbClr val="000000"/>
                </a:solidFill>
                <a:latin typeface="Karnchang"/>
              </a:rPr>
              <a:t> </a:t>
            </a:r>
            <a:r>
              <a:rPr lang="en-US" sz="2700" dirty="0" err="1">
                <a:solidFill>
                  <a:srgbClr val="000000"/>
                </a:solidFill>
                <a:latin typeface="Karnchang"/>
              </a:rPr>
              <a:t>dalam</a:t>
            </a:r>
            <a:r>
              <a:rPr lang="en-US" sz="2700" dirty="0">
                <a:solidFill>
                  <a:srgbClr val="000000"/>
                </a:solidFill>
                <a:latin typeface="Karnchang"/>
              </a:rPr>
              <a:t> </a:t>
            </a:r>
            <a:r>
              <a:rPr lang="en-US" sz="2700" dirty="0" err="1">
                <a:solidFill>
                  <a:srgbClr val="000000"/>
                </a:solidFill>
                <a:latin typeface="Karnchang"/>
              </a:rPr>
              <a:t>sistem</a:t>
            </a:r>
            <a:r>
              <a:rPr lang="en-US" sz="2700" dirty="0">
                <a:solidFill>
                  <a:srgbClr val="000000"/>
                </a:solidFill>
                <a:latin typeface="Karnchang"/>
              </a:rPr>
              <a:t> (</a:t>
            </a:r>
            <a:r>
              <a:rPr lang="en-US" sz="2700" dirty="0" err="1">
                <a:solidFill>
                  <a:srgbClr val="000000"/>
                </a:solidFill>
                <a:latin typeface="Karnchang"/>
              </a:rPr>
              <a:t>antri</a:t>
            </a:r>
            <a:r>
              <a:rPr lang="en-US" sz="2700" dirty="0">
                <a:solidFill>
                  <a:srgbClr val="000000"/>
                </a:solidFill>
                <a:latin typeface="Karnchang"/>
              </a:rPr>
              <a:t> + </a:t>
            </a:r>
            <a:r>
              <a:rPr lang="en-US" sz="2700" dirty="0" err="1">
                <a:solidFill>
                  <a:srgbClr val="000000"/>
                </a:solidFill>
                <a:latin typeface="Karnchang"/>
              </a:rPr>
              <a:t>pelayanan</a:t>
            </a:r>
            <a:r>
              <a:rPr lang="en-US" sz="2700" dirty="0">
                <a:solidFill>
                  <a:srgbClr val="000000"/>
                </a:solidFill>
                <a:latin typeface="Karnchang"/>
              </a:rPr>
              <a:t>) </a:t>
            </a:r>
          </a:p>
          <a:p>
            <a:pPr>
              <a:lnSpc>
                <a:spcPts val="3779"/>
              </a:lnSpc>
            </a:pPr>
            <a:r>
              <a:rPr lang="en-US" sz="2700" dirty="0">
                <a:solidFill>
                  <a:srgbClr val="000000"/>
                </a:solidFill>
                <a:latin typeface="Karnchang"/>
              </a:rPr>
              <a:t>Po </a:t>
            </a:r>
            <a:r>
              <a:rPr lang="en-US" sz="2700" dirty="0" err="1">
                <a:solidFill>
                  <a:srgbClr val="000000"/>
                </a:solidFill>
                <a:latin typeface="Karnchang"/>
              </a:rPr>
              <a:t>atau</a:t>
            </a:r>
            <a:r>
              <a:rPr lang="en-US" sz="2700" dirty="0">
                <a:solidFill>
                  <a:srgbClr val="000000"/>
                </a:solidFill>
                <a:latin typeface="Karnchang"/>
              </a:rPr>
              <a:t> I = </a:t>
            </a:r>
            <a:r>
              <a:rPr lang="en-US" sz="2700" dirty="0" err="1">
                <a:solidFill>
                  <a:srgbClr val="000000"/>
                </a:solidFill>
                <a:latin typeface="Karnchang"/>
              </a:rPr>
              <a:t>proporsi</a:t>
            </a:r>
            <a:r>
              <a:rPr lang="en-US" sz="2700" dirty="0">
                <a:solidFill>
                  <a:srgbClr val="000000"/>
                </a:solidFill>
                <a:latin typeface="Karnchang"/>
              </a:rPr>
              <a:t> </a:t>
            </a:r>
            <a:r>
              <a:rPr lang="en-US" sz="2700" dirty="0" err="1">
                <a:solidFill>
                  <a:srgbClr val="000000"/>
                </a:solidFill>
                <a:latin typeface="Karnchang"/>
              </a:rPr>
              <a:t>waktu</a:t>
            </a:r>
            <a:r>
              <a:rPr lang="en-US" sz="2700" dirty="0">
                <a:solidFill>
                  <a:srgbClr val="000000"/>
                </a:solidFill>
                <a:latin typeface="Karnchang"/>
              </a:rPr>
              <a:t> </a:t>
            </a:r>
            <a:r>
              <a:rPr lang="en-US" sz="2700" dirty="0" err="1">
                <a:solidFill>
                  <a:srgbClr val="000000"/>
                </a:solidFill>
                <a:latin typeface="Karnchang"/>
              </a:rPr>
              <a:t>nganggur</a:t>
            </a:r>
            <a:r>
              <a:rPr lang="en-US" sz="2700" dirty="0">
                <a:solidFill>
                  <a:srgbClr val="000000"/>
                </a:solidFill>
                <a:latin typeface="Karnchang"/>
              </a:rPr>
              <a:t> </a:t>
            </a:r>
            <a:r>
              <a:rPr lang="en-US" sz="2700" dirty="0" err="1">
                <a:solidFill>
                  <a:srgbClr val="000000"/>
                </a:solidFill>
                <a:latin typeface="Karnchang"/>
              </a:rPr>
              <a:t>pelayan</a:t>
            </a:r>
            <a:r>
              <a:rPr lang="en-US" sz="2700" dirty="0">
                <a:solidFill>
                  <a:srgbClr val="000000"/>
                </a:solidFill>
                <a:latin typeface="Karnchang"/>
              </a:rPr>
              <a:t> (</a:t>
            </a:r>
            <a:r>
              <a:rPr lang="en-US" sz="2700" dirty="0" err="1">
                <a:solidFill>
                  <a:srgbClr val="000000"/>
                </a:solidFill>
                <a:latin typeface="Karnchang"/>
              </a:rPr>
              <a:t>tidak</a:t>
            </a:r>
            <a:r>
              <a:rPr lang="en-US" sz="2700" dirty="0">
                <a:solidFill>
                  <a:srgbClr val="000000"/>
                </a:solidFill>
                <a:latin typeface="Karnchang"/>
              </a:rPr>
              <a:t> </a:t>
            </a:r>
            <a:r>
              <a:rPr lang="en-US" sz="2700" dirty="0" err="1">
                <a:solidFill>
                  <a:srgbClr val="000000"/>
                </a:solidFill>
                <a:latin typeface="Karnchang"/>
              </a:rPr>
              <a:t>ada</a:t>
            </a:r>
            <a:r>
              <a:rPr lang="en-US" sz="2700" dirty="0">
                <a:solidFill>
                  <a:srgbClr val="000000"/>
                </a:solidFill>
                <a:latin typeface="Karnchang"/>
              </a:rPr>
              <a:t> </a:t>
            </a:r>
            <a:r>
              <a:rPr lang="en-US" sz="2700" dirty="0" err="1">
                <a:solidFill>
                  <a:srgbClr val="000000"/>
                </a:solidFill>
                <a:latin typeface="Karnchang"/>
              </a:rPr>
              <a:t>pengantri</a:t>
            </a:r>
            <a:r>
              <a:rPr lang="en-US" sz="2700" dirty="0">
                <a:solidFill>
                  <a:srgbClr val="000000"/>
                </a:solidFill>
                <a:latin typeface="Karnchang"/>
              </a:rPr>
              <a:t>)</a:t>
            </a:r>
          </a:p>
        </p:txBody>
      </p:sp>
      <p:sp>
        <p:nvSpPr>
          <p:cNvPr id="32" name="TextBox 32"/>
          <p:cNvSpPr txBox="1"/>
          <p:nvPr/>
        </p:nvSpPr>
        <p:spPr>
          <a:xfrm>
            <a:off x="15621459" y="349050"/>
            <a:ext cx="2168307" cy="444454"/>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rPr>
              <a:t>Halaman 5</a:t>
            </a:r>
          </a:p>
        </p:txBody>
      </p:sp>
      <p:sp>
        <p:nvSpPr>
          <p:cNvPr id="33" name="TextBox 33"/>
          <p:cNvSpPr txBox="1"/>
          <p:nvPr/>
        </p:nvSpPr>
        <p:spPr>
          <a:xfrm>
            <a:off x="629723" y="9299575"/>
            <a:ext cx="7118830" cy="796925"/>
          </a:xfrm>
          <a:prstGeom prst="rect">
            <a:avLst/>
          </a:prstGeom>
        </p:spPr>
        <p:txBody>
          <a:bodyPr lIns="0" tIns="0" rIns="0" bIns="0" rtlCol="0" anchor="t">
            <a:spAutoFit/>
          </a:bodyPr>
          <a:lstStyle/>
          <a:p>
            <a:pPr algn="ctr">
              <a:lnSpc>
                <a:spcPts val="2800"/>
              </a:lnSpc>
            </a:pPr>
            <a:r>
              <a:rPr lang="en-US" sz="2000" spc="120" dirty="0">
                <a:solidFill>
                  <a:srgbClr val="FFFFFF"/>
                </a:solidFill>
                <a:latin typeface="Karnchang"/>
              </a:rPr>
              <a:t>Giraldo </a:t>
            </a:r>
            <a:r>
              <a:rPr lang="en-US" sz="2000" spc="120" dirty="0" err="1">
                <a:solidFill>
                  <a:srgbClr val="FFFFFF"/>
                </a:solidFill>
                <a:latin typeface="Karnchang"/>
              </a:rPr>
              <a:t>Stevanus</a:t>
            </a:r>
            <a:r>
              <a:rPr lang="en-US" sz="2000" spc="120" dirty="0">
                <a:solidFill>
                  <a:srgbClr val="FFFFFF"/>
                </a:solidFill>
                <a:latin typeface="Karnchang"/>
              </a:rPr>
              <a:t> |  Universitas </a:t>
            </a:r>
            <a:r>
              <a:rPr lang="en-US" sz="2000" spc="120" dirty="0" err="1">
                <a:solidFill>
                  <a:srgbClr val="FFFFFF"/>
                </a:solidFill>
                <a:latin typeface="Karnchang"/>
              </a:rPr>
              <a:t>Trunojoyo</a:t>
            </a:r>
            <a:r>
              <a:rPr lang="en-US" sz="2000" spc="120" dirty="0">
                <a:solidFill>
                  <a:srgbClr val="FFFFFF"/>
                </a:solidFill>
                <a:latin typeface="Karnchang"/>
              </a:rPr>
              <a:t> Madura | </a:t>
            </a:r>
            <a:r>
              <a:rPr lang="en-US" sz="2000" spc="120" dirty="0" err="1">
                <a:solidFill>
                  <a:srgbClr val="FFFFFF"/>
                </a:solidFill>
                <a:latin typeface="Karnchang"/>
              </a:rPr>
              <a:t>Sistem</a:t>
            </a:r>
            <a:r>
              <a:rPr lang="en-US" sz="2000" spc="120" dirty="0">
                <a:solidFill>
                  <a:srgbClr val="FFFFFF"/>
                </a:solidFill>
                <a:latin typeface="Karnchang"/>
              </a:rPr>
              <a:t> </a:t>
            </a:r>
            <a:r>
              <a:rPr lang="en-US" sz="2000" spc="120" dirty="0" err="1">
                <a:solidFill>
                  <a:srgbClr val="FFFFFF"/>
                </a:solidFill>
                <a:latin typeface="Karnchang"/>
              </a:rPr>
              <a:t>Informasi</a:t>
            </a:r>
            <a:r>
              <a:rPr lang="en-US" sz="2000" spc="120" dirty="0">
                <a:solidFill>
                  <a:srgbClr val="FFFFFF"/>
                </a:solidFill>
                <a:latin typeface="Karnchang"/>
              </a:rPr>
              <a:t> | 2023</a:t>
            </a:r>
          </a:p>
        </p:txBody>
      </p:sp>
      <p:sp>
        <p:nvSpPr>
          <p:cNvPr id="34" name="TextBox 34"/>
          <p:cNvSpPr txBox="1"/>
          <p:nvPr/>
        </p:nvSpPr>
        <p:spPr>
          <a:xfrm>
            <a:off x="1784439" y="669680"/>
            <a:ext cx="14235857" cy="1859915"/>
          </a:xfrm>
          <a:prstGeom prst="rect">
            <a:avLst/>
          </a:prstGeom>
        </p:spPr>
        <p:txBody>
          <a:bodyPr lIns="0" tIns="0" rIns="0" bIns="0" rtlCol="0" anchor="t">
            <a:spAutoFit/>
          </a:bodyPr>
          <a:lstStyle/>
          <a:p>
            <a:pPr algn="ctr">
              <a:lnSpc>
                <a:spcPts val="5980"/>
              </a:lnSpc>
            </a:pPr>
            <a:r>
              <a:rPr lang="en-US" sz="6500">
                <a:solidFill>
                  <a:srgbClr val="243342"/>
                </a:solidFill>
                <a:latin typeface="Karnchang Bold"/>
              </a:rPr>
              <a:t>KERANGKA KEPUTUSAN &amp; MODEL MASALAH ANTRIAN</a:t>
            </a:r>
          </a:p>
        </p:txBody>
      </p:sp>
      <p:sp>
        <p:nvSpPr>
          <p:cNvPr id="35" name="TextBox 35"/>
          <p:cNvSpPr txBox="1"/>
          <p:nvPr/>
        </p:nvSpPr>
        <p:spPr>
          <a:xfrm>
            <a:off x="857577" y="5219700"/>
            <a:ext cx="9848755" cy="3922395"/>
          </a:xfrm>
          <a:prstGeom prst="rect">
            <a:avLst/>
          </a:prstGeom>
        </p:spPr>
        <p:txBody>
          <a:bodyPr lIns="0" tIns="0" rIns="0" bIns="0" rtlCol="0" anchor="t">
            <a:spAutoFit/>
          </a:bodyPr>
          <a:lstStyle/>
          <a:p>
            <a:pPr>
              <a:lnSpc>
                <a:spcPts val="3779"/>
              </a:lnSpc>
            </a:pPr>
            <a:r>
              <a:rPr lang="en-US" sz="2700" dirty="0" err="1">
                <a:solidFill>
                  <a:srgbClr val="000000"/>
                </a:solidFill>
                <a:latin typeface="Karnchang Bold"/>
              </a:rPr>
              <a:t>Biaya</a:t>
            </a:r>
            <a:r>
              <a:rPr lang="en-US" sz="2700" dirty="0">
                <a:solidFill>
                  <a:srgbClr val="000000"/>
                </a:solidFill>
                <a:latin typeface="Karnchang Bold"/>
              </a:rPr>
              <a:t> </a:t>
            </a:r>
            <a:r>
              <a:rPr lang="en-US" sz="2700" dirty="0" err="1">
                <a:solidFill>
                  <a:srgbClr val="000000"/>
                </a:solidFill>
                <a:latin typeface="Karnchang Bold"/>
              </a:rPr>
              <a:t>Menunggu</a:t>
            </a:r>
            <a:endParaRPr lang="en-US" sz="2700" dirty="0">
              <a:solidFill>
                <a:srgbClr val="000000"/>
              </a:solidFill>
              <a:latin typeface="Karnchang Bold"/>
            </a:endParaRPr>
          </a:p>
          <a:p>
            <a:pPr>
              <a:lnSpc>
                <a:spcPts val="3779"/>
              </a:lnSpc>
            </a:pPr>
            <a:r>
              <a:rPr lang="en-US" sz="2700" dirty="0" err="1">
                <a:solidFill>
                  <a:srgbClr val="000000"/>
                </a:solidFill>
                <a:latin typeface="Karnchang"/>
              </a:rPr>
              <a:t>Minimumkan</a:t>
            </a:r>
            <a:r>
              <a:rPr lang="en-US" sz="2700" dirty="0">
                <a:solidFill>
                  <a:srgbClr val="000000"/>
                </a:solidFill>
                <a:latin typeface="Karnchang"/>
              </a:rPr>
              <a:t> ∈ ( C ) = I Ci + W </a:t>
            </a:r>
            <a:r>
              <a:rPr lang="en-US" sz="2700" dirty="0" err="1">
                <a:solidFill>
                  <a:srgbClr val="000000"/>
                </a:solidFill>
                <a:latin typeface="Karnchang"/>
              </a:rPr>
              <a:t>Cw</a:t>
            </a:r>
            <a:r>
              <a:rPr lang="en-US" sz="2700" dirty="0">
                <a:solidFill>
                  <a:srgbClr val="000000"/>
                </a:solidFill>
                <a:latin typeface="Karnchang"/>
              </a:rPr>
              <a:t> </a:t>
            </a:r>
          </a:p>
          <a:p>
            <a:pPr>
              <a:lnSpc>
                <a:spcPts val="3779"/>
              </a:lnSpc>
            </a:pPr>
            <a:r>
              <a:rPr lang="en-US" sz="2700" dirty="0" err="1">
                <a:solidFill>
                  <a:srgbClr val="000000"/>
                </a:solidFill>
                <a:latin typeface="Karnchang"/>
              </a:rPr>
              <a:t>Keterangan</a:t>
            </a:r>
            <a:r>
              <a:rPr lang="en-US" sz="2700" dirty="0">
                <a:solidFill>
                  <a:srgbClr val="000000"/>
                </a:solidFill>
                <a:latin typeface="Karnchang"/>
              </a:rPr>
              <a:t>: </a:t>
            </a:r>
          </a:p>
          <a:p>
            <a:pPr>
              <a:lnSpc>
                <a:spcPts val="3779"/>
              </a:lnSpc>
            </a:pPr>
            <a:r>
              <a:rPr lang="en-US" sz="2700" dirty="0">
                <a:solidFill>
                  <a:srgbClr val="000000"/>
                </a:solidFill>
                <a:latin typeface="Karnchang"/>
              </a:rPr>
              <a:t>∈ ( C ) = total expected cost </a:t>
            </a:r>
            <a:r>
              <a:rPr lang="en-US" sz="2700" dirty="0" err="1">
                <a:solidFill>
                  <a:srgbClr val="000000"/>
                </a:solidFill>
                <a:latin typeface="Karnchang"/>
              </a:rPr>
              <a:t>untuk</a:t>
            </a:r>
            <a:r>
              <a:rPr lang="en-US" sz="2700" dirty="0">
                <a:solidFill>
                  <a:srgbClr val="000000"/>
                </a:solidFill>
                <a:latin typeface="Karnchang"/>
              </a:rPr>
              <a:t> </a:t>
            </a:r>
            <a:r>
              <a:rPr lang="en-US" sz="2700" dirty="0" err="1">
                <a:solidFill>
                  <a:srgbClr val="000000"/>
                </a:solidFill>
                <a:latin typeface="Karnchang"/>
              </a:rPr>
              <a:t>tingkat</a:t>
            </a:r>
            <a:r>
              <a:rPr lang="en-US" sz="2700" dirty="0">
                <a:solidFill>
                  <a:srgbClr val="000000"/>
                </a:solidFill>
                <a:latin typeface="Karnchang"/>
              </a:rPr>
              <a:t> </a:t>
            </a:r>
            <a:r>
              <a:rPr lang="en-US" sz="2700" dirty="0" err="1">
                <a:solidFill>
                  <a:srgbClr val="000000"/>
                </a:solidFill>
                <a:latin typeface="Karnchang"/>
              </a:rPr>
              <a:t>pelayanan</a:t>
            </a:r>
            <a:r>
              <a:rPr lang="en-US" sz="2700" dirty="0">
                <a:solidFill>
                  <a:srgbClr val="000000"/>
                </a:solidFill>
                <a:latin typeface="Karnchang"/>
              </a:rPr>
              <a:t> </a:t>
            </a:r>
            <a:r>
              <a:rPr lang="en-US" sz="2700" dirty="0" err="1">
                <a:solidFill>
                  <a:srgbClr val="000000"/>
                </a:solidFill>
                <a:latin typeface="Karnchang"/>
              </a:rPr>
              <a:t>tertentu</a:t>
            </a:r>
            <a:r>
              <a:rPr lang="en-US" sz="2700" dirty="0">
                <a:solidFill>
                  <a:srgbClr val="000000"/>
                </a:solidFill>
                <a:latin typeface="Karnchang"/>
              </a:rPr>
              <a:t> </a:t>
            </a:r>
          </a:p>
          <a:p>
            <a:pPr>
              <a:lnSpc>
                <a:spcPts val="3779"/>
              </a:lnSpc>
            </a:pPr>
            <a:r>
              <a:rPr lang="en-US" sz="2700" dirty="0">
                <a:solidFill>
                  <a:srgbClr val="000000"/>
                </a:solidFill>
                <a:latin typeface="Karnchang"/>
              </a:rPr>
              <a:t>I = </a:t>
            </a:r>
            <a:r>
              <a:rPr lang="en-US" sz="2700" dirty="0" err="1">
                <a:solidFill>
                  <a:srgbClr val="000000"/>
                </a:solidFill>
                <a:latin typeface="Karnchang"/>
              </a:rPr>
              <a:t>waktu</a:t>
            </a:r>
            <a:r>
              <a:rPr lang="en-US" sz="2700" dirty="0">
                <a:solidFill>
                  <a:srgbClr val="000000"/>
                </a:solidFill>
                <a:latin typeface="Karnchang"/>
              </a:rPr>
              <a:t> </a:t>
            </a:r>
            <a:r>
              <a:rPr lang="en-US" sz="2700" dirty="0" err="1">
                <a:solidFill>
                  <a:srgbClr val="000000"/>
                </a:solidFill>
                <a:latin typeface="Karnchang"/>
              </a:rPr>
              <a:t>nganggur</a:t>
            </a:r>
            <a:r>
              <a:rPr lang="en-US" sz="2700" dirty="0">
                <a:solidFill>
                  <a:srgbClr val="000000"/>
                </a:solidFill>
                <a:latin typeface="Karnchang"/>
              </a:rPr>
              <a:t> </a:t>
            </a:r>
            <a:r>
              <a:rPr lang="en-US" sz="2700" dirty="0" err="1">
                <a:solidFill>
                  <a:srgbClr val="000000"/>
                </a:solidFill>
                <a:latin typeface="Karnchang"/>
              </a:rPr>
              <a:t>pelayan</a:t>
            </a:r>
            <a:r>
              <a:rPr lang="en-US" sz="2700" dirty="0">
                <a:solidFill>
                  <a:srgbClr val="000000"/>
                </a:solidFill>
                <a:latin typeface="Karnchang"/>
              </a:rPr>
              <a:t> yang </a:t>
            </a:r>
            <a:r>
              <a:rPr lang="en-US" sz="2700" dirty="0" err="1">
                <a:solidFill>
                  <a:srgbClr val="000000"/>
                </a:solidFill>
                <a:latin typeface="Karnchang"/>
              </a:rPr>
              <a:t>diharapkan</a:t>
            </a:r>
            <a:r>
              <a:rPr lang="en-US" sz="2700" dirty="0">
                <a:solidFill>
                  <a:srgbClr val="000000"/>
                </a:solidFill>
                <a:latin typeface="Karnchang"/>
              </a:rPr>
              <a:t> </a:t>
            </a:r>
          </a:p>
          <a:p>
            <a:pPr>
              <a:lnSpc>
                <a:spcPts val="3779"/>
              </a:lnSpc>
            </a:pPr>
            <a:r>
              <a:rPr lang="en-US" sz="2700" dirty="0">
                <a:solidFill>
                  <a:srgbClr val="000000"/>
                </a:solidFill>
                <a:latin typeface="Karnchang"/>
              </a:rPr>
              <a:t>Ci = </a:t>
            </a:r>
            <a:r>
              <a:rPr lang="en-US" sz="2700" dirty="0" err="1">
                <a:solidFill>
                  <a:srgbClr val="000000"/>
                </a:solidFill>
                <a:latin typeface="Karnchang"/>
              </a:rPr>
              <a:t>biaya</a:t>
            </a:r>
            <a:r>
              <a:rPr lang="en-US" sz="2700" dirty="0">
                <a:solidFill>
                  <a:srgbClr val="000000"/>
                </a:solidFill>
                <a:latin typeface="Karnchang"/>
              </a:rPr>
              <a:t> </a:t>
            </a:r>
            <a:r>
              <a:rPr lang="en-US" sz="2700" dirty="0" err="1">
                <a:solidFill>
                  <a:srgbClr val="000000"/>
                </a:solidFill>
                <a:latin typeface="Karnchang"/>
              </a:rPr>
              <a:t>nganggur</a:t>
            </a:r>
            <a:r>
              <a:rPr lang="en-US" sz="2700" dirty="0">
                <a:solidFill>
                  <a:srgbClr val="000000"/>
                </a:solidFill>
                <a:latin typeface="Karnchang"/>
              </a:rPr>
              <a:t> </a:t>
            </a:r>
            <a:r>
              <a:rPr lang="en-US" sz="2700" dirty="0" err="1">
                <a:solidFill>
                  <a:srgbClr val="000000"/>
                </a:solidFill>
                <a:latin typeface="Karnchang"/>
              </a:rPr>
              <a:t>pelayan</a:t>
            </a:r>
            <a:r>
              <a:rPr lang="en-US" sz="2700" dirty="0">
                <a:solidFill>
                  <a:srgbClr val="000000"/>
                </a:solidFill>
                <a:latin typeface="Karnchang"/>
              </a:rPr>
              <a:t> per unit </a:t>
            </a:r>
            <a:r>
              <a:rPr lang="en-US" sz="2700" dirty="0" err="1">
                <a:solidFill>
                  <a:srgbClr val="000000"/>
                </a:solidFill>
                <a:latin typeface="Karnchang"/>
              </a:rPr>
              <a:t>waktu</a:t>
            </a:r>
            <a:r>
              <a:rPr lang="en-US" sz="2700" dirty="0">
                <a:solidFill>
                  <a:srgbClr val="000000"/>
                </a:solidFill>
                <a:latin typeface="Karnchang"/>
              </a:rPr>
              <a:t> </a:t>
            </a:r>
          </a:p>
          <a:p>
            <a:pPr>
              <a:lnSpc>
                <a:spcPts val="3779"/>
              </a:lnSpc>
            </a:pPr>
            <a:r>
              <a:rPr lang="en-US" sz="2700" dirty="0">
                <a:solidFill>
                  <a:srgbClr val="000000"/>
                </a:solidFill>
                <a:latin typeface="Karnchang"/>
              </a:rPr>
              <a:t>W = </a:t>
            </a:r>
            <a:r>
              <a:rPr lang="en-US" sz="2700" dirty="0" err="1">
                <a:solidFill>
                  <a:srgbClr val="000000"/>
                </a:solidFill>
                <a:latin typeface="Karnchang"/>
              </a:rPr>
              <a:t>waktu</a:t>
            </a:r>
            <a:r>
              <a:rPr lang="en-US" sz="2700" dirty="0">
                <a:solidFill>
                  <a:srgbClr val="000000"/>
                </a:solidFill>
                <a:latin typeface="Karnchang"/>
              </a:rPr>
              <a:t> </a:t>
            </a:r>
            <a:r>
              <a:rPr lang="en-US" sz="2700" dirty="0" err="1">
                <a:solidFill>
                  <a:srgbClr val="000000"/>
                </a:solidFill>
                <a:latin typeface="Karnchang"/>
              </a:rPr>
              <a:t>menunggu</a:t>
            </a:r>
            <a:r>
              <a:rPr lang="en-US" sz="2700" dirty="0">
                <a:solidFill>
                  <a:srgbClr val="000000"/>
                </a:solidFill>
                <a:latin typeface="Karnchang"/>
              </a:rPr>
              <a:t> yang </a:t>
            </a:r>
            <a:r>
              <a:rPr lang="en-US" sz="2700" dirty="0" err="1">
                <a:solidFill>
                  <a:srgbClr val="000000"/>
                </a:solidFill>
                <a:latin typeface="Karnchang"/>
              </a:rPr>
              <a:t>diharapkan</a:t>
            </a:r>
            <a:r>
              <a:rPr lang="en-US" sz="2700" dirty="0">
                <a:solidFill>
                  <a:srgbClr val="000000"/>
                </a:solidFill>
                <a:latin typeface="Karnchang"/>
              </a:rPr>
              <a:t> </a:t>
            </a:r>
            <a:r>
              <a:rPr lang="en-US" sz="2700" dirty="0" err="1">
                <a:solidFill>
                  <a:srgbClr val="000000"/>
                </a:solidFill>
                <a:latin typeface="Karnchang"/>
              </a:rPr>
              <a:t>untuk</a:t>
            </a:r>
            <a:r>
              <a:rPr lang="en-US" sz="2700" dirty="0">
                <a:solidFill>
                  <a:srgbClr val="000000"/>
                </a:solidFill>
                <a:latin typeface="Karnchang"/>
              </a:rPr>
              <a:t> </a:t>
            </a:r>
            <a:r>
              <a:rPr lang="en-US" sz="2700" dirty="0" err="1">
                <a:solidFill>
                  <a:srgbClr val="000000"/>
                </a:solidFill>
                <a:latin typeface="Karnchang"/>
              </a:rPr>
              <a:t>semua</a:t>
            </a:r>
            <a:r>
              <a:rPr lang="en-US" sz="2700" dirty="0">
                <a:solidFill>
                  <a:srgbClr val="000000"/>
                </a:solidFill>
                <a:latin typeface="Karnchang"/>
              </a:rPr>
              <a:t> </a:t>
            </a:r>
            <a:r>
              <a:rPr lang="en-US" sz="2700" dirty="0" err="1">
                <a:solidFill>
                  <a:srgbClr val="000000"/>
                </a:solidFill>
                <a:latin typeface="Karnchang"/>
              </a:rPr>
              <a:t>kedatangan</a:t>
            </a:r>
            <a:r>
              <a:rPr lang="en-US" sz="2700" dirty="0">
                <a:solidFill>
                  <a:srgbClr val="000000"/>
                </a:solidFill>
                <a:latin typeface="Karnchang"/>
              </a:rPr>
              <a:t> </a:t>
            </a:r>
            <a:r>
              <a:rPr lang="en-US" sz="2700" dirty="0" err="1">
                <a:solidFill>
                  <a:srgbClr val="000000"/>
                </a:solidFill>
                <a:latin typeface="Karnchang"/>
              </a:rPr>
              <a:t>Cw</a:t>
            </a:r>
            <a:r>
              <a:rPr lang="en-US" sz="2700" dirty="0">
                <a:solidFill>
                  <a:srgbClr val="000000"/>
                </a:solidFill>
                <a:latin typeface="Karnchang"/>
              </a:rPr>
              <a:t> = </a:t>
            </a:r>
            <a:r>
              <a:rPr lang="en-US" sz="2700" dirty="0" err="1">
                <a:solidFill>
                  <a:srgbClr val="000000"/>
                </a:solidFill>
                <a:latin typeface="Karnchang"/>
              </a:rPr>
              <a:t>biaya</a:t>
            </a:r>
            <a:r>
              <a:rPr lang="en-US" sz="2700" dirty="0">
                <a:solidFill>
                  <a:srgbClr val="000000"/>
                </a:solidFill>
                <a:latin typeface="Karnchang"/>
              </a:rPr>
              <a:t> </a:t>
            </a:r>
            <a:r>
              <a:rPr lang="en-US" sz="2700" dirty="0" err="1">
                <a:solidFill>
                  <a:srgbClr val="000000"/>
                </a:solidFill>
                <a:latin typeface="Karnchang"/>
              </a:rPr>
              <a:t>menunggu</a:t>
            </a:r>
            <a:r>
              <a:rPr lang="en-US" sz="2700" dirty="0">
                <a:solidFill>
                  <a:srgbClr val="000000"/>
                </a:solidFill>
                <a:latin typeface="Karnchang"/>
              </a:rPr>
              <a:t> </a:t>
            </a:r>
            <a:r>
              <a:rPr lang="en-US" sz="2700" dirty="0" err="1">
                <a:solidFill>
                  <a:srgbClr val="000000"/>
                </a:solidFill>
                <a:latin typeface="Karnchang"/>
              </a:rPr>
              <a:t>pengantri</a:t>
            </a:r>
            <a:r>
              <a:rPr lang="en-US" sz="2700" dirty="0">
                <a:solidFill>
                  <a:srgbClr val="000000"/>
                </a:solidFill>
                <a:latin typeface="Karnchang"/>
              </a:rPr>
              <a:t> per unit </a:t>
            </a:r>
            <a:r>
              <a:rPr lang="en-US" sz="2700" dirty="0" err="1">
                <a:solidFill>
                  <a:srgbClr val="000000"/>
                </a:solidFill>
                <a:latin typeface="Karnchang"/>
              </a:rPr>
              <a:t>waktu</a:t>
            </a:r>
            <a:r>
              <a:rPr lang="en-US" sz="2700" dirty="0">
                <a:solidFill>
                  <a:srgbClr val="000000"/>
                </a:solidFill>
                <a:latin typeface="Karnchang"/>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545434"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p:nvPr/>
        </p:nvGrpSpPr>
        <p:grpSpPr>
          <a:xfrm>
            <a:off x="15665503" y="317552"/>
            <a:ext cx="2042119" cy="650325"/>
            <a:chOff x="0" y="0"/>
            <a:chExt cx="537842" cy="171279"/>
          </a:xfrm>
        </p:grpSpPr>
        <p:sp>
          <p:nvSpPr>
            <p:cNvPr id="26" name="Freeform 26"/>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27" name="TextBox 27"/>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28" name="Group 28"/>
          <p:cNvGrpSpPr/>
          <p:nvPr/>
        </p:nvGrpSpPr>
        <p:grpSpPr>
          <a:xfrm>
            <a:off x="629723" y="9422715"/>
            <a:ext cx="6961669" cy="627749"/>
            <a:chOff x="0" y="0"/>
            <a:chExt cx="1833526" cy="165333"/>
          </a:xfrm>
        </p:grpSpPr>
        <p:sp>
          <p:nvSpPr>
            <p:cNvPr id="29" name="Freeform 29"/>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0" name="TextBox 30"/>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1" name="Freeform 31"/>
          <p:cNvSpPr/>
          <p:nvPr/>
        </p:nvSpPr>
        <p:spPr>
          <a:xfrm>
            <a:off x="1374700" y="1831794"/>
            <a:ext cx="8497779" cy="3239204"/>
          </a:xfrm>
          <a:custGeom>
            <a:avLst/>
            <a:gdLst/>
            <a:ahLst/>
            <a:cxnLst/>
            <a:rect l="l" t="t" r="r" b="b"/>
            <a:pathLst>
              <a:path w="8497779" h="3239204">
                <a:moveTo>
                  <a:pt x="0" y="0"/>
                </a:moveTo>
                <a:lnTo>
                  <a:pt x="8497779" y="0"/>
                </a:lnTo>
                <a:lnTo>
                  <a:pt x="8497779" y="3239204"/>
                </a:lnTo>
                <a:lnTo>
                  <a:pt x="0" y="3239204"/>
                </a:lnTo>
                <a:lnTo>
                  <a:pt x="0" y="0"/>
                </a:lnTo>
                <a:close/>
              </a:path>
            </a:pathLst>
          </a:custGeom>
          <a:blipFill>
            <a:blip r:embed="rId2"/>
            <a:stretch>
              <a:fillRect l="-73473" t="-111959" r="-135909" b="-244587"/>
            </a:stretch>
          </a:blipFill>
        </p:spPr>
      </p:sp>
      <p:sp>
        <p:nvSpPr>
          <p:cNvPr id="32" name="Freeform 32"/>
          <p:cNvSpPr/>
          <p:nvPr/>
        </p:nvSpPr>
        <p:spPr>
          <a:xfrm>
            <a:off x="1374700" y="6388084"/>
            <a:ext cx="12207596" cy="2431856"/>
          </a:xfrm>
          <a:custGeom>
            <a:avLst/>
            <a:gdLst/>
            <a:ahLst/>
            <a:cxnLst/>
            <a:rect l="l" t="t" r="r" b="b"/>
            <a:pathLst>
              <a:path w="12207596" h="2431856">
                <a:moveTo>
                  <a:pt x="0" y="0"/>
                </a:moveTo>
                <a:lnTo>
                  <a:pt x="12207596" y="0"/>
                </a:lnTo>
                <a:lnTo>
                  <a:pt x="12207596" y="2431855"/>
                </a:lnTo>
                <a:lnTo>
                  <a:pt x="0" y="2431855"/>
                </a:lnTo>
                <a:lnTo>
                  <a:pt x="0" y="0"/>
                </a:lnTo>
                <a:close/>
              </a:path>
            </a:pathLst>
          </a:custGeom>
          <a:blipFill>
            <a:blip r:embed="rId3"/>
            <a:stretch>
              <a:fillRect l="-54609" t="-246545" r="-55259" b="-246056"/>
            </a:stretch>
          </a:blipFill>
        </p:spPr>
      </p:sp>
      <p:sp>
        <p:nvSpPr>
          <p:cNvPr id="33" name="TextBox 33"/>
          <p:cNvSpPr txBox="1"/>
          <p:nvPr/>
        </p:nvSpPr>
        <p:spPr>
          <a:xfrm>
            <a:off x="15621459" y="349050"/>
            <a:ext cx="2168307" cy="444454"/>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rPr>
              <a:t>Halaman 5</a:t>
            </a:r>
          </a:p>
        </p:txBody>
      </p:sp>
      <p:sp>
        <p:nvSpPr>
          <p:cNvPr id="34" name="TextBox 34"/>
          <p:cNvSpPr txBox="1"/>
          <p:nvPr/>
        </p:nvSpPr>
        <p:spPr>
          <a:xfrm>
            <a:off x="629723" y="9375775"/>
            <a:ext cx="7118830" cy="796925"/>
          </a:xfrm>
          <a:prstGeom prst="rect">
            <a:avLst/>
          </a:prstGeom>
        </p:spPr>
        <p:txBody>
          <a:bodyPr lIns="0" tIns="0" rIns="0" bIns="0" rtlCol="0" anchor="t">
            <a:spAutoFit/>
          </a:bodyPr>
          <a:lstStyle/>
          <a:p>
            <a:pPr algn="ctr">
              <a:lnSpc>
                <a:spcPts val="2800"/>
              </a:lnSpc>
            </a:pPr>
            <a:r>
              <a:rPr lang="en-US" sz="2000" spc="120" dirty="0">
                <a:solidFill>
                  <a:srgbClr val="FFFFFF"/>
                </a:solidFill>
                <a:latin typeface="Karnchang"/>
              </a:rPr>
              <a:t>Giraldo </a:t>
            </a:r>
            <a:r>
              <a:rPr lang="en-US" sz="2000" spc="120" dirty="0" err="1">
                <a:solidFill>
                  <a:srgbClr val="FFFFFF"/>
                </a:solidFill>
                <a:latin typeface="Karnchang"/>
              </a:rPr>
              <a:t>Stevanus</a:t>
            </a:r>
            <a:r>
              <a:rPr lang="en-US" sz="2000" spc="120" dirty="0">
                <a:solidFill>
                  <a:srgbClr val="FFFFFF"/>
                </a:solidFill>
                <a:latin typeface="Karnchang"/>
              </a:rPr>
              <a:t> |  Universitas </a:t>
            </a:r>
            <a:r>
              <a:rPr lang="en-US" sz="2000" spc="120" dirty="0" err="1">
                <a:solidFill>
                  <a:srgbClr val="FFFFFF"/>
                </a:solidFill>
                <a:latin typeface="Karnchang"/>
              </a:rPr>
              <a:t>Trunojoyo</a:t>
            </a:r>
            <a:r>
              <a:rPr lang="en-US" sz="2000" spc="120" dirty="0">
                <a:solidFill>
                  <a:srgbClr val="FFFFFF"/>
                </a:solidFill>
                <a:latin typeface="Karnchang"/>
              </a:rPr>
              <a:t> Madura | </a:t>
            </a:r>
            <a:r>
              <a:rPr lang="en-US" sz="2000" spc="120" dirty="0" err="1">
                <a:solidFill>
                  <a:srgbClr val="FFFFFF"/>
                </a:solidFill>
                <a:latin typeface="Karnchang"/>
              </a:rPr>
              <a:t>Sistem</a:t>
            </a:r>
            <a:r>
              <a:rPr lang="en-US" sz="2000" spc="120" dirty="0">
                <a:solidFill>
                  <a:srgbClr val="FFFFFF"/>
                </a:solidFill>
                <a:latin typeface="Karnchang"/>
              </a:rPr>
              <a:t> </a:t>
            </a:r>
            <a:r>
              <a:rPr lang="en-US" sz="2000" spc="120" dirty="0" err="1">
                <a:solidFill>
                  <a:srgbClr val="FFFFFF"/>
                </a:solidFill>
                <a:latin typeface="Karnchang"/>
              </a:rPr>
              <a:t>Informasi</a:t>
            </a:r>
            <a:r>
              <a:rPr lang="en-US" sz="2000" spc="120" dirty="0">
                <a:solidFill>
                  <a:srgbClr val="FFFFFF"/>
                </a:solidFill>
                <a:latin typeface="Karnchang"/>
              </a:rPr>
              <a:t> | 2023</a:t>
            </a:r>
          </a:p>
        </p:txBody>
      </p:sp>
      <p:sp>
        <p:nvSpPr>
          <p:cNvPr id="35" name="TextBox 35"/>
          <p:cNvSpPr txBox="1"/>
          <p:nvPr/>
        </p:nvSpPr>
        <p:spPr>
          <a:xfrm>
            <a:off x="1402513" y="1052649"/>
            <a:ext cx="4221077" cy="588645"/>
          </a:xfrm>
          <a:prstGeom prst="rect">
            <a:avLst/>
          </a:prstGeom>
        </p:spPr>
        <p:txBody>
          <a:bodyPr lIns="0" tIns="0" rIns="0" bIns="0" rtlCol="0" anchor="t">
            <a:spAutoFit/>
          </a:bodyPr>
          <a:lstStyle/>
          <a:p>
            <a:pPr>
              <a:lnSpc>
                <a:spcPts val="3779"/>
              </a:lnSpc>
            </a:pPr>
            <a:r>
              <a:rPr lang="en-US" sz="2700">
                <a:solidFill>
                  <a:srgbClr val="000000"/>
                </a:solidFill>
                <a:latin typeface="Karnchang Bold"/>
              </a:rPr>
              <a:t>Distribusi Kedatangan</a:t>
            </a:r>
          </a:p>
        </p:txBody>
      </p:sp>
      <p:sp>
        <p:nvSpPr>
          <p:cNvPr id="36" name="TextBox 36"/>
          <p:cNvSpPr txBox="1"/>
          <p:nvPr/>
        </p:nvSpPr>
        <p:spPr>
          <a:xfrm>
            <a:off x="1374700" y="5604333"/>
            <a:ext cx="5054807" cy="588645"/>
          </a:xfrm>
          <a:prstGeom prst="rect">
            <a:avLst/>
          </a:prstGeom>
        </p:spPr>
        <p:txBody>
          <a:bodyPr lIns="0" tIns="0" rIns="0" bIns="0" rtlCol="0" anchor="t">
            <a:spAutoFit/>
          </a:bodyPr>
          <a:lstStyle/>
          <a:p>
            <a:pPr>
              <a:lnSpc>
                <a:spcPts val="3779"/>
              </a:lnSpc>
            </a:pPr>
            <a:r>
              <a:rPr lang="en-US" sz="2700">
                <a:solidFill>
                  <a:srgbClr val="000000"/>
                </a:solidFill>
                <a:latin typeface="Karnchang Bold"/>
              </a:rPr>
              <a:t>Distribusi waktu pelayanan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545434"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p:nvPr/>
        </p:nvGrpSpPr>
        <p:grpSpPr>
          <a:xfrm>
            <a:off x="15665503" y="317552"/>
            <a:ext cx="2042119" cy="650325"/>
            <a:chOff x="0" y="0"/>
            <a:chExt cx="537842" cy="171279"/>
          </a:xfrm>
        </p:grpSpPr>
        <p:sp>
          <p:nvSpPr>
            <p:cNvPr id="26" name="Freeform 26"/>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27" name="TextBox 27"/>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28" name="Group 28"/>
          <p:cNvGrpSpPr/>
          <p:nvPr/>
        </p:nvGrpSpPr>
        <p:grpSpPr>
          <a:xfrm>
            <a:off x="629723" y="9422715"/>
            <a:ext cx="6961669" cy="627749"/>
            <a:chOff x="0" y="0"/>
            <a:chExt cx="1833526" cy="165333"/>
          </a:xfrm>
        </p:grpSpPr>
        <p:sp>
          <p:nvSpPr>
            <p:cNvPr id="29" name="Freeform 29"/>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0" name="TextBox 30"/>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1" name="Freeform 31"/>
          <p:cNvSpPr/>
          <p:nvPr/>
        </p:nvSpPr>
        <p:spPr>
          <a:xfrm>
            <a:off x="1374700" y="2197732"/>
            <a:ext cx="5601868" cy="1094117"/>
          </a:xfrm>
          <a:custGeom>
            <a:avLst/>
            <a:gdLst/>
            <a:ahLst/>
            <a:cxnLst/>
            <a:rect l="l" t="t" r="r" b="b"/>
            <a:pathLst>
              <a:path w="5601868" h="1094117">
                <a:moveTo>
                  <a:pt x="0" y="0"/>
                </a:moveTo>
                <a:lnTo>
                  <a:pt x="5601869" y="0"/>
                </a:lnTo>
                <a:lnTo>
                  <a:pt x="5601869" y="1094116"/>
                </a:lnTo>
                <a:lnTo>
                  <a:pt x="0" y="1094116"/>
                </a:lnTo>
                <a:lnTo>
                  <a:pt x="0" y="0"/>
                </a:lnTo>
                <a:close/>
              </a:path>
            </a:pathLst>
          </a:custGeom>
          <a:blipFill>
            <a:blip r:embed="rId2"/>
            <a:stretch>
              <a:fillRect l="-59057" t="-286612" r="-81169" b="-305241"/>
            </a:stretch>
          </a:blipFill>
        </p:spPr>
      </p:sp>
      <p:sp>
        <p:nvSpPr>
          <p:cNvPr id="32" name="TextBox 32"/>
          <p:cNvSpPr txBox="1"/>
          <p:nvPr/>
        </p:nvSpPr>
        <p:spPr>
          <a:xfrm>
            <a:off x="15621459" y="349050"/>
            <a:ext cx="2168307" cy="444454"/>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rPr>
              <a:t>Halaman 5</a:t>
            </a:r>
          </a:p>
        </p:txBody>
      </p:sp>
      <p:sp>
        <p:nvSpPr>
          <p:cNvPr id="33" name="TextBox 33"/>
          <p:cNvSpPr txBox="1"/>
          <p:nvPr/>
        </p:nvSpPr>
        <p:spPr>
          <a:xfrm>
            <a:off x="653570" y="9375775"/>
            <a:ext cx="7118830" cy="796925"/>
          </a:xfrm>
          <a:prstGeom prst="rect">
            <a:avLst/>
          </a:prstGeom>
        </p:spPr>
        <p:txBody>
          <a:bodyPr lIns="0" tIns="0" rIns="0" bIns="0" rtlCol="0" anchor="t">
            <a:spAutoFit/>
          </a:bodyPr>
          <a:lstStyle/>
          <a:p>
            <a:pPr algn="ctr">
              <a:lnSpc>
                <a:spcPts val="2800"/>
              </a:lnSpc>
            </a:pPr>
            <a:r>
              <a:rPr lang="en-US" sz="2000" spc="120" dirty="0">
                <a:solidFill>
                  <a:srgbClr val="FFFFFF"/>
                </a:solidFill>
                <a:latin typeface="Karnchang"/>
              </a:rPr>
              <a:t>Giraldo </a:t>
            </a:r>
            <a:r>
              <a:rPr lang="en-US" sz="2000" spc="120" dirty="0" err="1">
                <a:solidFill>
                  <a:srgbClr val="FFFFFF"/>
                </a:solidFill>
                <a:latin typeface="Karnchang"/>
              </a:rPr>
              <a:t>Stevanus</a:t>
            </a:r>
            <a:r>
              <a:rPr lang="en-US" sz="2000" spc="120" dirty="0">
                <a:solidFill>
                  <a:srgbClr val="FFFFFF"/>
                </a:solidFill>
                <a:latin typeface="Karnchang"/>
              </a:rPr>
              <a:t> |  Universitas </a:t>
            </a:r>
            <a:r>
              <a:rPr lang="en-US" sz="2000" spc="120" dirty="0" err="1">
                <a:solidFill>
                  <a:srgbClr val="FFFFFF"/>
                </a:solidFill>
                <a:latin typeface="Karnchang"/>
              </a:rPr>
              <a:t>Trunojoyo</a:t>
            </a:r>
            <a:r>
              <a:rPr lang="en-US" sz="2000" spc="120" dirty="0">
                <a:solidFill>
                  <a:srgbClr val="FFFFFF"/>
                </a:solidFill>
                <a:latin typeface="Karnchang"/>
              </a:rPr>
              <a:t> Madura | </a:t>
            </a:r>
            <a:r>
              <a:rPr lang="en-US" sz="2000" spc="120" dirty="0" err="1">
                <a:solidFill>
                  <a:srgbClr val="FFFFFF"/>
                </a:solidFill>
                <a:latin typeface="Karnchang"/>
              </a:rPr>
              <a:t>Sistem</a:t>
            </a:r>
            <a:r>
              <a:rPr lang="en-US" sz="2000" spc="120" dirty="0">
                <a:solidFill>
                  <a:srgbClr val="FFFFFF"/>
                </a:solidFill>
                <a:latin typeface="Karnchang"/>
              </a:rPr>
              <a:t> </a:t>
            </a:r>
            <a:r>
              <a:rPr lang="en-US" sz="2000" spc="120" dirty="0" err="1">
                <a:solidFill>
                  <a:srgbClr val="FFFFFF"/>
                </a:solidFill>
                <a:latin typeface="Karnchang"/>
              </a:rPr>
              <a:t>Informasi</a:t>
            </a:r>
            <a:r>
              <a:rPr lang="en-US" sz="2000" spc="120" dirty="0">
                <a:solidFill>
                  <a:srgbClr val="FFFFFF"/>
                </a:solidFill>
                <a:latin typeface="Karnchang"/>
              </a:rPr>
              <a:t> | 2023</a:t>
            </a:r>
          </a:p>
        </p:txBody>
      </p:sp>
      <p:sp>
        <p:nvSpPr>
          <p:cNvPr id="34" name="TextBox 34"/>
          <p:cNvSpPr txBox="1"/>
          <p:nvPr/>
        </p:nvSpPr>
        <p:spPr>
          <a:xfrm>
            <a:off x="1374700" y="583068"/>
            <a:ext cx="4221077" cy="588645"/>
          </a:xfrm>
          <a:prstGeom prst="rect">
            <a:avLst/>
          </a:prstGeom>
        </p:spPr>
        <p:txBody>
          <a:bodyPr lIns="0" tIns="0" rIns="0" bIns="0" rtlCol="0" anchor="t">
            <a:spAutoFit/>
          </a:bodyPr>
          <a:lstStyle/>
          <a:p>
            <a:pPr>
              <a:lnSpc>
                <a:spcPts val="3779"/>
              </a:lnSpc>
            </a:pPr>
            <a:r>
              <a:rPr lang="en-US" sz="2700">
                <a:solidFill>
                  <a:srgbClr val="000000"/>
                </a:solidFill>
                <a:latin typeface="Karnchang Bold"/>
              </a:rPr>
              <a:t>Model Kelahiran Murni </a:t>
            </a:r>
          </a:p>
        </p:txBody>
      </p:sp>
      <p:sp>
        <p:nvSpPr>
          <p:cNvPr id="35" name="TextBox 35"/>
          <p:cNvSpPr txBox="1"/>
          <p:nvPr/>
        </p:nvSpPr>
        <p:spPr>
          <a:xfrm>
            <a:off x="1374700" y="990738"/>
            <a:ext cx="5762061" cy="588645"/>
          </a:xfrm>
          <a:prstGeom prst="rect">
            <a:avLst/>
          </a:prstGeom>
        </p:spPr>
        <p:txBody>
          <a:bodyPr lIns="0" tIns="0" rIns="0" bIns="0" rtlCol="0" anchor="t">
            <a:spAutoFit/>
          </a:bodyPr>
          <a:lstStyle/>
          <a:p>
            <a:pPr>
              <a:lnSpc>
                <a:spcPts val="3779"/>
              </a:lnSpc>
            </a:pPr>
            <a:r>
              <a:rPr lang="en-US" sz="2700">
                <a:solidFill>
                  <a:srgbClr val="000000"/>
                </a:solidFill>
                <a:latin typeface="Karnchang"/>
              </a:rPr>
              <a:t>Pn (t) = ( λt )ⁿ e    ,  n = ( kelahiran murni )</a:t>
            </a:r>
          </a:p>
        </p:txBody>
      </p:sp>
      <p:sp>
        <p:nvSpPr>
          <p:cNvPr id="36" name="TextBox 36"/>
          <p:cNvSpPr txBox="1"/>
          <p:nvPr/>
        </p:nvSpPr>
        <p:spPr>
          <a:xfrm>
            <a:off x="3485239" y="1094243"/>
            <a:ext cx="531821" cy="281304"/>
          </a:xfrm>
          <a:prstGeom prst="rect">
            <a:avLst/>
          </a:prstGeom>
        </p:spPr>
        <p:txBody>
          <a:bodyPr lIns="0" tIns="0" rIns="0" bIns="0" rtlCol="0" anchor="t">
            <a:spAutoFit/>
          </a:bodyPr>
          <a:lstStyle/>
          <a:p>
            <a:pPr>
              <a:lnSpc>
                <a:spcPts val="1820"/>
              </a:lnSpc>
            </a:pPr>
            <a:r>
              <a:rPr lang="en-US" sz="1300">
                <a:solidFill>
                  <a:srgbClr val="000000"/>
                </a:solidFill>
                <a:latin typeface="Karnchang"/>
              </a:rPr>
              <a:t>-λt</a:t>
            </a:r>
          </a:p>
        </p:txBody>
      </p:sp>
      <p:sp>
        <p:nvSpPr>
          <p:cNvPr id="37" name="TextBox 37"/>
          <p:cNvSpPr txBox="1"/>
          <p:nvPr/>
        </p:nvSpPr>
        <p:spPr>
          <a:xfrm>
            <a:off x="1374700" y="1609087"/>
            <a:ext cx="4221077" cy="588645"/>
          </a:xfrm>
          <a:prstGeom prst="rect">
            <a:avLst/>
          </a:prstGeom>
        </p:spPr>
        <p:txBody>
          <a:bodyPr lIns="0" tIns="0" rIns="0" bIns="0" rtlCol="0" anchor="t">
            <a:spAutoFit/>
          </a:bodyPr>
          <a:lstStyle/>
          <a:p>
            <a:pPr>
              <a:lnSpc>
                <a:spcPts val="3779"/>
              </a:lnSpc>
            </a:pPr>
            <a:r>
              <a:rPr lang="en-US" sz="2700">
                <a:solidFill>
                  <a:srgbClr val="000000"/>
                </a:solidFill>
                <a:latin typeface="Karnchang Bold"/>
              </a:rPr>
              <a:t>Model Kematian Murni </a:t>
            </a:r>
          </a:p>
        </p:txBody>
      </p:sp>
      <p:sp>
        <p:nvSpPr>
          <p:cNvPr id="38" name="TextBox 38"/>
          <p:cNvSpPr txBox="1"/>
          <p:nvPr/>
        </p:nvSpPr>
        <p:spPr>
          <a:xfrm>
            <a:off x="629723" y="4110998"/>
            <a:ext cx="16629577" cy="4874895"/>
          </a:xfrm>
          <a:prstGeom prst="rect">
            <a:avLst/>
          </a:prstGeom>
        </p:spPr>
        <p:txBody>
          <a:bodyPr lIns="0" tIns="0" rIns="0" bIns="0" rtlCol="0" anchor="t">
            <a:spAutoFit/>
          </a:bodyPr>
          <a:lstStyle/>
          <a:p>
            <a:pPr>
              <a:lnSpc>
                <a:spcPts val="3779"/>
              </a:lnSpc>
            </a:pPr>
            <a:r>
              <a:rPr lang="en-US" sz="2700">
                <a:solidFill>
                  <a:srgbClr val="000000"/>
                </a:solidFill>
                <a:latin typeface="Karnchang"/>
              </a:rPr>
              <a:t>Terdapat banyak variasi yang mungkin dari model antrian. Ciri-ciri dari masing masing model akan diringkas dalam notasi kendall yang diperluas. </a:t>
            </a:r>
          </a:p>
          <a:p>
            <a:pPr>
              <a:lnSpc>
                <a:spcPts val="3779"/>
              </a:lnSpc>
            </a:pPr>
            <a:r>
              <a:rPr lang="en-US" sz="2700">
                <a:solidFill>
                  <a:srgbClr val="000000"/>
                </a:solidFill>
                <a:latin typeface="Karnchang"/>
              </a:rPr>
              <a:t>Notasi itu dituliskan: [a / b / c / d / e / f] </a:t>
            </a:r>
          </a:p>
          <a:p>
            <a:pPr>
              <a:lnSpc>
                <a:spcPts val="3779"/>
              </a:lnSpc>
            </a:pPr>
            <a:r>
              <a:rPr lang="en-US" sz="2700">
                <a:solidFill>
                  <a:srgbClr val="000000"/>
                </a:solidFill>
                <a:latin typeface="Karnchang"/>
              </a:rPr>
              <a:t>Notasi kendall yang asli adalah: [a / b / c ] </a:t>
            </a:r>
          </a:p>
          <a:p>
            <a:pPr>
              <a:lnSpc>
                <a:spcPts val="3779"/>
              </a:lnSpc>
            </a:pPr>
            <a:r>
              <a:rPr lang="en-US" sz="2700">
                <a:solidFill>
                  <a:srgbClr val="000000"/>
                </a:solidFill>
                <a:latin typeface="Karnchang"/>
              </a:rPr>
              <a:t>Keterangan: </a:t>
            </a:r>
          </a:p>
          <a:p>
            <a:pPr>
              <a:lnSpc>
                <a:spcPts val="3779"/>
              </a:lnSpc>
            </a:pPr>
            <a:r>
              <a:rPr lang="en-US" sz="2700">
                <a:solidFill>
                  <a:srgbClr val="000000"/>
                </a:solidFill>
                <a:latin typeface="Karnchang"/>
              </a:rPr>
              <a:t>a = distribusi kedatangan </a:t>
            </a:r>
          </a:p>
          <a:p>
            <a:pPr>
              <a:lnSpc>
                <a:spcPts val="3779"/>
              </a:lnSpc>
            </a:pPr>
            <a:r>
              <a:rPr lang="en-US" sz="2700">
                <a:solidFill>
                  <a:srgbClr val="000000"/>
                </a:solidFill>
                <a:latin typeface="Karnchang"/>
              </a:rPr>
              <a:t>b = distribusi keberangkatan atau waktu pelayanan, untuk a dan b, </a:t>
            </a:r>
          </a:p>
          <a:p>
            <a:pPr marL="582930" lvl="1" indent="-291465">
              <a:lnSpc>
                <a:spcPts val="3779"/>
              </a:lnSpc>
              <a:buFont typeface="Arial"/>
              <a:buChar char="•"/>
            </a:pPr>
            <a:r>
              <a:rPr lang="en-US" sz="2700">
                <a:solidFill>
                  <a:srgbClr val="000000"/>
                </a:solidFill>
                <a:latin typeface="Karnchang"/>
              </a:rPr>
              <a:t>M menunjukkan Poisson, </a:t>
            </a:r>
          </a:p>
          <a:p>
            <a:pPr marL="582930" lvl="1" indent="-291465">
              <a:lnSpc>
                <a:spcPts val="3779"/>
              </a:lnSpc>
              <a:buFont typeface="Arial"/>
              <a:buChar char="•"/>
            </a:pPr>
            <a:r>
              <a:rPr lang="en-US" sz="2700">
                <a:solidFill>
                  <a:srgbClr val="000000"/>
                </a:solidFill>
                <a:latin typeface="Karnchang"/>
              </a:rPr>
              <a:t>Ek menunjukkan Erlang, dan </a:t>
            </a:r>
          </a:p>
          <a:p>
            <a:pPr marL="582930" lvl="1" indent="-291465">
              <a:lnSpc>
                <a:spcPts val="3779"/>
              </a:lnSpc>
              <a:buFont typeface="Arial"/>
              <a:buChar char="•"/>
            </a:pPr>
            <a:r>
              <a:rPr lang="en-US" sz="2700">
                <a:solidFill>
                  <a:srgbClr val="000000"/>
                </a:solidFill>
                <a:latin typeface="Karnchang"/>
              </a:rPr>
              <a:t>D menunjukkan Deterministik atau Konstan. </a:t>
            </a:r>
          </a:p>
        </p:txBody>
      </p:sp>
      <p:sp>
        <p:nvSpPr>
          <p:cNvPr id="39" name="TextBox 39"/>
          <p:cNvSpPr txBox="1"/>
          <p:nvPr/>
        </p:nvSpPr>
        <p:spPr>
          <a:xfrm>
            <a:off x="629723" y="3615698"/>
            <a:ext cx="5762061" cy="588645"/>
          </a:xfrm>
          <a:prstGeom prst="rect">
            <a:avLst/>
          </a:prstGeom>
        </p:spPr>
        <p:txBody>
          <a:bodyPr lIns="0" tIns="0" rIns="0" bIns="0" rtlCol="0" anchor="t">
            <a:spAutoFit/>
          </a:bodyPr>
          <a:lstStyle/>
          <a:p>
            <a:pPr>
              <a:lnSpc>
                <a:spcPts val="3779"/>
              </a:lnSpc>
            </a:pPr>
            <a:r>
              <a:rPr lang="en-US" sz="2700">
                <a:solidFill>
                  <a:srgbClr val="000000"/>
                </a:solidFill>
                <a:latin typeface="Karnchang Bold"/>
              </a:rPr>
              <a:t>NOTASI KENDALL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2603</Words>
  <Application>Microsoft Office PowerPoint</Application>
  <PresentationFormat>Kustom</PresentationFormat>
  <Paragraphs>421</Paragraphs>
  <Slides>23</Slides>
  <Notes>0</Notes>
  <HiddenSlides>0</HiddenSlides>
  <MMClips>0</MMClips>
  <ScaleCrop>false</ScaleCrop>
  <HeadingPairs>
    <vt:vector size="6" baseType="variant">
      <vt:variant>
        <vt:lpstr>Font Dipakai</vt:lpstr>
      </vt:variant>
      <vt:variant>
        <vt:i4>6</vt:i4>
      </vt:variant>
      <vt:variant>
        <vt:lpstr>Tema</vt:lpstr>
      </vt:variant>
      <vt:variant>
        <vt:i4>1</vt:i4>
      </vt:variant>
      <vt:variant>
        <vt:lpstr>Judul Slide</vt:lpstr>
      </vt:variant>
      <vt:variant>
        <vt:i4>23</vt:i4>
      </vt:variant>
    </vt:vector>
  </HeadingPairs>
  <TitlesOfParts>
    <vt:vector size="30" baseType="lpstr">
      <vt:lpstr>Karnchang</vt:lpstr>
      <vt:lpstr>Alice</vt:lpstr>
      <vt:lpstr>Arial</vt:lpstr>
      <vt:lpstr>Calibri</vt:lpstr>
      <vt:lpstr>Alice Italics</vt:lpstr>
      <vt:lpstr>Karnchang Bold</vt:lpstr>
      <vt:lpstr>Office Theme</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Antrian</dc:title>
  <cp:lastModifiedBy>Giraldo Nainggolan</cp:lastModifiedBy>
  <cp:revision>9</cp:revision>
  <dcterms:created xsi:type="dcterms:W3CDTF">2006-08-16T00:00:00Z</dcterms:created>
  <dcterms:modified xsi:type="dcterms:W3CDTF">2024-07-03T17:31:34Z</dcterms:modified>
  <dc:identifier>DAFx_zFNMFU</dc:identifier>
</cp:coreProperties>
</file>