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2"/>
    <p:restoredTop sz="94661"/>
  </p:normalViewPr>
  <p:slideViewPr>
    <p:cSldViewPr snapToGrid="0" snapToObjects="1">
      <p:cViewPr>
        <p:scale>
          <a:sx n="75" d="100"/>
          <a:sy n="75" d="100"/>
        </p:scale>
        <p:origin x="2218" y="-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B8-4897-9830-890973E4B3C8}"/>
              </c:ext>
            </c:extLst>
          </c:dPt>
          <c:dPt>
            <c:idx val="1"/>
            <c:bubble3D val="0"/>
            <c:spPr>
              <a:solidFill>
                <a:srgbClr val="0B97A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B8-4897-9830-890973E4B3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B8-4897-9830-890973E4B3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B8-4897-9830-890973E4B3C8}"/>
              </c:ext>
            </c:extLst>
          </c:dPt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Лист1!$B$2:$B$5</c:f>
              <c:numCache>
                <c:formatCode>0%</c:formatCode>
                <c:ptCount val="4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B8-4897-9830-890973E4B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F664-CD50-5543-A92C-5A8F9B270F3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CDBE-F8CD-7144-9F9C-44D25D77D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85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4"/>
          <p:cNvSpPr/>
          <p:nvPr/>
        </p:nvSpPr>
        <p:spPr>
          <a:xfrm>
            <a:off x="0" y="0"/>
            <a:ext cx="2839453" cy="10688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5"/>
          <p:cNvSpPr/>
          <p:nvPr/>
        </p:nvSpPr>
        <p:spPr>
          <a:xfrm>
            <a:off x="0" y="0"/>
            <a:ext cx="7562850" cy="1804737"/>
          </a:xfrm>
          <a:prstGeom prst="rect">
            <a:avLst/>
          </a:prstGeom>
          <a:solidFill>
            <a:srgbClr val="0B97A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Блок-схема: ручной ввод 6"/>
          <p:cNvSpPr/>
          <p:nvPr/>
        </p:nvSpPr>
        <p:spPr>
          <a:xfrm>
            <a:off x="4150894" y="166837"/>
            <a:ext cx="3152274" cy="15159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1"/>
          <p:cNvSpPr txBox="1"/>
          <p:nvPr/>
        </p:nvSpPr>
        <p:spPr>
          <a:xfrm rot="21276065">
            <a:off x="5209967" y="355738"/>
            <a:ext cx="1902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B97AE"/>
                </a:solidFill>
                <a:latin typeface="Arial" charset="0"/>
                <a:ea typeface="Arial" charset="0"/>
                <a:cs typeface="Arial" charset="0"/>
              </a:rPr>
              <a:t>Paul GIRARD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116402" y="750274"/>
            <a:ext cx="3068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100" dirty="0">
                <a:ea typeface="Times" charset="0"/>
                <a:cs typeface="Times" charset="0"/>
              </a:rPr>
              <a:t>Passionné par le monde du web et du développement, dès mon plus jeune âge, j’ai débuté mes premiers projets et acquis rapidement mes premières compétences. </a:t>
            </a:r>
          </a:p>
        </p:txBody>
      </p:sp>
      <p:sp>
        <p:nvSpPr>
          <p:cNvPr id="18" name="TextBox 164"/>
          <p:cNvSpPr txBox="1"/>
          <p:nvPr/>
        </p:nvSpPr>
        <p:spPr>
          <a:xfrm>
            <a:off x="84571" y="148270"/>
            <a:ext cx="327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Développeur</a:t>
            </a:r>
            <a:r>
              <a:rPr lang="en-US" sz="3200" b="1" dirty="0">
                <a:solidFill>
                  <a:schemeClr val="bg1"/>
                </a:solidFill>
              </a:rPr>
              <a:t> WEB</a:t>
            </a:r>
          </a:p>
        </p:txBody>
      </p:sp>
      <p:sp>
        <p:nvSpPr>
          <p:cNvPr id="19" name="Штриховая стрелка вправо 17"/>
          <p:cNvSpPr/>
          <p:nvPr/>
        </p:nvSpPr>
        <p:spPr>
          <a:xfrm flipH="1">
            <a:off x="99876" y="2037151"/>
            <a:ext cx="2639700" cy="806639"/>
          </a:xfrm>
          <a:prstGeom prst="stripedRightArrow">
            <a:avLst/>
          </a:prstGeom>
          <a:solidFill>
            <a:srgbClr val="0B97A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35864" y="2232003"/>
            <a:ext cx="1091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Contacts</a:t>
            </a:r>
            <a:endParaRPr lang="fr-FR" sz="20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24" y="3346336"/>
            <a:ext cx="375221" cy="37522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24" y="3766472"/>
            <a:ext cx="375221" cy="37522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24" y="2913804"/>
            <a:ext cx="375221" cy="375221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677836" y="2980503"/>
            <a:ext cx="152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>
                <a:solidFill>
                  <a:schemeClr val="bg1"/>
                </a:solidFill>
              </a:rPr>
              <a:t>Mobile : 0663216535</a:t>
            </a:r>
          </a:p>
          <a:p>
            <a:pPr algn="r"/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23412" y="3395446"/>
            <a:ext cx="179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girard.paul39@gmail.com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02863" y="3740508"/>
            <a:ext cx="190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>
                <a:solidFill>
                  <a:schemeClr val="bg1"/>
                </a:solidFill>
              </a:rPr>
              <a:t>200 chemin du haut Gauvin</a:t>
            </a:r>
          </a:p>
          <a:p>
            <a:pPr algn="r"/>
            <a:r>
              <a:rPr lang="fr-FR" sz="1200" dirty="0">
                <a:solidFill>
                  <a:schemeClr val="bg1"/>
                </a:solidFill>
              </a:rPr>
              <a:t>39570 Courlaoux</a:t>
            </a:r>
          </a:p>
        </p:txBody>
      </p:sp>
      <p:sp>
        <p:nvSpPr>
          <p:cNvPr id="30" name="Штриховая стрелка вправо 17"/>
          <p:cNvSpPr/>
          <p:nvPr/>
        </p:nvSpPr>
        <p:spPr>
          <a:xfrm flipH="1">
            <a:off x="116402" y="4364260"/>
            <a:ext cx="2639700" cy="806639"/>
          </a:xfrm>
          <a:prstGeom prst="stripedRightArrow">
            <a:avLst/>
          </a:prstGeom>
          <a:solidFill>
            <a:srgbClr val="0B97A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54842" y="4567524"/>
            <a:ext cx="1607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595959"/>
                </a:solidFill>
              </a:rPr>
              <a:t>Compétences</a:t>
            </a:r>
            <a:endParaRPr lang="fr-FR" sz="2000" dirty="0"/>
          </a:p>
        </p:txBody>
      </p:sp>
      <p:sp>
        <p:nvSpPr>
          <p:cNvPr id="32" name="TextBox 1"/>
          <p:cNvSpPr txBox="1"/>
          <p:nvPr/>
        </p:nvSpPr>
        <p:spPr>
          <a:xfrm>
            <a:off x="596945" y="5213208"/>
            <a:ext cx="191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Windows</a:t>
            </a:r>
          </a:p>
        </p:txBody>
      </p:sp>
      <p:grpSp>
        <p:nvGrpSpPr>
          <p:cNvPr id="33" name="Группа 7"/>
          <p:cNvGrpSpPr/>
          <p:nvPr/>
        </p:nvGrpSpPr>
        <p:grpSpPr>
          <a:xfrm>
            <a:off x="668956" y="5514382"/>
            <a:ext cx="1621747" cy="160866"/>
            <a:chOff x="512178" y="4952890"/>
            <a:chExt cx="1621747" cy="160866"/>
          </a:xfrm>
        </p:grpSpPr>
        <p:sp>
          <p:nvSpPr>
            <p:cNvPr id="34" name="Ellipse 69"/>
            <p:cNvSpPr/>
            <p:nvPr/>
          </p:nvSpPr>
          <p:spPr>
            <a:xfrm>
              <a:off x="512178" y="4952890"/>
              <a:ext cx="160866" cy="160866"/>
            </a:xfrm>
            <a:prstGeom prst="ellipse">
              <a:avLst/>
            </a:prstGeom>
            <a:solidFill>
              <a:srgbClr val="0B97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70"/>
            <p:cNvSpPr/>
            <p:nvPr/>
          </p:nvSpPr>
          <p:spPr>
            <a:xfrm>
              <a:off x="673044" y="4952890"/>
              <a:ext cx="160866" cy="160866"/>
            </a:xfrm>
            <a:prstGeom prst="ellipse">
              <a:avLst/>
            </a:prstGeom>
            <a:solidFill>
              <a:srgbClr val="0B97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tx1"/>
                </a:solidFill>
              </a:endParaRPr>
            </a:p>
          </p:txBody>
        </p:sp>
        <p:sp>
          <p:nvSpPr>
            <p:cNvPr id="36" name="Ellipse 71"/>
            <p:cNvSpPr/>
            <p:nvPr/>
          </p:nvSpPr>
          <p:spPr>
            <a:xfrm>
              <a:off x="842619" y="4952890"/>
              <a:ext cx="160866" cy="160866"/>
            </a:xfrm>
            <a:prstGeom prst="ellipse">
              <a:avLst/>
            </a:prstGeom>
            <a:solidFill>
              <a:srgbClr val="0B97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tx1"/>
                </a:solidFill>
              </a:endParaRPr>
            </a:p>
          </p:txBody>
        </p:sp>
        <p:sp>
          <p:nvSpPr>
            <p:cNvPr id="37" name="Ellipse 68"/>
            <p:cNvSpPr/>
            <p:nvPr/>
          </p:nvSpPr>
          <p:spPr>
            <a:xfrm>
              <a:off x="1167933" y="4952890"/>
              <a:ext cx="160866" cy="160866"/>
            </a:xfrm>
            <a:prstGeom prst="ellipse">
              <a:avLst/>
            </a:prstGeom>
            <a:solidFill>
              <a:srgbClr val="0B97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tx1"/>
                </a:solidFill>
              </a:endParaRPr>
            </a:p>
          </p:txBody>
        </p:sp>
        <p:sp>
          <p:nvSpPr>
            <p:cNvPr id="38" name="Ellipse 69"/>
            <p:cNvSpPr/>
            <p:nvPr/>
          </p:nvSpPr>
          <p:spPr>
            <a:xfrm>
              <a:off x="1320333" y="4952890"/>
              <a:ext cx="160866" cy="160866"/>
            </a:xfrm>
            <a:prstGeom prst="ellipse">
              <a:avLst/>
            </a:prstGeom>
            <a:solidFill>
              <a:srgbClr val="0B97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tx1"/>
                </a:solidFill>
              </a:endParaRPr>
            </a:p>
          </p:txBody>
        </p:sp>
        <p:sp>
          <p:nvSpPr>
            <p:cNvPr id="39" name="Ellipse 70"/>
            <p:cNvSpPr/>
            <p:nvPr/>
          </p:nvSpPr>
          <p:spPr>
            <a:xfrm>
              <a:off x="1481199" y="4952890"/>
              <a:ext cx="160866" cy="160866"/>
            </a:xfrm>
            <a:prstGeom prst="ellipse">
              <a:avLst/>
            </a:prstGeom>
            <a:solidFill>
              <a:srgbClr val="0B97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tx1"/>
                </a:solidFill>
              </a:endParaRPr>
            </a:p>
          </p:txBody>
        </p:sp>
        <p:sp>
          <p:nvSpPr>
            <p:cNvPr id="40" name="Ellipse 71"/>
            <p:cNvSpPr/>
            <p:nvPr/>
          </p:nvSpPr>
          <p:spPr>
            <a:xfrm>
              <a:off x="1642065" y="4952890"/>
              <a:ext cx="160866" cy="160866"/>
            </a:xfrm>
            <a:prstGeom prst="ellipse">
              <a:avLst/>
            </a:prstGeom>
            <a:solidFill>
              <a:srgbClr val="0B97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72"/>
            <p:cNvSpPr/>
            <p:nvPr/>
          </p:nvSpPr>
          <p:spPr>
            <a:xfrm>
              <a:off x="1007067" y="4952890"/>
              <a:ext cx="160866" cy="160866"/>
            </a:xfrm>
            <a:prstGeom prst="ellipse">
              <a:avLst/>
            </a:prstGeom>
            <a:solidFill>
              <a:srgbClr val="0B97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tx1"/>
                </a:solidFill>
              </a:endParaRPr>
            </a:p>
          </p:txBody>
        </p:sp>
        <p:sp>
          <p:nvSpPr>
            <p:cNvPr id="42" name="Ellipse 69"/>
            <p:cNvSpPr/>
            <p:nvPr/>
          </p:nvSpPr>
          <p:spPr>
            <a:xfrm>
              <a:off x="1812193" y="4952890"/>
              <a:ext cx="160866" cy="160866"/>
            </a:xfrm>
            <a:prstGeom prst="ellipse">
              <a:avLst/>
            </a:prstGeom>
            <a:solidFill>
              <a:srgbClr val="0B97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70"/>
            <p:cNvSpPr/>
            <p:nvPr/>
          </p:nvSpPr>
          <p:spPr>
            <a:xfrm>
              <a:off x="1973059" y="4952890"/>
              <a:ext cx="160866" cy="160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tx1"/>
                </a:solidFill>
              </a:endParaRPr>
            </a:p>
          </p:txBody>
        </p:sp>
      </p:grpSp>
      <p:sp>
        <p:nvSpPr>
          <p:cNvPr id="45" name="Ellipse 69"/>
          <p:cNvSpPr/>
          <p:nvPr/>
        </p:nvSpPr>
        <p:spPr>
          <a:xfrm>
            <a:off x="668956" y="601576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46" name="Ellipse 70"/>
          <p:cNvSpPr/>
          <p:nvPr/>
        </p:nvSpPr>
        <p:spPr>
          <a:xfrm>
            <a:off x="829822" y="601576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47" name="Ellipse 71"/>
          <p:cNvSpPr/>
          <p:nvPr/>
        </p:nvSpPr>
        <p:spPr>
          <a:xfrm>
            <a:off x="999397" y="601576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48" name="Ellipse 68"/>
          <p:cNvSpPr/>
          <p:nvPr/>
        </p:nvSpPr>
        <p:spPr>
          <a:xfrm>
            <a:off x="1324711" y="601576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49" name="Ellipse 69"/>
          <p:cNvSpPr/>
          <p:nvPr/>
        </p:nvSpPr>
        <p:spPr>
          <a:xfrm>
            <a:off x="1477111" y="601576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0" name="Ellipse 70"/>
          <p:cNvSpPr/>
          <p:nvPr/>
        </p:nvSpPr>
        <p:spPr>
          <a:xfrm>
            <a:off x="1637977" y="601576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1" name="Ellipse 71"/>
          <p:cNvSpPr/>
          <p:nvPr/>
        </p:nvSpPr>
        <p:spPr>
          <a:xfrm>
            <a:off x="1798843" y="6015760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2" name="Ellipse 72"/>
          <p:cNvSpPr/>
          <p:nvPr/>
        </p:nvSpPr>
        <p:spPr>
          <a:xfrm>
            <a:off x="1163845" y="601576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3" name="Ellipse 69"/>
          <p:cNvSpPr/>
          <p:nvPr/>
        </p:nvSpPr>
        <p:spPr>
          <a:xfrm>
            <a:off x="1968971" y="6015760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4" name="Ellipse 70"/>
          <p:cNvSpPr/>
          <p:nvPr/>
        </p:nvSpPr>
        <p:spPr>
          <a:xfrm>
            <a:off x="2129837" y="6015760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6" name="Ellipse 69"/>
          <p:cNvSpPr/>
          <p:nvPr/>
        </p:nvSpPr>
        <p:spPr>
          <a:xfrm>
            <a:off x="668956" y="6528736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7" name="Ellipse 70"/>
          <p:cNvSpPr/>
          <p:nvPr/>
        </p:nvSpPr>
        <p:spPr>
          <a:xfrm>
            <a:off x="829822" y="6528736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8" name="Ellipse 71"/>
          <p:cNvSpPr/>
          <p:nvPr/>
        </p:nvSpPr>
        <p:spPr>
          <a:xfrm>
            <a:off x="999397" y="6528736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9" name="Ellipse 68"/>
          <p:cNvSpPr/>
          <p:nvPr/>
        </p:nvSpPr>
        <p:spPr>
          <a:xfrm>
            <a:off x="1324711" y="6528736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0" name="Ellipse 69"/>
          <p:cNvSpPr/>
          <p:nvPr/>
        </p:nvSpPr>
        <p:spPr>
          <a:xfrm>
            <a:off x="1477111" y="6528736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1" name="Ellipse 70"/>
          <p:cNvSpPr/>
          <p:nvPr/>
        </p:nvSpPr>
        <p:spPr>
          <a:xfrm>
            <a:off x="1637977" y="6528736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2" name="Ellipse 71"/>
          <p:cNvSpPr/>
          <p:nvPr/>
        </p:nvSpPr>
        <p:spPr>
          <a:xfrm>
            <a:off x="1798843" y="6528736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3" name="Ellipse 72"/>
          <p:cNvSpPr/>
          <p:nvPr/>
        </p:nvSpPr>
        <p:spPr>
          <a:xfrm>
            <a:off x="1163845" y="6528736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4" name="Ellipse 69"/>
          <p:cNvSpPr/>
          <p:nvPr/>
        </p:nvSpPr>
        <p:spPr>
          <a:xfrm>
            <a:off x="1968971" y="6528736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5" name="Ellipse 70"/>
          <p:cNvSpPr/>
          <p:nvPr/>
        </p:nvSpPr>
        <p:spPr>
          <a:xfrm>
            <a:off x="2129837" y="6528736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7" name="Ellipse 69"/>
          <p:cNvSpPr/>
          <p:nvPr/>
        </p:nvSpPr>
        <p:spPr>
          <a:xfrm>
            <a:off x="668956" y="7017804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8" name="Ellipse 70"/>
          <p:cNvSpPr/>
          <p:nvPr/>
        </p:nvSpPr>
        <p:spPr>
          <a:xfrm>
            <a:off x="829822" y="7017804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9" name="Ellipse 71"/>
          <p:cNvSpPr/>
          <p:nvPr/>
        </p:nvSpPr>
        <p:spPr>
          <a:xfrm>
            <a:off x="999397" y="7017804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0" name="Ellipse 68"/>
          <p:cNvSpPr/>
          <p:nvPr/>
        </p:nvSpPr>
        <p:spPr>
          <a:xfrm>
            <a:off x="1324711" y="7017804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1" name="Ellipse 69"/>
          <p:cNvSpPr/>
          <p:nvPr/>
        </p:nvSpPr>
        <p:spPr>
          <a:xfrm>
            <a:off x="1477111" y="7017804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2" name="Ellipse 70"/>
          <p:cNvSpPr/>
          <p:nvPr/>
        </p:nvSpPr>
        <p:spPr>
          <a:xfrm>
            <a:off x="1637977" y="7017804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3" name="Ellipse 71"/>
          <p:cNvSpPr/>
          <p:nvPr/>
        </p:nvSpPr>
        <p:spPr>
          <a:xfrm>
            <a:off x="1798843" y="7017804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4" name="Ellipse 72"/>
          <p:cNvSpPr/>
          <p:nvPr/>
        </p:nvSpPr>
        <p:spPr>
          <a:xfrm>
            <a:off x="1163845" y="7017804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5" name="Ellipse 69"/>
          <p:cNvSpPr/>
          <p:nvPr/>
        </p:nvSpPr>
        <p:spPr>
          <a:xfrm>
            <a:off x="1968971" y="7017804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6" name="Ellipse 70"/>
          <p:cNvSpPr/>
          <p:nvPr/>
        </p:nvSpPr>
        <p:spPr>
          <a:xfrm>
            <a:off x="2129837" y="7017804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8" name="Ellipse 69"/>
          <p:cNvSpPr/>
          <p:nvPr/>
        </p:nvSpPr>
        <p:spPr>
          <a:xfrm>
            <a:off x="666237" y="7525169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9" name="Ellipse 70"/>
          <p:cNvSpPr/>
          <p:nvPr/>
        </p:nvSpPr>
        <p:spPr>
          <a:xfrm>
            <a:off x="827103" y="7525169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80" name="Ellipse 71"/>
          <p:cNvSpPr/>
          <p:nvPr/>
        </p:nvSpPr>
        <p:spPr>
          <a:xfrm>
            <a:off x="996678" y="7525169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81" name="Ellipse 68"/>
          <p:cNvSpPr/>
          <p:nvPr/>
        </p:nvSpPr>
        <p:spPr>
          <a:xfrm>
            <a:off x="1321992" y="7525169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82" name="Ellipse 69"/>
          <p:cNvSpPr/>
          <p:nvPr/>
        </p:nvSpPr>
        <p:spPr>
          <a:xfrm>
            <a:off x="1474392" y="7525169"/>
            <a:ext cx="160866" cy="1608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83" name="Ellipse 70"/>
          <p:cNvSpPr/>
          <p:nvPr/>
        </p:nvSpPr>
        <p:spPr>
          <a:xfrm>
            <a:off x="1635258" y="7525169"/>
            <a:ext cx="160866" cy="1608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84" name="Ellipse 71"/>
          <p:cNvSpPr/>
          <p:nvPr/>
        </p:nvSpPr>
        <p:spPr>
          <a:xfrm>
            <a:off x="1796124" y="7525169"/>
            <a:ext cx="160866" cy="1608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85" name="Ellipse 72"/>
          <p:cNvSpPr/>
          <p:nvPr/>
        </p:nvSpPr>
        <p:spPr>
          <a:xfrm>
            <a:off x="1161126" y="7525169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86" name="Ellipse 69"/>
          <p:cNvSpPr/>
          <p:nvPr/>
        </p:nvSpPr>
        <p:spPr>
          <a:xfrm>
            <a:off x="1966252" y="7525169"/>
            <a:ext cx="160866" cy="1608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87" name="Ellipse 70"/>
          <p:cNvSpPr/>
          <p:nvPr/>
        </p:nvSpPr>
        <p:spPr>
          <a:xfrm>
            <a:off x="2127118" y="7525169"/>
            <a:ext cx="160866" cy="1608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618624" y="5720489"/>
            <a:ext cx="191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HTML5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618624" y="6233157"/>
            <a:ext cx="191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CSS3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608074" y="6703662"/>
            <a:ext cx="191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618624" y="7215813"/>
            <a:ext cx="191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93" name="Штриховая стрелка вправо 17"/>
          <p:cNvSpPr/>
          <p:nvPr/>
        </p:nvSpPr>
        <p:spPr>
          <a:xfrm flipH="1">
            <a:off x="120751" y="8379367"/>
            <a:ext cx="2639700" cy="806639"/>
          </a:xfrm>
          <a:prstGeom prst="stripedRightArrow">
            <a:avLst/>
          </a:prstGeom>
          <a:solidFill>
            <a:srgbClr val="0B97A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577390" y="8580920"/>
            <a:ext cx="103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595959"/>
                </a:solidFill>
              </a:rPr>
              <a:t>Langues</a:t>
            </a:r>
            <a:endParaRPr lang="fr-FR" sz="2000" dirty="0"/>
          </a:p>
        </p:txBody>
      </p:sp>
      <p:grpSp>
        <p:nvGrpSpPr>
          <p:cNvPr id="95" name="Группа 96"/>
          <p:cNvGrpSpPr/>
          <p:nvPr/>
        </p:nvGrpSpPr>
        <p:grpSpPr>
          <a:xfrm rot="687787">
            <a:off x="639528" y="9412540"/>
            <a:ext cx="673620" cy="671484"/>
            <a:chOff x="209550" y="7991475"/>
            <a:chExt cx="673620" cy="671484"/>
          </a:xfrm>
        </p:grpSpPr>
        <p:sp>
          <p:nvSpPr>
            <p:cNvPr id="96" name="Овал 14"/>
            <p:cNvSpPr/>
            <p:nvPr/>
          </p:nvSpPr>
          <p:spPr>
            <a:xfrm>
              <a:off x="209550" y="7991475"/>
              <a:ext cx="670901" cy="6709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Пирог 95"/>
            <p:cNvSpPr/>
            <p:nvPr/>
          </p:nvSpPr>
          <p:spPr>
            <a:xfrm>
              <a:off x="212269" y="7992058"/>
              <a:ext cx="670901" cy="670901"/>
            </a:xfrm>
            <a:prstGeom prst="pie">
              <a:avLst>
                <a:gd name="adj1" fmla="val 4104397"/>
                <a:gd name="adj2" fmla="val 16200000"/>
              </a:avLst>
            </a:prstGeom>
            <a:solidFill>
              <a:srgbClr val="0B97A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8" name="Диаграмма 101"/>
          <p:cNvGraphicFramePr/>
          <p:nvPr>
            <p:extLst>
              <p:ext uri="{D42A27DB-BD31-4B8C-83A1-F6EECF244321}">
                <p14:modId xmlns:p14="http://schemas.microsoft.com/office/powerpoint/2010/main" val="2907660111"/>
              </p:ext>
            </p:extLst>
          </p:nvPr>
        </p:nvGraphicFramePr>
        <p:xfrm>
          <a:off x="1186517" y="9269937"/>
          <a:ext cx="1407893" cy="960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3" name="ZoneTexte 102"/>
          <p:cNvSpPr txBox="1"/>
          <p:nvPr/>
        </p:nvSpPr>
        <p:spPr>
          <a:xfrm>
            <a:off x="664199" y="1014654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Anglais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1505190" y="10143153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Allemand</a:t>
            </a:r>
          </a:p>
        </p:txBody>
      </p:sp>
      <p:sp>
        <p:nvSpPr>
          <p:cNvPr id="106" name="TextBox 118"/>
          <p:cNvSpPr txBox="1"/>
          <p:nvPr/>
        </p:nvSpPr>
        <p:spPr>
          <a:xfrm>
            <a:off x="2891975" y="2058662"/>
            <a:ext cx="23281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0B97AE"/>
                </a:solidFill>
              </a:rPr>
              <a:t>Formations</a:t>
            </a:r>
          </a:p>
        </p:txBody>
      </p:sp>
      <p:sp>
        <p:nvSpPr>
          <p:cNvPr id="108" name="TextBox 105"/>
          <p:cNvSpPr txBox="1"/>
          <p:nvPr/>
        </p:nvSpPr>
        <p:spPr>
          <a:xfrm>
            <a:off x="6471314" y="2832733"/>
            <a:ext cx="94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B97AE"/>
                </a:solidFill>
              </a:rPr>
              <a:t>2019-2020</a:t>
            </a:r>
          </a:p>
        </p:txBody>
      </p:sp>
      <p:sp>
        <p:nvSpPr>
          <p:cNvPr id="110" name="TextBox 115"/>
          <p:cNvSpPr txBox="1"/>
          <p:nvPr/>
        </p:nvSpPr>
        <p:spPr>
          <a:xfrm>
            <a:off x="6471313" y="3433661"/>
            <a:ext cx="94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B97AE"/>
                </a:solidFill>
              </a:rPr>
              <a:t>2017-2018</a:t>
            </a:r>
          </a:p>
        </p:txBody>
      </p:sp>
      <p:sp>
        <p:nvSpPr>
          <p:cNvPr id="112" name="TextBox 120"/>
          <p:cNvSpPr txBox="1"/>
          <p:nvPr/>
        </p:nvSpPr>
        <p:spPr>
          <a:xfrm>
            <a:off x="6464370" y="4079467"/>
            <a:ext cx="952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B97AE"/>
                </a:solidFill>
              </a:rPr>
              <a:t>2014-2016</a:t>
            </a:r>
          </a:p>
        </p:txBody>
      </p:sp>
      <p:grpSp>
        <p:nvGrpSpPr>
          <p:cNvPr id="113" name="Группа 42"/>
          <p:cNvGrpSpPr/>
          <p:nvPr/>
        </p:nvGrpSpPr>
        <p:grpSpPr>
          <a:xfrm>
            <a:off x="5188450" y="2220596"/>
            <a:ext cx="2216318" cy="348345"/>
            <a:chOff x="4307106" y="2047166"/>
            <a:chExt cx="3354340" cy="348345"/>
          </a:xfrm>
        </p:grpSpPr>
        <p:grpSp>
          <p:nvGrpSpPr>
            <p:cNvPr id="114" name="Группа 117"/>
            <p:cNvGrpSpPr/>
            <p:nvPr/>
          </p:nvGrpSpPr>
          <p:grpSpPr>
            <a:xfrm>
              <a:off x="4307106" y="2047166"/>
              <a:ext cx="3348577" cy="348345"/>
              <a:chOff x="5056511" y="2047166"/>
              <a:chExt cx="2584424" cy="348345"/>
            </a:xfrm>
          </p:grpSpPr>
          <p:sp>
            <p:nvSpPr>
              <p:cNvPr id="118" name="Прямоугольник 110"/>
              <p:cNvSpPr/>
              <p:nvPr/>
            </p:nvSpPr>
            <p:spPr>
              <a:xfrm>
                <a:off x="5056511" y="2047168"/>
                <a:ext cx="1539929" cy="348343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Параллелограмм 111"/>
              <p:cNvSpPr/>
              <p:nvPr/>
            </p:nvSpPr>
            <p:spPr>
              <a:xfrm>
                <a:off x="6165669" y="2047168"/>
                <a:ext cx="618308" cy="348343"/>
              </a:xfrm>
              <a:prstGeom prst="parallelogram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Параллелограмм 112"/>
              <p:cNvSpPr/>
              <p:nvPr/>
            </p:nvSpPr>
            <p:spPr>
              <a:xfrm>
                <a:off x="6287286" y="2047167"/>
                <a:ext cx="618308" cy="348343"/>
              </a:xfrm>
              <a:prstGeom prst="parallelogram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Параллелограмм 114"/>
              <p:cNvSpPr/>
              <p:nvPr/>
            </p:nvSpPr>
            <p:spPr>
              <a:xfrm>
                <a:off x="6905594" y="2047166"/>
                <a:ext cx="337767" cy="348343"/>
              </a:xfrm>
              <a:prstGeom prst="parallelogram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Параллелограмм 116"/>
              <p:cNvSpPr/>
              <p:nvPr/>
            </p:nvSpPr>
            <p:spPr>
              <a:xfrm>
                <a:off x="7303168" y="2047168"/>
                <a:ext cx="337767" cy="348343"/>
              </a:xfrm>
              <a:prstGeom prst="parallelogram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Прямая соединительная линия 10"/>
            <p:cNvCxnSpPr/>
            <p:nvPr/>
          </p:nvCxnSpPr>
          <p:spPr>
            <a:xfrm flipV="1">
              <a:off x="4307106" y="2221339"/>
              <a:ext cx="2352270" cy="1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21"/>
            <p:cNvCxnSpPr/>
            <p:nvPr/>
          </p:nvCxnSpPr>
          <p:spPr>
            <a:xfrm flipV="1">
              <a:off x="6737955" y="2230785"/>
              <a:ext cx="360000" cy="1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22"/>
            <p:cNvCxnSpPr/>
            <p:nvPr/>
          </p:nvCxnSpPr>
          <p:spPr>
            <a:xfrm flipV="1">
              <a:off x="7258845" y="2233057"/>
              <a:ext cx="402601" cy="1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TextBox 39"/>
          <p:cNvSpPr txBox="1"/>
          <p:nvPr/>
        </p:nvSpPr>
        <p:spPr>
          <a:xfrm>
            <a:off x="3027760" y="2760721"/>
            <a:ext cx="313329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rgbClr val="0B97AE"/>
                </a:solidFill>
                <a:cs typeface="Arial"/>
              </a:rPr>
              <a:t>DEVELOPPEUR WEB &amp; WEB MOBILE – ACCESSCODESCHOOL </a:t>
            </a:r>
            <a:b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Titre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Professionnel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Développeur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Web &amp; Web Mobile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Niveau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5 (BTS/DUT)</a:t>
            </a:r>
          </a:p>
        </p:txBody>
      </p:sp>
      <p:sp>
        <p:nvSpPr>
          <p:cNvPr id="124" name="TextBox 39"/>
          <p:cNvSpPr txBox="1"/>
          <p:nvPr/>
        </p:nvSpPr>
        <p:spPr>
          <a:xfrm>
            <a:off x="3027760" y="3374963"/>
            <a:ext cx="311547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rgbClr val="0B97AE"/>
                </a:solidFill>
                <a:cs typeface="Arial"/>
              </a:rPr>
              <a:t>VENDEUR ET CONSEIL EN MAGASIN – FRATE FORMATION</a:t>
            </a:r>
            <a:b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Titre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Professionnel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Vendeur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et Conseil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Magasin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Niveau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4 (BAC)</a:t>
            </a:r>
          </a:p>
        </p:txBody>
      </p:sp>
      <p:sp>
        <p:nvSpPr>
          <p:cNvPr id="125" name="TextBox 39"/>
          <p:cNvSpPr txBox="1"/>
          <p:nvPr/>
        </p:nvSpPr>
        <p:spPr>
          <a:xfrm>
            <a:off x="3027761" y="3942257"/>
            <a:ext cx="282348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rgbClr val="0B97AE"/>
                </a:solidFill>
                <a:cs typeface="Arial"/>
              </a:rPr>
              <a:t>BAC STI2D – LYCEE EDOUARD BELIN</a:t>
            </a:r>
            <a:b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BAC Science Technique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l’Industrie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et du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Développement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Durable option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Système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d’Information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et du Numérique</a:t>
            </a:r>
          </a:p>
        </p:txBody>
      </p:sp>
      <p:sp>
        <p:nvSpPr>
          <p:cNvPr id="126" name="TextBox 118"/>
          <p:cNvSpPr txBox="1"/>
          <p:nvPr/>
        </p:nvSpPr>
        <p:spPr>
          <a:xfrm>
            <a:off x="2865097" y="4619435"/>
            <a:ext cx="23549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0B97AE"/>
                </a:solidFill>
              </a:rPr>
              <a:t>Expériences</a:t>
            </a:r>
          </a:p>
        </p:txBody>
      </p:sp>
      <p:grpSp>
        <p:nvGrpSpPr>
          <p:cNvPr id="127" name="Группа 42"/>
          <p:cNvGrpSpPr/>
          <p:nvPr/>
        </p:nvGrpSpPr>
        <p:grpSpPr>
          <a:xfrm>
            <a:off x="5246775" y="4781369"/>
            <a:ext cx="2157994" cy="348345"/>
            <a:chOff x="4307106" y="2047166"/>
            <a:chExt cx="3354340" cy="348345"/>
          </a:xfrm>
        </p:grpSpPr>
        <p:grpSp>
          <p:nvGrpSpPr>
            <p:cNvPr id="128" name="Группа 117"/>
            <p:cNvGrpSpPr/>
            <p:nvPr/>
          </p:nvGrpSpPr>
          <p:grpSpPr>
            <a:xfrm>
              <a:off x="4307106" y="2047166"/>
              <a:ext cx="3348577" cy="348345"/>
              <a:chOff x="5056511" y="2047166"/>
              <a:chExt cx="2584424" cy="348345"/>
            </a:xfrm>
          </p:grpSpPr>
          <p:sp>
            <p:nvSpPr>
              <p:cNvPr id="132" name="Прямоугольник 110"/>
              <p:cNvSpPr/>
              <p:nvPr/>
            </p:nvSpPr>
            <p:spPr>
              <a:xfrm>
                <a:off x="5056511" y="2047168"/>
                <a:ext cx="1539929" cy="348343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Параллелограмм 111"/>
              <p:cNvSpPr/>
              <p:nvPr/>
            </p:nvSpPr>
            <p:spPr>
              <a:xfrm>
                <a:off x="6165669" y="2047168"/>
                <a:ext cx="618308" cy="348343"/>
              </a:xfrm>
              <a:prstGeom prst="parallelogram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Параллелограмм 112"/>
              <p:cNvSpPr/>
              <p:nvPr/>
            </p:nvSpPr>
            <p:spPr>
              <a:xfrm>
                <a:off x="6287286" y="2047167"/>
                <a:ext cx="618308" cy="348343"/>
              </a:xfrm>
              <a:prstGeom prst="parallelogram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Параллелограмм 114"/>
              <p:cNvSpPr/>
              <p:nvPr/>
            </p:nvSpPr>
            <p:spPr>
              <a:xfrm>
                <a:off x="6905594" y="2047166"/>
                <a:ext cx="337767" cy="348343"/>
              </a:xfrm>
              <a:prstGeom prst="parallelogram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Параллелограмм 116"/>
              <p:cNvSpPr/>
              <p:nvPr/>
            </p:nvSpPr>
            <p:spPr>
              <a:xfrm>
                <a:off x="7303168" y="2047168"/>
                <a:ext cx="337767" cy="348343"/>
              </a:xfrm>
              <a:prstGeom prst="parallelogram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Прямая соединительная линия 10"/>
            <p:cNvCxnSpPr/>
            <p:nvPr/>
          </p:nvCxnSpPr>
          <p:spPr>
            <a:xfrm flipV="1">
              <a:off x="4307106" y="2221339"/>
              <a:ext cx="2352270" cy="1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1"/>
            <p:cNvCxnSpPr/>
            <p:nvPr/>
          </p:nvCxnSpPr>
          <p:spPr>
            <a:xfrm flipV="1">
              <a:off x="6737955" y="2230785"/>
              <a:ext cx="360000" cy="1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22"/>
            <p:cNvCxnSpPr/>
            <p:nvPr/>
          </p:nvCxnSpPr>
          <p:spPr>
            <a:xfrm flipV="1">
              <a:off x="7258845" y="2233057"/>
              <a:ext cx="402601" cy="1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TextBox 9"/>
          <p:cNvSpPr txBox="1"/>
          <p:nvPr/>
        </p:nvSpPr>
        <p:spPr>
          <a:xfrm>
            <a:off x="2993164" y="5677253"/>
            <a:ext cx="314852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dirty="0">
                <a:solidFill>
                  <a:srgbClr val="262626"/>
                </a:solidFill>
                <a:cs typeface="Avenir Book"/>
              </a:rPr>
              <a:t>Caisse, Mise en rayon, SAV, </a:t>
            </a:r>
            <a:r>
              <a:rPr lang="fr-FR" sz="1000" dirty="0"/>
              <a:t>É</a:t>
            </a:r>
            <a:r>
              <a:rPr lang="fr-FR" sz="1000" dirty="0">
                <a:solidFill>
                  <a:srgbClr val="262626"/>
                </a:solidFill>
                <a:cs typeface="Avenir Book"/>
              </a:rPr>
              <a:t>tiquetage, Commandes, </a:t>
            </a:r>
            <a:r>
              <a:rPr lang="fr-FR" sz="1000">
                <a:solidFill>
                  <a:srgbClr val="262626"/>
                </a:solidFill>
                <a:cs typeface="Avenir Book"/>
              </a:rPr>
              <a:t>Relation clients, </a:t>
            </a:r>
            <a:r>
              <a:rPr lang="fr-FR" sz="1000" dirty="0">
                <a:solidFill>
                  <a:srgbClr val="262626"/>
                </a:solidFill>
                <a:cs typeface="Avenir Book"/>
              </a:rPr>
              <a:t>Boulangerie, Manutention, Gestion des stocks</a:t>
            </a:r>
          </a:p>
        </p:txBody>
      </p:sp>
      <p:sp>
        <p:nvSpPr>
          <p:cNvPr id="138" name="TextBox 105"/>
          <p:cNvSpPr txBox="1"/>
          <p:nvPr/>
        </p:nvSpPr>
        <p:spPr>
          <a:xfrm>
            <a:off x="6471313" y="5576789"/>
            <a:ext cx="94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B97AE"/>
                </a:solidFill>
              </a:rPr>
              <a:t>2018-2019</a:t>
            </a:r>
          </a:p>
        </p:txBody>
      </p:sp>
      <p:sp>
        <p:nvSpPr>
          <p:cNvPr id="139" name="TextBox 136"/>
          <p:cNvSpPr txBox="1"/>
          <p:nvPr/>
        </p:nvSpPr>
        <p:spPr>
          <a:xfrm>
            <a:off x="2909813" y="5369476"/>
            <a:ext cx="2823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Caissier </a:t>
            </a:r>
            <a:r>
              <a:rPr lang="en-US" sz="1400" i="1" dirty="0" err="1">
                <a:solidFill>
                  <a:srgbClr val="0B97AE"/>
                </a:solidFill>
                <a:latin typeface="Aileron Thin" panose="00000300000000000000" pitchFamily="50" charset="0"/>
              </a:rPr>
              <a:t>Employé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 Libre Service /</a:t>
            </a:r>
            <a:r>
              <a:rPr lang="en-US" sz="1400" i="1" dirty="0">
                <a:solidFill>
                  <a:srgbClr val="DDE133"/>
                </a:solidFill>
                <a:latin typeface="Aileron Thin" panose="00000300000000000000" pitchFamily="50" charset="0"/>
              </a:rPr>
              <a:t> 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LIDL</a:t>
            </a:r>
          </a:p>
        </p:txBody>
      </p:sp>
      <p:sp>
        <p:nvSpPr>
          <p:cNvPr id="140" name="TextBox 9"/>
          <p:cNvSpPr txBox="1"/>
          <p:nvPr/>
        </p:nvSpPr>
        <p:spPr>
          <a:xfrm>
            <a:off x="2993164" y="6526873"/>
            <a:ext cx="31485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dirty="0">
                <a:solidFill>
                  <a:srgbClr val="262626"/>
                </a:solidFill>
                <a:cs typeface="Avenir Book"/>
              </a:rPr>
              <a:t>Vente, Conseil, Gestion des stocks, SAV, Ventes additionnelles, Relation client, Techniques de vente</a:t>
            </a:r>
          </a:p>
        </p:txBody>
      </p:sp>
      <p:sp>
        <p:nvSpPr>
          <p:cNvPr id="141" name="TextBox 105"/>
          <p:cNvSpPr txBox="1"/>
          <p:nvPr/>
        </p:nvSpPr>
        <p:spPr>
          <a:xfrm>
            <a:off x="6471313" y="6406089"/>
            <a:ext cx="94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B97AE"/>
                </a:solidFill>
              </a:rPr>
              <a:t>2018-2018</a:t>
            </a:r>
          </a:p>
        </p:txBody>
      </p:sp>
      <p:sp>
        <p:nvSpPr>
          <p:cNvPr id="142" name="TextBox 136"/>
          <p:cNvSpPr txBox="1"/>
          <p:nvPr/>
        </p:nvSpPr>
        <p:spPr>
          <a:xfrm>
            <a:off x="2909813" y="6219096"/>
            <a:ext cx="314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0B97AE"/>
                </a:solidFill>
                <a:latin typeface="Aileron Thin" panose="00000300000000000000" pitchFamily="50" charset="0"/>
              </a:rPr>
              <a:t>Conseiller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 de Vente</a:t>
            </a:r>
            <a:r>
              <a:rPr lang="en-US" sz="1400" i="1" dirty="0">
                <a:solidFill>
                  <a:srgbClr val="DDE133"/>
                </a:solidFill>
                <a:latin typeface="Aileron Thin" panose="00000300000000000000" pitchFamily="50" charset="0"/>
              </a:rPr>
              <a:t> 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/</a:t>
            </a:r>
            <a:r>
              <a:rPr lang="en-US" sz="1400" i="1" dirty="0">
                <a:solidFill>
                  <a:srgbClr val="DDE133"/>
                </a:solidFill>
                <a:latin typeface="Aileron Thin" panose="00000300000000000000" pitchFamily="50" charset="0"/>
              </a:rPr>
              <a:t> 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Bouygues Telecom</a:t>
            </a:r>
          </a:p>
        </p:txBody>
      </p:sp>
      <p:sp>
        <p:nvSpPr>
          <p:cNvPr id="143" name="TextBox 9"/>
          <p:cNvSpPr txBox="1"/>
          <p:nvPr/>
        </p:nvSpPr>
        <p:spPr>
          <a:xfrm>
            <a:off x="2993164" y="8762725"/>
            <a:ext cx="31485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dirty="0">
                <a:solidFill>
                  <a:srgbClr val="262626"/>
                </a:solidFill>
                <a:cs typeface="Avenir Book"/>
              </a:rPr>
              <a:t>Gestion des stocks, Relation client, Service, Manutention, Caisse, Contrôle HACCP</a:t>
            </a:r>
          </a:p>
        </p:txBody>
      </p:sp>
      <p:sp>
        <p:nvSpPr>
          <p:cNvPr id="144" name="TextBox 105"/>
          <p:cNvSpPr txBox="1"/>
          <p:nvPr/>
        </p:nvSpPr>
        <p:spPr>
          <a:xfrm>
            <a:off x="6471313" y="8601301"/>
            <a:ext cx="94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B97AE"/>
                </a:solidFill>
              </a:rPr>
              <a:t>2017-2017</a:t>
            </a:r>
          </a:p>
        </p:txBody>
      </p:sp>
      <p:sp>
        <p:nvSpPr>
          <p:cNvPr id="145" name="TextBox 136"/>
          <p:cNvSpPr txBox="1"/>
          <p:nvPr/>
        </p:nvSpPr>
        <p:spPr>
          <a:xfrm>
            <a:off x="2909813" y="8454948"/>
            <a:ext cx="2384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0B97AE"/>
                </a:solidFill>
                <a:latin typeface="Aileron Thin" panose="00000300000000000000" pitchFamily="50" charset="0"/>
              </a:rPr>
              <a:t>Employé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 Commercial / CORA</a:t>
            </a:r>
          </a:p>
        </p:txBody>
      </p:sp>
      <p:sp>
        <p:nvSpPr>
          <p:cNvPr id="146" name="TextBox 9"/>
          <p:cNvSpPr txBox="1"/>
          <p:nvPr/>
        </p:nvSpPr>
        <p:spPr>
          <a:xfrm>
            <a:off x="2993164" y="9461226"/>
            <a:ext cx="31485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dirty="0">
                <a:solidFill>
                  <a:srgbClr val="262626"/>
                </a:solidFill>
                <a:cs typeface="Avenir Book"/>
              </a:rPr>
              <a:t>Réparation Mobile, Caisse, SAV, Relation Client, Gestion des stocks, Ventes additionnelles</a:t>
            </a:r>
          </a:p>
        </p:txBody>
      </p:sp>
      <p:sp>
        <p:nvSpPr>
          <p:cNvPr id="147" name="TextBox 105"/>
          <p:cNvSpPr txBox="1"/>
          <p:nvPr/>
        </p:nvSpPr>
        <p:spPr>
          <a:xfrm>
            <a:off x="6471313" y="9269322"/>
            <a:ext cx="94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B97AE"/>
                </a:solidFill>
              </a:rPr>
              <a:t>2016-2016</a:t>
            </a:r>
          </a:p>
        </p:txBody>
      </p:sp>
      <p:sp>
        <p:nvSpPr>
          <p:cNvPr id="148" name="TextBox 136"/>
          <p:cNvSpPr txBox="1"/>
          <p:nvPr/>
        </p:nvSpPr>
        <p:spPr>
          <a:xfrm>
            <a:off x="2909813" y="9153449"/>
            <a:ext cx="322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0B97AE"/>
                </a:solidFill>
                <a:latin typeface="Aileron Thin" panose="00000300000000000000" pitchFamily="50" charset="0"/>
              </a:rPr>
              <a:t>Réparation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 Mobile</a:t>
            </a:r>
            <a:r>
              <a:rPr lang="en-US" sz="1400" i="1" dirty="0">
                <a:solidFill>
                  <a:srgbClr val="DDE133"/>
                </a:solidFill>
                <a:latin typeface="Aileron Thin" panose="00000300000000000000" pitchFamily="50" charset="0"/>
              </a:rPr>
              <a:t> 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/</a:t>
            </a:r>
            <a:r>
              <a:rPr lang="en-US" sz="1400" i="1" dirty="0">
                <a:solidFill>
                  <a:srgbClr val="DDE133"/>
                </a:solidFill>
                <a:latin typeface="Aileron Thin" panose="00000300000000000000" pitchFamily="50" charset="0"/>
              </a:rPr>
              <a:t> 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Point Service Mobile</a:t>
            </a:r>
          </a:p>
        </p:txBody>
      </p:sp>
      <p:sp>
        <p:nvSpPr>
          <p:cNvPr id="149" name="Ellipse 69">
            <a:extLst>
              <a:ext uri="{FF2B5EF4-FFF2-40B4-BE49-F238E27FC236}">
                <a16:creationId xmlns:a16="http://schemas.microsoft.com/office/drawing/2014/main" id="{CD55F7A9-24FB-45B4-8B48-BF8438E79DC4}"/>
              </a:ext>
            </a:extLst>
          </p:cNvPr>
          <p:cNvSpPr/>
          <p:nvPr/>
        </p:nvSpPr>
        <p:spPr>
          <a:xfrm>
            <a:off x="680119" y="802803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50" name="Ellipse 70">
            <a:extLst>
              <a:ext uri="{FF2B5EF4-FFF2-40B4-BE49-F238E27FC236}">
                <a16:creationId xmlns:a16="http://schemas.microsoft.com/office/drawing/2014/main" id="{2B2D3D0B-3085-473D-94D2-2930B2D9E9E5}"/>
              </a:ext>
            </a:extLst>
          </p:cNvPr>
          <p:cNvSpPr/>
          <p:nvPr/>
        </p:nvSpPr>
        <p:spPr>
          <a:xfrm>
            <a:off x="840985" y="802803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51" name="Ellipse 71">
            <a:extLst>
              <a:ext uri="{FF2B5EF4-FFF2-40B4-BE49-F238E27FC236}">
                <a16:creationId xmlns:a16="http://schemas.microsoft.com/office/drawing/2014/main" id="{5A49E7E5-4E53-419A-BF26-4FA0AAEA4DE6}"/>
              </a:ext>
            </a:extLst>
          </p:cNvPr>
          <p:cNvSpPr/>
          <p:nvPr/>
        </p:nvSpPr>
        <p:spPr>
          <a:xfrm>
            <a:off x="1010560" y="802803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52" name="Ellipse 68">
            <a:extLst>
              <a:ext uri="{FF2B5EF4-FFF2-40B4-BE49-F238E27FC236}">
                <a16:creationId xmlns:a16="http://schemas.microsoft.com/office/drawing/2014/main" id="{2D078B07-FF60-4A28-B557-8B8EF20A9664}"/>
              </a:ext>
            </a:extLst>
          </p:cNvPr>
          <p:cNvSpPr/>
          <p:nvPr/>
        </p:nvSpPr>
        <p:spPr>
          <a:xfrm>
            <a:off x="1335874" y="8028030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53" name="Ellipse 70">
            <a:extLst>
              <a:ext uri="{FF2B5EF4-FFF2-40B4-BE49-F238E27FC236}">
                <a16:creationId xmlns:a16="http://schemas.microsoft.com/office/drawing/2014/main" id="{7A8C7E50-EE9A-45FA-A3C9-D34AC8CE6999}"/>
              </a:ext>
            </a:extLst>
          </p:cNvPr>
          <p:cNvSpPr/>
          <p:nvPr/>
        </p:nvSpPr>
        <p:spPr>
          <a:xfrm>
            <a:off x="1649140" y="8028030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54" name="Ellipse 71">
            <a:extLst>
              <a:ext uri="{FF2B5EF4-FFF2-40B4-BE49-F238E27FC236}">
                <a16:creationId xmlns:a16="http://schemas.microsoft.com/office/drawing/2014/main" id="{B4872AE9-43A7-4EA3-951A-90FADAE2CAE9}"/>
              </a:ext>
            </a:extLst>
          </p:cNvPr>
          <p:cNvSpPr/>
          <p:nvPr/>
        </p:nvSpPr>
        <p:spPr>
          <a:xfrm>
            <a:off x="1810006" y="8028030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55" name="Ellipse 72">
            <a:extLst>
              <a:ext uri="{FF2B5EF4-FFF2-40B4-BE49-F238E27FC236}">
                <a16:creationId xmlns:a16="http://schemas.microsoft.com/office/drawing/2014/main" id="{D5CC6439-2C10-4A15-B65F-EA445A677D9D}"/>
              </a:ext>
            </a:extLst>
          </p:cNvPr>
          <p:cNvSpPr/>
          <p:nvPr/>
        </p:nvSpPr>
        <p:spPr>
          <a:xfrm>
            <a:off x="1175008" y="8028030"/>
            <a:ext cx="160866" cy="160866"/>
          </a:xfrm>
          <a:prstGeom prst="ellipse">
            <a:avLst/>
          </a:prstGeom>
          <a:solidFill>
            <a:srgbClr val="0B97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56" name="Ellipse 69">
            <a:extLst>
              <a:ext uri="{FF2B5EF4-FFF2-40B4-BE49-F238E27FC236}">
                <a16:creationId xmlns:a16="http://schemas.microsoft.com/office/drawing/2014/main" id="{C284178F-6863-4148-A46A-FA30E618D5F9}"/>
              </a:ext>
            </a:extLst>
          </p:cNvPr>
          <p:cNvSpPr/>
          <p:nvPr/>
        </p:nvSpPr>
        <p:spPr>
          <a:xfrm>
            <a:off x="1980134" y="8028030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57" name="Ellipse 70">
            <a:extLst>
              <a:ext uri="{FF2B5EF4-FFF2-40B4-BE49-F238E27FC236}">
                <a16:creationId xmlns:a16="http://schemas.microsoft.com/office/drawing/2014/main" id="{714CEE94-BA35-437A-A412-A5BBCADA179D}"/>
              </a:ext>
            </a:extLst>
          </p:cNvPr>
          <p:cNvSpPr/>
          <p:nvPr/>
        </p:nvSpPr>
        <p:spPr>
          <a:xfrm>
            <a:off x="2141000" y="8028030"/>
            <a:ext cx="160866" cy="160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58" name="TextBox 91">
            <a:extLst>
              <a:ext uri="{FF2B5EF4-FFF2-40B4-BE49-F238E27FC236}">
                <a16:creationId xmlns:a16="http://schemas.microsoft.com/office/drawing/2014/main" id="{5B396625-DB1F-4E17-BA4E-8660EDDE72C1}"/>
              </a:ext>
            </a:extLst>
          </p:cNvPr>
          <p:cNvSpPr txBox="1"/>
          <p:nvPr/>
        </p:nvSpPr>
        <p:spPr>
          <a:xfrm>
            <a:off x="619237" y="7713888"/>
            <a:ext cx="191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160" name="Ellipse 70">
            <a:extLst>
              <a:ext uri="{FF2B5EF4-FFF2-40B4-BE49-F238E27FC236}">
                <a16:creationId xmlns:a16="http://schemas.microsoft.com/office/drawing/2014/main" id="{17EA4663-524C-4D7B-B21B-9231DB8237CC}"/>
              </a:ext>
            </a:extLst>
          </p:cNvPr>
          <p:cNvSpPr/>
          <p:nvPr/>
        </p:nvSpPr>
        <p:spPr>
          <a:xfrm>
            <a:off x="1478626" y="8042780"/>
            <a:ext cx="160866" cy="1431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61" name="TextBox 9">
            <a:extLst>
              <a:ext uri="{FF2B5EF4-FFF2-40B4-BE49-F238E27FC236}">
                <a16:creationId xmlns:a16="http://schemas.microsoft.com/office/drawing/2014/main" id="{45184035-E677-457A-B577-A1622D8BC213}"/>
              </a:ext>
            </a:extLst>
          </p:cNvPr>
          <p:cNvSpPr txBox="1"/>
          <p:nvPr/>
        </p:nvSpPr>
        <p:spPr>
          <a:xfrm>
            <a:off x="2981104" y="7299339"/>
            <a:ext cx="31485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dirty="0">
                <a:solidFill>
                  <a:srgbClr val="262626"/>
                </a:solidFill>
                <a:cs typeface="Avenir Book"/>
              </a:rPr>
              <a:t>Conseil, Gestion des stocks, Mise en rayon, Manutention, </a:t>
            </a:r>
            <a:r>
              <a:rPr lang="fr-FR" sz="1000" dirty="0" err="1">
                <a:solidFill>
                  <a:srgbClr val="262626"/>
                </a:solidFill>
                <a:cs typeface="Avenir Book"/>
              </a:rPr>
              <a:t>Façing</a:t>
            </a:r>
            <a:endParaRPr lang="fr-FR" sz="1000" dirty="0">
              <a:solidFill>
                <a:srgbClr val="262626"/>
              </a:solidFill>
              <a:cs typeface="Avenir Book"/>
            </a:endParaRPr>
          </a:p>
        </p:txBody>
      </p:sp>
      <p:sp>
        <p:nvSpPr>
          <p:cNvPr id="162" name="TextBox 105">
            <a:extLst>
              <a:ext uri="{FF2B5EF4-FFF2-40B4-BE49-F238E27FC236}">
                <a16:creationId xmlns:a16="http://schemas.microsoft.com/office/drawing/2014/main" id="{C62DB738-47FE-4C92-9FB0-F68832FC0105}"/>
              </a:ext>
            </a:extLst>
          </p:cNvPr>
          <p:cNvSpPr txBox="1"/>
          <p:nvPr/>
        </p:nvSpPr>
        <p:spPr>
          <a:xfrm>
            <a:off x="6459253" y="7178555"/>
            <a:ext cx="94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B97AE"/>
                </a:solidFill>
              </a:rPr>
              <a:t>2018-2018</a:t>
            </a:r>
          </a:p>
        </p:txBody>
      </p:sp>
      <p:sp>
        <p:nvSpPr>
          <p:cNvPr id="163" name="TextBox 136">
            <a:extLst>
              <a:ext uri="{FF2B5EF4-FFF2-40B4-BE49-F238E27FC236}">
                <a16:creationId xmlns:a16="http://schemas.microsoft.com/office/drawing/2014/main" id="{5FCAE2E8-A294-4B0B-A454-4A79B3B36F8D}"/>
              </a:ext>
            </a:extLst>
          </p:cNvPr>
          <p:cNvSpPr txBox="1"/>
          <p:nvPr/>
        </p:nvSpPr>
        <p:spPr>
          <a:xfrm>
            <a:off x="2897753" y="6991562"/>
            <a:ext cx="314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0B97AE"/>
                </a:solidFill>
                <a:latin typeface="Aileron Thin" panose="00000300000000000000" pitchFamily="50" charset="0"/>
              </a:rPr>
              <a:t>Employé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 Polyvalent /</a:t>
            </a:r>
            <a:r>
              <a:rPr lang="en-US" sz="1400" i="1" dirty="0">
                <a:solidFill>
                  <a:srgbClr val="DDE133"/>
                </a:solidFill>
                <a:latin typeface="Aileron Thin" panose="00000300000000000000" pitchFamily="50" charset="0"/>
              </a:rPr>
              <a:t> </a:t>
            </a:r>
            <a:r>
              <a:rPr lang="en-US" sz="1400" i="1" dirty="0" err="1">
                <a:solidFill>
                  <a:srgbClr val="0B97AE"/>
                </a:solidFill>
                <a:latin typeface="Aileron Thin" panose="00000300000000000000" pitchFamily="50" charset="0"/>
              </a:rPr>
              <a:t>Intermarché</a:t>
            </a:r>
            <a:endParaRPr lang="en-US" sz="1400" i="1" dirty="0">
              <a:solidFill>
                <a:srgbClr val="0B97AE"/>
              </a:solidFill>
              <a:latin typeface="Aileron Thin" panose="00000300000000000000" pitchFamily="50" charset="0"/>
            </a:endParaRPr>
          </a:p>
        </p:txBody>
      </p:sp>
      <p:sp>
        <p:nvSpPr>
          <p:cNvPr id="164" name="TextBox 9">
            <a:extLst>
              <a:ext uri="{FF2B5EF4-FFF2-40B4-BE49-F238E27FC236}">
                <a16:creationId xmlns:a16="http://schemas.microsoft.com/office/drawing/2014/main" id="{16D8107A-DA26-4302-B82D-46A9F3884E4C}"/>
              </a:ext>
            </a:extLst>
          </p:cNvPr>
          <p:cNvSpPr txBox="1"/>
          <p:nvPr/>
        </p:nvSpPr>
        <p:spPr>
          <a:xfrm>
            <a:off x="2993164" y="8056517"/>
            <a:ext cx="31485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dirty="0">
                <a:solidFill>
                  <a:srgbClr val="262626"/>
                </a:solidFill>
                <a:cs typeface="Avenir Book"/>
              </a:rPr>
              <a:t>Vente, Conseil, Ventes additionnelles, SAV, Relation client, Gestion rayon</a:t>
            </a:r>
          </a:p>
        </p:txBody>
      </p:sp>
      <p:sp>
        <p:nvSpPr>
          <p:cNvPr id="165" name="TextBox 105">
            <a:extLst>
              <a:ext uri="{FF2B5EF4-FFF2-40B4-BE49-F238E27FC236}">
                <a16:creationId xmlns:a16="http://schemas.microsoft.com/office/drawing/2014/main" id="{1634F05F-CA6B-4202-94AC-40B2E47B536B}"/>
              </a:ext>
            </a:extLst>
          </p:cNvPr>
          <p:cNvSpPr txBox="1"/>
          <p:nvPr/>
        </p:nvSpPr>
        <p:spPr>
          <a:xfrm>
            <a:off x="6471313" y="7935733"/>
            <a:ext cx="94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B97AE"/>
                </a:solidFill>
              </a:rPr>
              <a:t>2018-2018</a:t>
            </a:r>
          </a:p>
        </p:txBody>
      </p:sp>
      <p:sp>
        <p:nvSpPr>
          <p:cNvPr id="166" name="TextBox 136">
            <a:extLst>
              <a:ext uri="{FF2B5EF4-FFF2-40B4-BE49-F238E27FC236}">
                <a16:creationId xmlns:a16="http://schemas.microsoft.com/office/drawing/2014/main" id="{72E82C78-1237-471A-83E2-043DB1595446}"/>
              </a:ext>
            </a:extLst>
          </p:cNvPr>
          <p:cNvSpPr txBox="1"/>
          <p:nvPr/>
        </p:nvSpPr>
        <p:spPr>
          <a:xfrm>
            <a:off x="2909813" y="7748740"/>
            <a:ext cx="3596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0B97AE"/>
                </a:solidFill>
                <a:latin typeface="Aileron Thin" panose="00000300000000000000" pitchFamily="50" charset="0"/>
              </a:rPr>
              <a:t>Vendeur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 Conseil </a:t>
            </a:r>
            <a:r>
              <a:rPr lang="en-US" sz="1400" i="1" dirty="0" err="1">
                <a:solidFill>
                  <a:srgbClr val="0B97AE"/>
                </a:solidFill>
                <a:latin typeface="Aileron Thin" panose="00000300000000000000" pitchFamily="50" charset="0"/>
              </a:rPr>
              <a:t>en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 </a:t>
            </a:r>
            <a:r>
              <a:rPr lang="en-US" sz="1400" i="1" dirty="0" err="1">
                <a:solidFill>
                  <a:srgbClr val="0B97AE"/>
                </a:solidFill>
                <a:latin typeface="Aileron Thin" panose="00000300000000000000" pitchFamily="50" charset="0"/>
              </a:rPr>
              <a:t>Magasin</a:t>
            </a:r>
            <a:r>
              <a:rPr lang="en-US" sz="1400" i="1" dirty="0">
                <a:solidFill>
                  <a:srgbClr val="0B97AE"/>
                </a:solidFill>
                <a:latin typeface="Aileron Thin" panose="00000300000000000000" pitchFamily="50" charset="0"/>
              </a:rPr>
              <a:t> / BUT</a:t>
            </a:r>
          </a:p>
        </p:txBody>
      </p:sp>
      <p:pic>
        <p:nvPicPr>
          <p:cNvPr id="167" name="Image 166">
            <a:extLst>
              <a:ext uri="{FF2B5EF4-FFF2-40B4-BE49-F238E27FC236}">
                <a16:creationId xmlns:a16="http://schemas.microsoft.com/office/drawing/2014/main" id="{F0D3BC53-859F-4F2B-9EDB-3B718F7AB0F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57" y="297717"/>
            <a:ext cx="1516224" cy="1454280"/>
          </a:xfrm>
          <a:prstGeom prst="ellipse">
            <a:avLst/>
          </a:prstGeom>
          <a:solidFill>
            <a:schemeClr val="bg1"/>
          </a:solidFill>
          <a:ln w="28575" cap="rnd" cmpd="thickThin">
            <a:solidFill>
              <a:schemeClr val="bg1"/>
            </a:solidFill>
            <a:round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83663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269</Words>
  <Application>Microsoft Office PowerPoint</Application>
  <PresentationFormat>Personnalisé</PresentationFormat>
  <Paragraphs>44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Aileron Thin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Paul Girard</cp:lastModifiedBy>
  <cp:revision>25</cp:revision>
  <dcterms:created xsi:type="dcterms:W3CDTF">2017-10-27T15:03:16Z</dcterms:created>
  <dcterms:modified xsi:type="dcterms:W3CDTF">2020-02-12T20:30:59Z</dcterms:modified>
</cp:coreProperties>
</file>