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EB4895-3AC8-4BF6-8EA2-DB58F39356D4}" v="1238" dt="2023-10-09T16:16:11.27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5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0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04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5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32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57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32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08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7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74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76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6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1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475" y="3006739"/>
            <a:ext cx="1219440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-10" dirty="0">
                <a:latin typeface="Times New Roman"/>
                <a:cs typeface="Trebuchet MS"/>
              </a:rPr>
              <a:t>1)FUNCTIONS</a:t>
            </a:r>
            <a:r>
              <a:rPr sz="5400" b="1" spc="-305" dirty="0">
                <a:latin typeface="Times New Roman"/>
                <a:cs typeface="Trebuchet MS"/>
              </a:rPr>
              <a:t> </a:t>
            </a:r>
            <a:r>
              <a:rPr sz="5400" b="1" spc="-25" dirty="0">
                <a:latin typeface="Times New Roman"/>
                <a:cs typeface="Trebuchet MS"/>
              </a:rPr>
              <a:t>AND </a:t>
            </a:r>
            <a:r>
              <a:rPr sz="5400" b="1" spc="-10" dirty="0">
                <a:latin typeface="Times New Roman"/>
                <a:cs typeface="Trebuchet MS"/>
              </a:rPr>
              <a:t>MODULES</a:t>
            </a:r>
            <a:endParaRPr lang="en-US" sz="5400" b="1">
              <a:latin typeface="Times New Roman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554956" y="2575825"/>
            <a:ext cx="9074660" cy="3091231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584200" indent="-571500" algn="just">
              <a:spcBef>
                <a:spcPts val="105"/>
              </a:spcBef>
              <a:buFont typeface="Arial"/>
              <a:buChar char="•"/>
              <a:tabLst>
                <a:tab pos="207010" algn="l"/>
              </a:tabLst>
            </a:pP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Save</a:t>
            </a:r>
            <a:r>
              <a:rPr sz="4000" spc="-5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functions</a:t>
            </a:r>
            <a:r>
              <a:rPr sz="4000" spc="-4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in</a:t>
            </a:r>
            <a:r>
              <a:rPr sz="4000" spc="-5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a</a:t>
            </a:r>
            <a:r>
              <a:rPr sz="4000" spc="-4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.</a:t>
            </a:r>
            <a:r>
              <a:rPr sz="4000" err="1">
                <a:solidFill>
                  <a:srgbClr val="0D0D0D"/>
                </a:solidFill>
                <a:latin typeface="Times New Roman"/>
                <a:cs typeface="Calibri"/>
              </a:rPr>
              <a:t>py</a:t>
            </a:r>
            <a:r>
              <a:rPr sz="4000" spc="-5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file</a:t>
            </a:r>
            <a:r>
              <a:rPr sz="4000" spc="-4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spc="-10" dirty="0">
                <a:solidFill>
                  <a:srgbClr val="0D0D0D"/>
                </a:solidFill>
                <a:latin typeface="Times New Roman"/>
                <a:cs typeface="Calibri"/>
              </a:rPr>
              <a:t>(e.g., mymodule.py).</a:t>
            </a:r>
            <a:endParaRPr lang="en-US" sz="40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575310" marR="641985" indent="-571500" algn="just">
              <a:lnSpc>
                <a:spcPct val="100000"/>
              </a:lnSpc>
              <a:spcBef>
                <a:spcPts val="5"/>
              </a:spcBef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Functions</a:t>
            </a:r>
            <a:r>
              <a:rPr sz="4000" spc="-6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in</a:t>
            </a:r>
            <a:r>
              <a:rPr sz="4000" spc="-6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the</a:t>
            </a:r>
            <a:r>
              <a:rPr sz="4000" spc="-6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module</a:t>
            </a:r>
            <a:r>
              <a:rPr sz="4000" spc="-5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can</a:t>
            </a:r>
            <a:r>
              <a:rPr sz="4000" spc="-6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spc="-25" dirty="0">
                <a:solidFill>
                  <a:srgbClr val="0D0D0D"/>
                </a:solidFill>
                <a:latin typeface="Times New Roman"/>
                <a:cs typeface="Calibri"/>
              </a:rPr>
              <a:t>be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imported</a:t>
            </a:r>
            <a:r>
              <a:rPr sz="4000" spc="-3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and</a:t>
            </a:r>
            <a:r>
              <a:rPr sz="4000" spc="-2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used</a:t>
            </a:r>
            <a:r>
              <a:rPr sz="4000" spc="-2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in</a:t>
            </a:r>
            <a:r>
              <a:rPr sz="4000" spc="-2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dirty="0">
                <a:solidFill>
                  <a:srgbClr val="0D0D0D"/>
                </a:solidFill>
                <a:latin typeface="Times New Roman"/>
                <a:cs typeface="Calibri"/>
              </a:rPr>
              <a:t>other</a:t>
            </a:r>
            <a:r>
              <a:rPr sz="4000" spc="-1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4000" spc="-10" dirty="0">
                <a:solidFill>
                  <a:srgbClr val="0D0D0D"/>
                </a:solidFill>
                <a:latin typeface="Times New Roman"/>
                <a:cs typeface="Calibri"/>
              </a:rPr>
              <a:t>Python files.</a:t>
            </a:r>
            <a:endParaRPr sz="40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8BE40-FEC7-0D20-7864-09D4401F8D9B}"/>
              </a:ext>
            </a:extLst>
          </p:cNvPr>
          <p:cNvSpPr txBox="1"/>
          <p:nvPr/>
        </p:nvSpPr>
        <p:spPr>
          <a:xfrm>
            <a:off x="3612629" y="939384"/>
            <a:ext cx="495424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Creating a Module: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861282" y="2129317"/>
            <a:ext cx="10427822" cy="3705502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571500" indent="-571500" algn="just">
              <a:spcBef>
                <a:spcPts val="95"/>
              </a:spcBef>
              <a:buSzPct val="97500"/>
              <a:buFont typeface="Arial"/>
              <a:buChar char="•"/>
              <a:tabLst>
                <a:tab pos="189865" algn="l"/>
              </a:tabLst>
            </a:pPr>
            <a:r>
              <a:rPr lang="en-US" sz="4000" dirty="0">
                <a:latin typeface="Times New Roman"/>
                <a:cs typeface="Calibri"/>
              </a:rPr>
              <a:t>Code Organization: Modules help organize code into logical units.</a:t>
            </a:r>
            <a:endParaRPr lang="en-US" sz="400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575945" marR="5080" indent="-571500" algn="just">
              <a:buFont typeface="Arial"/>
              <a:buChar char="•"/>
              <a:tabLst>
                <a:tab pos="189865" algn="l"/>
              </a:tabLst>
            </a:pPr>
            <a:r>
              <a:rPr lang="en-US" sz="4000" dirty="0">
                <a:latin typeface="Times New Roman"/>
                <a:cs typeface="Calibri"/>
              </a:rPr>
              <a:t>Reusability: Modules allow you to reuse code  across projects.</a:t>
            </a:r>
            <a:endParaRPr lang="en-US" dirty="0"/>
          </a:p>
          <a:p>
            <a:pPr marL="575945" marR="227965" indent="-571500" algn="just">
              <a:spcBef>
                <a:spcPts val="5"/>
              </a:spcBef>
              <a:buFont typeface="Arial"/>
              <a:buChar char="•"/>
              <a:tabLst>
                <a:tab pos="189865" algn="l"/>
              </a:tabLst>
            </a:pPr>
            <a:r>
              <a:rPr lang="en-US" sz="4000" dirty="0">
                <a:latin typeface="Times New Roman"/>
                <a:cs typeface="Calibri"/>
              </a:rPr>
              <a:t>Collaboration: Modules facilitate collaboration among developers.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62B99-4FD2-85CC-AA56-F65C1AB443E5}"/>
              </a:ext>
            </a:extLst>
          </p:cNvPr>
          <p:cNvSpPr txBox="1"/>
          <p:nvPr/>
        </p:nvSpPr>
        <p:spPr>
          <a:xfrm>
            <a:off x="3087974" y="639580"/>
            <a:ext cx="601605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Advantages of Modules: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65992" y="1970173"/>
            <a:ext cx="9868566" cy="389145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584200" indent="-571500" algn="just">
              <a:spcBef>
                <a:spcPts val="105"/>
              </a:spcBef>
              <a:buFont typeface="Arial"/>
              <a:buChar char="•"/>
            </a:pPr>
            <a:r>
              <a:rPr sz="3600" b="1" dirty="0">
                <a:latin typeface="Times New Roman"/>
                <a:cs typeface="Calibri"/>
              </a:rPr>
              <a:t>Name</a:t>
            </a:r>
            <a:r>
              <a:rPr sz="3600" b="1" spc="-50" dirty="0">
                <a:latin typeface="Times New Roman"/>
                <a:cs typeface="Calibri"/>
              </a:rPr>
              <a:t> </a:t>
            </a:r>
            <a:r>
              <a:rPr sz="3600" b="1" dirty="0">
                <a:latin typeface="Times New Roman"/>
                <a:cs typeface="Calibri"/>
              </a:rPr>
              <a:t>Collisions</a:t>
            </a:r>
            <a:r>
              <a:rPr sz="3600" b="1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:</a:t>
            </a:r>
            <a:r>
              <a:rPr sz="3600" spc="-3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3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variables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,functions</a:t>
            </a:r>
            <a:r>
              <a:rPr sz="3600" spc="-10" dirty="0">
                <a:latin typeface="Times New Roman"/>
                <a:cs typeface="Calibri"/>
              </a:rPr>
              <a:t> </a:t>
            </a:r>
            <a:r>
              <a:rPr sz="3600" spc="-25" dirty="0">
                <a:latin typeface="Times New Roman"/>
                <a:cs typeface="Calibri"/>
              </a:rPr>
              <a:t>or </a:t>
            </a:r>
            <a:r>
              <a:rPr sz="3600" dirty="0">
                <a:latin typeface="Times New Roman"/>
                <a:cs typeface="Calibri"/>
              </a:rPr>
              <a:t>classes</a:t>
            </a:r>
            <a:r>
              <a:rPr sz="3600" spc="-4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should</a:t>
            </a:r>
            <a:r>
              <a:rPr sz="3600" spc="-2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not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be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with</a:t>
            </a:r>
            <a:r>
              <a:rPr sz="3600" spc="-2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same</a:t>
            </a:r>
            <a:r>
              <a:rPr sz="3600" spc="-4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name</a:t>
            </a:r>
            <a:r>
              <a:rPr lang="en-US" sz="3600" spc="-20" dirty="0">
                <a:latin typeface="Times New Roman"/>
                <a:cs typeface="Calibri"/>
              </a:rPr>
              <a:t> 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r>
              <a:rPr sz="3600" b="1" dirty="0">
                <a:latin typeface="Times New Roman"/>
                <a:cs typeface="Calibri"/>
              </a:rPr>
              <a:t>Global</a:t>
            </a:r>
            <a:r>
              <a:rPr sz="3600" b="1" spc="-80" dirty="0">
                <a:latin typeface="Times New Roman"/>
                <a:cs typeface="Calibri"/>
              </a:rPr>
              <a:t> </a:t>
            </a:r>
            <a:r>
              <a:rPr sz="3600" b="1" dirty="0">
                <a:latin typeface="Times New Roman"/>
                <a:cs typeface="Calibri"/>
              </a:rPr>
              <a:t>state</a:t>
            </a:r>
            <a:r>
              <a:rPr sz="3600" b="1" spc="-80" dirty="0">
                <a:latin typeface="Times New Roman"/>
                <a:cs typeface="Calibri"/>
              </a:rPr>
              <a:t> </a:t>
            </a:r>
            <a:r>
              <a:rPr sz="3600" b="1" dirty="0">
                <a:latin typeface="Times New Roman"/>
                <a:cs typeface="Calibri"/>
              </a:rPr>
              <a:t>:</a:t>
            </a:r>
            <a:r>
              <a:rPr sz="3600" b="1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Modules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introduce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global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state </a:t>
            </a:r>
            <a:r>
              <a:rPr sz="3600" dirty="0">
                <a:latin typeface="Times New Roman"/>
                <a:cs typeface="Calibri"/>
              </a:rPr>
              <a:t>which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can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be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problematic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in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larger codebases.</a:t>
            </a:r>
            <a:endParaRPr lang="en-US" sz="3600">
              <a:latin typeface="Times New Roman"/>
              <a:cs typeface="Calibri"/>
            </a:endParaRPr>
          </a:p>
          <a:p>
            <a:pPr marL="584200" marR="62230" indent="-571500" algn="just">
              <a:spcBef>
                <a:spcPts val="5"/>
              </a:spcBef>
              <a:buFont typeface="Arial"/>
              <a:buChar char="•"/>
              <a:tabLst>
                <a:tab pos="4413885" algn="l"/>
              </a:tabLst>
            </a:pPr>
            <a:r>
              <a:rPr sz="3600" b="1" dirty="0">
                <a:latin typeface="Times New Roman"/>
                <a:cs typeface="Calibri"/>
              </a:rPr>
              <a:t>Complexity</a:t>
            </a:r>
            <a:r>
              <a:rPr sz="3600" b="1" spc="-60" dirty="0">
                <a:latin typeface="Times New Roman"/>
                <a:cs typeface="Calibri"/>
              </a:rPr>
              <a:t> </a:t>
            </a:r>
            <a:r>
              <a:rPr sz="3600" b="1" dirty="0">
                <a:latin typeface="Times New Roman"/>
                <a:cs typeface="Calibri"/>
              </a:rPr>
              <a:t>:</a:t>
            </a:r>
            <a:r>
              <a:rPr sz="3600" b="1" spc="-2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number</a:t>
            </a:r>
            <a:r>
              <a:rPr sz="3600" dirty="0">
                <a:latin typeface="Times New Roman"/>
                <a:cs typeface="Calibri"/>
              </a:rPr>
              <a:t>	of</a:t>
            </a:r>
            <a:r>
              <a:rPr sz="3600" spc="-1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modules </a:t>
            </a:r>
            <a:r>
              <a:rPr sz="3600" dirty="0">
                <a:latin typeface="Times New Roman"/>
                <a:cs typeface="Calibri"/>
              </a:rPr>
              <a:t>increase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spc="-25" dirty="0">
                <a:latin typeface="Times New Roman"/>
                <a:cs typeface="Calibri"/>
              </a:rPr>
              <a:t>significantly,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which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making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it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lang="en-US" sz="3600" spc="-10">
                <a:latin typeface="Times New Roman"/>
                <a:cs typeface="Calibri"/>
              </a:rPr>
              <a:t>harder</a:t>
            </a:r>
            <a:endParaRPr lang="en-US" sz="3600" dirty="0">
              <a:latin typeface="Times New Roman"/>
              <a:cs typeface="Calibri"/>
            </a:endParaRPr>
          </a:p>
          <a:p>
            <a:pPr marL="12700" marR="62230" algn="just">
              <a:spcBef>
                <a:spcPts val="5"/>
              </a:spcBef>
              <a:tabLst>
                <a:tab pos="4413885" algn="l"/>
              </a:tabLst>
            </a:pPr>
            <a:r>
              <a:rPr lang="en-US" sz="3600" dirty="0">
                <a:latin typeface="Times New Roman"/>
                <a:cs typeface="Calibri"/>
              </a:rPr>
              <a:t>     to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manage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navigate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through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project.</a:t>
            </a:r>
            <a:endParaRPr sz="3600" dirty="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AABD1-B1E9-E448-9FEE-7DF37C862D7B}"/>
              </a:ext>
            </a:extLst>
          </p:cNvPr>
          <p:cNvSpPr txBox="1"/>
          <p:nvPr/>
        </p:nvSpPr>
        <p:spPr>
          <a:xfrm>
            <a:off x="2838138" y="564629"/>
            <a:ext cx="650323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Disadvantages of Module: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2089571" y="2137112"/>
            <a:ext cx="8013148" cy="390363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 algn="just"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Python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comes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with</a:t>
            </a:r>
            <a:r>
              <a:rPr sz="3600" spc="-2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</a:t>
            </a:r>
            <a:r>
              <a:rPr sz="3600" spc="-2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rich</a:t>
            </a:r>
            <a:r>
              <a:rPr sz="3600" spc="-4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standard </a:t>
            </a:r>
            <a:r>
              <a:rPr sz="3600" dirty="0">
                <a:latin typeface="Times New Roman"/>
                <a:cs typeface="Calibri"/>
              </a:rPr>
              <a:t>library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of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modules.</a:t>
            </a:r>
            <a:endParaRPr lang="en-US" sz="3600" dirty="0">
              <a:latin typeface="Times New Roman"/>
              <a:cs typeface="Calibri"/>
            </a:endParaRPr>
          </a:p>
          <a:p>
            <a:pPr marL="584200" indent="-571500" algn="just"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Examples: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math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,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random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,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datetime</a:t>
            </a:r>
            <a:r>
              <a:rPr sz="3600" dirty="0">
                <a:latin typeface="Times New Roman"/>
                <a:cs typeface="Calibri"/>
              </a:rPr>
              <a:t>,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err="1">
                <a:latin typeface="Times New Roman"/>
                <a:cs typeface="Calibri"/>
              </a:rPr>
              <a:t>os,sys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etc.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lang="en-US" sz="3600" dirty="0">
                <a:latin typeface="Times New Roman"/>
                <a:cs typeface="Calibri"/>
              </a:rPr>
              <a:t>Access</a:t>
            </a:r>
            <a:r>
              <a:rPr sz="3600" spc="-4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these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modules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to</a:t>
            </a:r>
            <a:r>
              <a:rPr sz="3600" spc="-4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perform </a:t>
            </a:r>
            <a:r>
              <a:rPr sz="3600" dirty="0">
                <a:latin typeface="Times New Roman"/>
                <a:cs typeface="Calibri"/>
              </a:rPr>
              <a:t>common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tasks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without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reinventing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1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wheel.</a:t>
            </a:r>
            <a:endParaRPr sz="36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69D9-BF3B-BA6F-14E6-E5E30937E34A}"/>
              </a:ext>
            </a:extLst>
          </p:cNvPr>
          <p:cNvSpPr txBox="1"/>
          <p:nvPr/>
        </p:nvSpPr>
        <p:spPr>
          <a:xfrm>
            <a:off x="2670314" y="715617"/>
            <a:ext cx="686241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Standard Library Modules: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420160" y="2592854"/>
            <a:ext cx="734695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  <a:tabLst>
                <a:tab pos="2317115" algn="l"/>
              </a:tabLst>
            </a:pPr>
            <a:r>
              <a:rPr sz="5400" b="1" spc="-10" dirty="0">
                <a:latin typeface="Times New Roman"/>
                <a:cs typeface="Trebuchet MS"/>
              </a:rPr>
              <a:t>2)</a:t>
            </a:r>
            <a:r>
              <a:rPr lang="en-US" sz="5400" b="1" spc="-10" dirty="0">
                <a:latin typeface="Times New Roman"/>
                <a:cs typeface="Trebuchet MS"/>
              </a:rPr>
              <a:t> </a:t>
            </a:r>
            <a:r>
              <a:rPr sz="5400" b="1" spc="-10" dirty="0">
                <a:latin typeface="Times New Roman"/>
                <a:cs typeface="Trebuchet MS"/>
              </a:rPr>
              <a:t>Data</a:t>
            </a:r>
            <a:r>
              <a:rPr sz="5400" b="1" dirty="0">
                <a:latin typeface="Times New Roman"/>
                <a:cs typeface="Trebuchet MS"/>
              </a:rPr>
              <a:t>	manipulation</a:t>
            </a:r>
            <a:r>
              <a:rPr sz="5400" b="1" spc="-85" dirty="0">
                <a:latin typeface="Times New Roman"/>
                <a:cs typeface="Trebuchet MS"/>
              </a:rPr>
              <a:t> </a:t>
            </a:r>
            <a:r>
              <a:rPr sz="5400" b="1" spc="-25" dirty="0">
                <a:latin typeface="Times New Roman"/>
                <a:cs typeface="Trebuchet MS"/>
              </a:rPr>
              <a:t>in </a:t>
            </a:r>
            <a:r>
              <a:rPr sz="5400" b="1" spc="-10" dirty="0">
                <a:latin typeface="Times New Roman"/>
                <a:cs typeface="Trebuchet MS"/>
              </a:rPr>
              <a:t>python</a:t>
            </a:r>
            <a:endParaRPr lang="en-US" sz="5400" b="1">
              <a:latin typeface="Times New Roman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9276" y="1711147"/>
            <a:ext cx="9267190" cy="448263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635635" indent="-571500" algn="just"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Briefly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introduce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topic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of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data </a:t>
            </a:r>
            <a:r>
              <a:rPr sz="3600" spc="-10" dirty="0">
                <a:latin typeface="Times New Roman"/>
                <a:cs typeface="Calibri"/>
              </a:rPr>
              <a:t>manipulation.</a:t>
            </a:r>
            <a:endParaRPr lang="en-US" sz="3600">
              <a:latin typeface="Times New Roman"/>
              <a:cs typeface="Calibri"/>
            </a:endParaRPr>
          </a:p>
          <a:p>
            <a:pPr marL="635635" indent="-571500" algn="just"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Explain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why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manipulation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is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important.</a:t>
            </a:r>
            <a:endParaRPr lang="en-US" sz="3600">
              <a:latin typeface="Times New Roman"/>
              <a:cs typeface="Calibri"/>
            </a:endParaRPr>
          </a:p>
          <a:p>
            <a:pPr marL="635635" indent="-571500" algn="just"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Mention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tools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libraries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used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spc="-25" dirty="0">
                <a:latin typeface="Times New Roman"/>
                <a:cs typeface="Calibri"/>
              </a:rPr>
              <a:t>in </a:t>
            </a:r>
            <a:r>
              <a:rPr sz="3600" dirty="0">
                <a:latin typeface="Times New Roman"/>
                <a:cs typeface="Calibri"/>
              </a:rPr>
              <a:t>Python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manipulation.</a:t>
            </a:r>
            <a:endParaRPr lang="en-US" sz="3600">
              <a:latin typeface="Times New Roman"/>
              <a:cs typeface="Calibri"/>
            </a:endParaRPr>
          </a:p>
          <a:p>
            <a:pPr marL="635635" indent="-5715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In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this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presentation,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we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will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explore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various </a:t>
            </a:r>
            <a:r>
              <a:rPr sz="3600" dirty="0">
                <a:latin typeface="Times New Roman"/>
                <a:cs typeface="Calibri"/>
              </a:rPr>
              <a:t>libraries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techniques</a:t>
            </a:r>
            <a:r>
              <a:rPr sz="3600" spc="-13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effective</a:t>
            </a:r>
            <a:r>
              <a:rPr sz="3600" spc="-12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data </a:t>
            </a:r>
            <a:r>
              <a:rPr sz="3600" spc="-10" dirty="0">
                <a:latin typeface="Times New Roman"/>
                <a:cs typeface="Calibri"/>
              </a:rPr>
              <a:t>manipulation.</a:t>
            </a:r>
            <a:endParaRPr sz="3600" dirty="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B0B5DB-5724-EFD0-0922-3959F877A6AF}"/>
              </a:ext>
            </a:extLst>
          </p:cNvPr>
          <p:cNvSpPr txBox="1"/>
          <p:nvPr/>
        </p:nvSpPr>
        <p:spPr>
          <a:xfrm>
            <a:off x="4470400" y="362226"/>
            <a:ext cx="326224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Introduction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7490" y="1715852"/>
            <a:ext cx="9307195" cy="446981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584200" indent="-571500" algn="just"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manipulation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is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the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process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spc="-25" dirty="0">
                <a:latin typeface="Times New Roman"/>
                <a:cs typeface="Calibri"/>
              </a:rPr>
              <a:t>of </a:t>
            </a:r>
            <a:r>
              <a:rPr sz="3600" spc="-10" dirty="0">
                <a:latin typeface="Times New Roman"/>
                <a:cs typeface="Calibri"/>
              </a:rPr>
              <a:t>transforming,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cleaning,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organizing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data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13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analysis.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It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is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essential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tasks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such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as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cleaning, feature</a:t>
            </a:r>
            <a:r>
              <a:rPr sz="3600" spc="-12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engineering,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12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preparation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machine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learning.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190500" algn="l"/>
              </a:tabLst>
            </a:pPr>
            <a:r>
              <a:rPr sz="3600" dirty="0">
                <a:latin typeface="Times New Roman"/>
                <a:cs typeface="Calibri"/>
              </a:rPr>
              <a:t>Quality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manipulation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leads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to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more </a:t>
            </a:r>
            <a:r>
              <a:rPr sz="3600" dirty="0">
                <a:latin typeface="Times New Roman"/>
                <a:cs typeface="Calibri"/>
              </a:rPr>
              <a:t>accurate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meaningful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insights.</a:t>
            </a:r>
            <a:endParaRPr sz="3600" dirty="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84526-55F3-B7EB-9A9D-74B19B8BED79}"/>
              </a:ext>
            </a:extLst>
          </p:cNvPr>
          <p:cNvSpPr txBox="1"/>
          <p:nvPr/>
        </p:nvSpPr>
        <p:spPr>
          <a:xfrm>
            <a:off x="1400314" y="505791"/>
            <a:ext cx="93913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Why Data Manipulation is Important: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1890" y="1951852"/>
            <a:ext cx="10023032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Introduce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key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Python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libraries</a:t>
            </a:r>
            <a:r>
              <a:rPr sz="3600" spc="-12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data </a:t>
            </a:r>
            <a:r>
              <a:rPr sz="3600" spc="-10" dirty="0">
                <a:latin typeface="Times New Roman"/>
                <a:cs typeface="Calibri"/>
              </a:rPr>
              <a:t>manipulation:</a:t>
            </a:r>
            <a:endParaRPr lang="en-US" sz="3600">
              <a:latin typeface="Times New Roman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3600" spc="-10" dirty="0">
                <a:latin typeface="Times New Roman"/>
                <a:cs typeface="Calibri"/>
              </a:rPr>
              <a:t>NumPy</a:t>
            </a:r>
            <a:endParaRPr sz="3600">
              <a:latin typeface="Times New Roman"/>
              <a:cs typeface="Calibri"/>
            </a:endParaRPr>
          </a:p>
          <a:p>
            <a:pPr marL="756285" lvl="1" indent="-286385" algn="just">
              <a:lnSpc>
                <a:spcPct val="100000"/>
              </a:lnSpc>
              <a:buFont typeface="Arial"/>
              <a:buChar char="•"/>
              <a:tabLst>
                <a:tab pos="756285" algn="l"/>
              </a:tabLst>
            </a:pPr>
            <a:r>
              <a:rPr sz="3600" spc="-10" dirty="0">
                <a:latin typeface="Times New Roman"/>
                <a:cs typeface="Calibri"/>
              </a:rPr>
              <a:t>pandas</a:t>
            </a:r>
            <a:endParaRPr sz="3600">
              <a:latin typeface="Times New Roman"/>
              <a:cs typeface="Calibri"/>
            </a:endParaRPr>
          </a:p>
          <a:p>
            <a:pPr marL="756285" lvl="1" indent="-286385" algn="just">
              <a:spcBef>
                <a:spcPts val="5"/>
              </a:spcBef>
              <a:buFont typeface="Arial"/>
              <a:buChar char="•"/>
              <a:tabLst>
                <a:tab pos="756285" algn="l"/>
              </a:tabLst>
            </a:pPr>
            <a:r>
              <a:rPr sz="3600" dirty="0">
                <a:latin typeface="Times New Roman"/>
                <a:cs typeface="Calibri"/>
              </a:rPr>
              <a:t>Matplotlib/Seaborn</a:t>
            </a:r>
            <a:r>
              <a:rPr sz="3600" spc="-12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data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lang="en-US" sz="3600" spc="-10" dirty="0">
                <a:latin typeface="Times New Roman"/>
                <a:cs typeface="Calibri"/>
              </a:rPr>
              <a:t>visualization</a:t>
            </a:r>
            <a:endParaRPr lang="en-US" sz="3600">
              <a:latin typeface="Times New Roman"/>
              <a:cs typeface="Calibri"/>
            </a:endParaRPr>
          </a:p>
          <a:p>
            <a:pPr marL="575310" marR="254635" indent="-571500" algn="just">
              <a:buFont typeface="Arial"/>
              <a:buChar char="•"/>
              <a:tabLst>
                <a:tab pos="756285" algn="l"/>
              </a:tabLst>
            </a:pPr>
            <a:r>
              <a:rPr lang="en-US" sz="3600" dirty="0">
                <a:latin typeface="Times New Roman"/>
                <a:cs typeface="Calibri"/>
              </a:rPr>
              <a:t>Mention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that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we'll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focus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on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pandas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this </a:t>
            </a:r>
            <a:r>
              <a:rPr sz="3600" spc="-10" dirty="0">
                <a:latin typeface="Times New Roman"/>
                <a:cs typeface="Calibri"/>
              </a:rPr>
              <a:t>presentation.</a:t>
            </a:r>
            <a:endParaRPr sz="360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B8853-8139-6F6C-0943-329BAC684930}"/>
              </a:ext>
            </a:extLst>
          </p:cNvPr>
          <p:cNvSpPr txBox="1"/>
          <p:nvPr/>
        </p:nvSpPr>
        <p:spPr>
          <a:xfrm>
            <a:off x="3829878" y="792922"/>
            <a:ext cx="454328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Python Libraries: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8311" y="1991017"/>
            <a:ext cx="8600440" cy="333681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NumPy: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Array</a:t>
            </a:r>
            <a:r>
              <a:rPr sz="3600" spc="-10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manipulation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numerical data.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Pandas:</a:t>
            </a:r>
            <a:r>
              <a:rPr sz="3600" spc="-135" dirty="0">
                <a:latin typeface="Times New Roman"/>
                <a:cs typeface="Calibri"/>
              </a:rPr>
              <a:t> </a:t>
            </a:r>
            <a:r>
              <a:rPr sz="3600" spc="-10" err="1">
                <a:latin typeface="Times New Roman"/>
                <a:cs typeface="Calibri"/>
              </a:rPr>
              <a:t>DataFrames</a:t>
            </a:r>
            <a:r>
              <a:rPr sz="3600" spc="-14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for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tabular</a:t>
            </a:r>
            <a:r>
              <a:rPr sz="3600" spc="-13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data, </a:t>
            </a:r>
            <a:r>
              <a:rPr sz="3600" dirty="0">
                <a:latin typeface="Times New Roman"/>
                <a:cs typeface="Calibri"/>
              </a:rPr>
              <a:t>including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selecting,</a:t>
            </a:r>
            <a:r>
              <a:rPr sz="3600" spc="-1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filtering,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3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merging.</a:t>
            </a:r>
            <a:endParaRPr lang="en-US" sz="360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Basic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operations: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Sorting,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filtering,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reshaping,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3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aggregation</a:t>
            </a:r>
            <a:r>
              <a:rPr sz="3600" spc="-10" dirty="0">
                <a:solidFill>
                  <a:srgbClr val="D1D4DB"/>
                </a:solidFill>
                <a:latin typeface="Times New Roman"/>
                <a:cs typeface="Calibri"/>
              </a:rPr>
              <a:t>.</a:t>
            </a:r>
            <a:endParaRPr sz="3600" dirty="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82037-669A-0B5B-990B-D9450D0A17E3}"/>
              </a:ext>
            </a:extLst>
          </p:cNvPr>
          <p:cNvSpPr txBox="1"/>
          <p:nvPr/>
        </p:nvSpPr>
        <p:spPr>
          <a:xfrm>
            <a:off x="1422400" y="693530"/>
            <a:ext cx="9347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Basic Data Manipulation Techniques: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48658" y="2461949"/>
            <a:ext cx="6893559" cy="395492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755650" marR="5080" indent="-742950">
              <a:spcBef>
                <a:spcPts val="100"/>
              </a:spcBef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Calibri"/>
              </a:rPr>
              <a:t>Abundance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of</a:t>
            </a:r>
            <a:r>
              <a:rPr sz="3600" spc="-3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lang="en-US" sz="3600" spc="-10">
                <a:solidFill>
                  <a:srgbClr val="0D0D0D"/>
                </a:solidFill>
                <a:latin typeface="Times New Roman"/>
                <a:cs typeface="Calibri"/>
              </a:rPr>
              <a:t>libraries</a:t>
            </a:r>
            <a:endParaRPr lang="en-US" sz="3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spcBef>
                <a:spcPts val="100"/>
              </a:spcBef>
              <a:buAutoNum type="arabicPeriod"/>
            </a:pPr>
            <a:r>
              <a:rPr lang="en-US" sz="3600" spc="-10">
                <a:solidFill>
                  <a:srgbClr val="0D0D0D"/>
                </a:solidFill>
                <a:latin typeface="Times New Roman"/>
                <a:cs typeface="Calibri"/>
              </a:rPr>
              <a:t>Versatility</a:t>
            </a:r>
            <a:endParaRPr lang="en-US" sz="3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spcBef>
                <a:spcPts val="100"/>
              </a:spcBef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Calibri"/>
              </a:rPr>
              <a:t>Open-</a:t>
            </a:r>
            <a:r>
              <a:rPr lang="en-US" sz="3600" spc="-10" dirty="0">
                <a:solidFill>
                  <a:srgbClr val="0D0D0D"/>
                </a:solidFill>
                <a:latin typeface="Times New Roman"/>
                <a:cs typeface="Calibri"/>
              </a:rPr>
              <a:t>source</a:t>
            </a:r>
            <a:endParaRPr lang="en-US" sz="36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spcBef>
                <a:spcPts val="100"/>
              </a:spcBef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Calibri"/>
              </a:rPr>
              <a:t>Cross</a:t>
            </a:r>
            <a:r>
              <a:rPr sz="3600" spc="-13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platform</a:t>
            </a:r>
            <a:r>
              <a:rPr sz="3600" spc="-15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>
                <a:solidFill>
                  <a:srgbClr val="0D0D0D"/>
                </a:solidFill>
                <a:latin typeface="Times New Roman"/>
                <a:cs typeface="Calibri"/>
              </a:rPr>
              <a:t>compatibility</a:t>
            </a:r>
            <a:endParaRPr lang="en-US" sz="3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spcBef>
                <a:spcPts val="100"/>
              </a:spcBef>
              <a:buAutoNum type="arabicPeriod"/>
            </a:pPr>
            <a:r>
              <a:rPr lang="en-US" sz="3600" spc="-10" dirty="0">
                <a:solidFill>
                  <a:srgbClr val="0D0D0D"/>
                </a:solidFill>
                <a:latin typeface="Times New Roman"/>
                <a:cs typeface="Calibri"/>
              </a:rPr>
              <a:t>Scalability</a:t>
            </a:r>
            <a:endParaRPr lang="en-US" sz="36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spcBef>
                <a:spcPts val="100"/>
              </a:spcBef>
              <a:buAutoNum type="arabicPeriod"/>
            </a:pP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Data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lang="en-US" sz="3600" spc="-10" dirty="0">
                <a:solidFill>
                  <a:srgbClr val="0D0D0D"/>
                </a:solidFill>
                <a:latin typeface="Times New Roman"/>
                <a:cs typeface="Calibri"/>
              </a:rPr>
              <a:t>visualization</a:t>
            </a:r>
            <a:endParaRPr lang="en-US" sz="3600" dirty="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755650" marR="5080" indent="-742950">
              <a:lnSpc>
                <a:spcPct val="100000"/>
              </a:lnSpc>
              <a:spcBef>
                <a:spcPts val="100"/>
              </a:spcBef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/>
                <a:cs typeface="Calibri"/>
              </a:rPr>
              <a:t>Great</a:t>
            </a:r>
            <a:r>
              <a:rPr sz="3600" spc="-10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for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prototyping</a:t>
            </a:r>
            <a:endParaRPr sz="360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A6BA3-6273-56AE-58C3-73E9BB2DEEE1}"/>
              </a:ext>
            </a:extLst>
          </p:cNvPr>
          <p:cNvSpPr txBox="1"/>
          <p:nvPr/>
        </p:nvSpPr>
        <p:spPr>
          <a:xfrm>
            <a:off x="2626139" y="638312"/>
            <a:ext cx="695076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Advantages of using Python for data manipulation: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6699" y="833187"/>
            <a:ext cx="542317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Times New Roman"/>
                <a:cs typeface="Times New Roman"/>
              </a:rPr>
              <a:t>Introduction</a:t>
            </a:r>
            <a:endParaRPr sz="4400" b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699" y="2563608"/>
            <a:ext cx="10861414" cy="278281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1035685" indent="-8890" algn="just">
              <a:lnSpc>
                <a:spcPct val="100000"/>
              </a:lnSpc>
              <a:spcBef>
                <a:spcPts val="100"/>
              </a:spcBef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	Welcome</a:t>
            </a:r>
            <a:r>
              <a:rPr sz="3600" spc="-10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to</a:t>
            </a:r>
            <a:r>
              <a:rPr sz="3600" spc="-8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the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presentation</a:t>
            </a:r>
            <a:r>
              <a:rPr sz="3600" spc="-10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rgbClr val="0D0D0D"/>
                </a:solidFill>
                <a:latin typeface="Times New Roman"/>
                <a:cs typeface="Calibri"/>
              </a:rPr>
              <a:t>on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"Functions</a:t>
            </a:r>
            <a:r>
              <a:rPr sz="3600" spc="-6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and</a:t>
            </a:r>
            <a:r>
              <a:rPr sz="3600" spc="-3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Modules</a:t>
            </a:r>
            <a:r>
              <a:rPr sz="3600" spc="-5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rgbClr val="0D0D0D"/>
                </a:solidFill>
                <a:latin typeface="Times New Roman"/>
                <a:cs typeface="Calibri"/>
              </a:rPr>
              <a:t>in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Programming."</a:t>
            </a:r>
            <a:endParaRPr sz="3600">
              <a:latin typeface="Times New Roman"/>
              <a:cs typeface="Calibri"/>
            </a:endParaRPr>
          </a:p>
          <a:p>
            <a:pPr marL="12700" marR="5080" indent="-8890" algn="just">
              <a:lnSpc>
                <a:spcPct val="100000"/>
              </a:lnSpc>
              <a:spcBef>
                <a:spcPts val="5"/>
              </a:spcBef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	Functions</a:t>
            </a:r>
            <a:r>
              <a:rPr sz="3600" spc="-6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and</a:t>
            </a:r>
            <a:r>
              <a:rPr sz="3600" spc="-3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modules</a:t>
            </a:r>
            <a:r>
              <a:rPr sz="3600" spc="-4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rgbClr val="0D0D0D"/>
                </a:solidFill>
                <a:latin typeface="Times New Roman"/>
                <a:cs typeface="Calibri"/>
              </a:rPr>
              <a:t>are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fundamental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concepts</a:t>
            </a:r>
            <a:r>
              <a:rPr sz="3600" spc="-8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in</a:t>
            </a:r>
            <a:r>
              <a:rPr sz="3600" spc="-8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programming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that</a:t>
            </a:r>
            <a:r>
              <a:rPr sz="3600" spc="-8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help</a:t>
            </a:r>
            <a:r>
              <a:rPr sz="3600" spc="-7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improve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code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organization, </a:t>
            </a:r>
            <a:r>
              <a:rPr sz="3600" spc="-20" dirty="0">
                <a:solidFill>
                  <a:srgbClr val="0D0D0D"/>
                </a:solidFill>
                <a:latin typeface="Times New Roman"/>
                <a:cs typeface="Calibri"/>
              </a:rPr>
              <a:t>reusability,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and</a:t>
            </a:r>
            <a:r>
              <a:rPr sz="3600" spc="-5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maintainability.</a:t>
            </a:r>
            <a:endParaRPr sz="360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8697" y="2199037"/>
            <a:ext cx="8100695" cy="389016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755650" marR="74930" indent="-74295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22275" algn="l"/>
              </a:tabLst>
            </a:pPr>
            <a:r>
              <a:rPr sz="3600" dirty="0">
                <a:latin typeface="Times New Roman"/>
                <a:cs typeface="Calibri"/>
              </a:rPr>
              <a:t>Slower</a:t>
            </a:r>
            <a:r>
              <a:rPr sz="3600" spc="-1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execution</a:t>
            </a:r>
            <a:r>
              <a:rPr sz="3600" spc="-17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speed</a:t>
            </a:r>
            <a:endParaRPr lang="en-US" sz="3600" dirty="0">
              <a:latin typeface="Times New Roman"/>
              <a:cs typeface="Calibri"/>
            </a:endParaRPr>
          </a:p>
          <a:p>
            <a:pPr marL="751840" indent="-742950">
              <a:lnSpc>
                <a:spcPct val="100000"/>
              </a:lnSpc>
              <a:buSzPct val="97500"/>
              <a:buAutoNum type="arabicPeriod"/>
              <a:tabLst>
                <a:tab pos="423545" algn="l"/>
              </a:tabLst>
            </a:pPr>
            <a:r>
              <a:rPr sz="3600" dirty="0">
                <a:latin typeface="Times New Roman"/>
                <a:cs typeface="Calibri"/>
              </a:rPr>
              <a:t>Global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interpreter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look</a:t>
            </a:r>
            <a:endParaRPr sz="3600" dirty="0">
              <a:latin typeface="Times New Roman"/>
              <a:cs typeface="Calibri"/>
            </a:endParaRPr>
          </a:p>
          <a:p>
            <a:pPr marL="750570" indent="-742950">
              <a:lnSpc>
                <a:spcPct val="100000"/>
              </a:lnSpc>
              <a:buSzPct val="97500"/>
              <a:buAutoNum type="arabicPeriod"/>
              <a:tabLst>
                <a:tab pos="422275" algn="l"/>
              </a:tabLst>
            </a:pPr>
            <a:r>
              <a:rPr sz="3600" dirty="0">
                <a:latin typeface="Times New Roman"/>
                <a:cs typeface="Calibri"/>
              </a:rPr>
              <a:t>Memory</a:t>
            </a:r>
            <a:r>
              <a:rPr sz="3600" spc="-13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consumption</a:t>
            </a:r>
            <a:endParaRPr sz="3600" dirty="0">
              <a:latin typeface="Times New Roman"/>
              <a:cs typeface="Calibri"/>
            </a:endParaRPr>
          </a:p>
          <a:p>
            <a:pPr marL="751840" marR="2233295" indent="-742950">
              <a:spcBef>
                <a:spcPts val="5"/>
              </a:spcBef>
              <a:buSzPct val="97500"/>
              <a:buAutoNum type="arabicPeriod"/>
              <a:tabLst>
                <a:tab pos="423545" algn="l"/>
              </a:tabLst>
            </a:pPr>
            <a:r>
              <a:rPr lang="en-US" sz="3600" dirty="0">
                <a:latin typeface="Times New Roman"/>
                <a:cs typeface="Calibri"/>
              </a:rPr>
              <a:t>Limited</a:t>
            </a:r>
            <a:r>
              <a:rPr sz="3600" spc="-14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currency</a:t>
            </a:r>
            <a:r>
              <a:rPr lang="en-US" sz="3600" spc="-10" dirty="0">
                <a:latin typeface="Times New Roman"/>
                <a:cs typeface="Calibri"/>
              </a:rPr>
              <a:t> </a:t>
            </a:r>
            <a:endParaRPr lang="en-US" sz="3600" dirty="0">
              <a:latin typeface="Times New Roman"/>
              <a:cs typeface="Calibri"/>
            </a:endParaRPr>
          </a:p>
          <a:p>
            <a:pPr marL="751840" marR="2233295" indent="-742950">
              <a:spcBef>
                <a:spcPts val="5"/>
              </a:spcBef>
              <a:buSzPct val="97500"/>
              <a:buAutoNum type="arabicPeriod"/>
              <a:tabLst>
                <a:tab pos="423545" algn="l"/>
              </a:tabLst>
            </a:pPr>
            <a:r>
              <a:rPr lang="en-US" sz="3600" dirty="0">
                <a:latin typeface="Times New Roman"/>
                <a:cs typeface="Calibri"/>
              </a:rPr>
              <a:t>Compatibility</a:t>
            </a:r>
            <a:r>
              <a:rPr sz="3600" spc="-21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issues</a:t>
            </a:r>
            <a:r>
              <a:rPr lang="en-US" sz="3600" spc="-10" dirty="0">
                <a:latin typeface="Times New Roman"/>
                <a:cs typeface="Calibri"/>
              </a:rPr>
              <a:t> </a:t>
            </a:r>
            <a:endParaRPr lang="en-US" sz="3600" dirty="0">
              <a:latin typeface="Times New Roman"/>
              <a:cs typeface="Calibri"/>
            </a:endParaRPr>
          </a:p>
          <a:p>
            <a:pPr marL="751840" marR="2233295" indent="-742950">
              <a:spcBef>
                <a:spcPts val="5"/>
              </a:spcBef>
              <a:buSzPct val="97500"/>
              <a:buAutoNum type="arabicPeriod"/>
              <a:tabLst>
                <a:tab pos="423545" algn="l"/>
              </a:tabLst>
            </a:pPr>
            <a:r>
              <a:rPr lang="en-US" sz="3600" dirty="0">
                <a:latin typeface="Times New Roman"/>
                <a:cs typeface="Calibri"/>
              </a:rPr>
              <a:t>Dependency</a:t>
            </a:r>
            <a:r>
              <a:rPr sz="3600" spc="-2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management</a:t>
            </a:r>
            <a:endParaRPr sz="3600" dirty="0">
              <a:latin typeface="Times New Roman"/>
              <a:cs typeface="Calibri"/>
            </a:endParaRPr>
          </a:p>
          <a:p>
            <a:pPr marL="755650" indent="-742950">
              <a:lnSpc>
                <a:spcPct val="100000"/>
              </a:lnSpc>
              <a:spcBef>
                <a:spcPts val="25"/>
              </a:spcBef>
              <a:buAutoNum type="arabicPeriod"/>
            </a:pPr>
            <a:r>
              <a:rPr lang="en-US" sz="3600" dirty="0">
                <a:latin typeface="Times New Roman"/>
                <a:cs typeface="Calibri"/>
              </a:rPr>
              <a:t>Less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suitable</a:t>
            </a:r>
            <a:r>
              <a:rPr sz="3600" spc="-90" dirty="0">
                <a:latin typeface="Times New Roman"/>
                <a:cs typeface="Calibri"/>
              </a:rPr>
              <a:t> </a:t>
            </a:r>
            <a:r>
              <a:rPr sz="3600" err="1">
                <a:latin typeface="Times New Roman"/>
                <a:cs typeface="Calibri"/>
              </a:rPr>
              <a:t>fpr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real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time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application</a:t>
            </a:r>
            <a:endParaRPr sz="3600" dirty="0">
              <a:latin typeface="Times New Roman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67D32-67C1-4DB0-9F18-ADC93442EBF2}"/>
              </a:ext>
            </a:extLst>
          </p:cNvPr>
          <p:cNvSpPr txBox="1"/>
          <p:nvPr/>
        </p:nvSpPr>
        <p:spPr>
          <a:xfrm>
            <a:off x="2316922" y="428487"/>
            <a:ext cx="7569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Disadvantages of using python in data manipulation: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597" y="2099708"/>
            <a:ext cx="8967470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Data</a:t>
            </a:r>
            <a:r>
              <a:rPr sz="3600" spc="-7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manipulation</a:t>
            </a:r>
            <a:r>
              <a:rPr sz="3600" spc="-11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is</a:t>
            </a:r>
            <a:r>
              <a:rPr sz="3600" spc="-7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a</a:t>
            </a:r>
            <a:r>
              <a:rPr sz="3600" spc="-7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fundamental</a:t>
            </a:r>
            <a:r>
              <a:rPr sz="3600" spc="-10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skill</a:t>
            </a:r>
            <a:r>
              <a:rPr sz="3600" spc="-6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chemeClr val="tx1"/>
                </a:solidFill>
                <a:latin typeface="Times New Roman"/>
                <a:cs typeface="Calibri"/>
              </a:rPr>
              <a:t>for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data</a:t>
            </a:r>
            <a:r>
              <a:rPr sz="3600" spc="-11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/>
                <a:cs typeface="Calibri"/>
              </a:rPr>
              <a:t>professionals.</a:t>
            </a:r>
            <a:endParaRPr lang="en-US" sz="36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584200" indent="-571500"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Python</a:t>
            </a:r>
            <a:r>
              <a:rPr sz="3600" spc="-11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provides</a:t>
            </a:r>
            <a:r>
              <a:rPr sz="3600" spc="-11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powerful</a:t>
            </a:r>
            <a:r>
              <a:rPr sz="3600" spc="-9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libraries</a:t>
            </a:r>
            <a:r>
              <a:rPr sz="3600" spc="-11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like</a:t>
            </a:r>
            <a:r>
              <a:rPr sz="3600" spc="-8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/>
                <a:cs typeface="Calibri"/>
              </a:rPr>
              <a:t>NumPy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and</a:t>
            </a:r>
            <a:r>
              <a:rPr sz="3600" spc="-8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Pandas</a:t>
            </a:r>
            <a:r>
              <a:rPr sz="3600" spc="-8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for</a:t>
            </a:r>
            <a:r>
              <a:rPr sz="3600" spc="-6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this</a:t>
            </a:r>
            <a:r>
              <a:rPr sz="3600" spc="-7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/>
                <a:cs typeface="Calibri"/>
              </a:rPr>
              <a:t>purpose.</a:t>
            </a:r>
            <a:endParaRPr lang="en-US" sz="3600">
              <a:solidFill>
                <a:schemeClr val="tx1"/>
              </a:solidFill>
              <a:latin typeface="Times New Roman"/>
              <a:cs typeface="Calibri"/>
            </a:endParaRP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By</a:t>
            </a:r>
            <a:r>
              <a:rPr sz="3600" spc="-8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mastering</a:t>
            </a:r>
            <a:r>
              <a:rPr sz="3600" spc="-9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data</a:t>
            </a:r>
            <a:r>
              <a:rPr sz="3600" spc="-7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manipulation</a:t>
            </a:r>
            <a:r>
              <a:rPr sz="3600" spc="-114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/>
                <a:cs typeface="Calibri"/>
              </a:rPr>
              <a:t>techniques,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you</a:t>
            </a:r>
            <a:r>
              <a:rPr sz="3600" spc="-6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can</a:t>
            </a:r>
            <a:r>
              <a:rPr sz="3600" spc="-5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unlock</a:t>
            </a:r>
            <a:r>
              <a:rPr sz="3600" spc="-6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the</a:t>
            </a:r>
            <a:r>
              <a:rPr sz="3600" spc="-7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full</a:t>
            </a:r>
            <a:r>
              <a:rPr sz="3600" spc="-4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potential</a:t>
            </a:r>
            <a:r>
              <a:rPr sz="3600" spc="-7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of</a:t>
            </a:r>
            <a:r>
              <a:rPr sz="3600" spc="-5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your</a:t>
            </a:r>
            <a:r>
              <a:rPr sz="3600" spc="-6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data</a:t>
            </a:r>
            <a:r>
              <a:rPr sz="3600" spc="-50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chemeClr val="tx1"/>
                </a:solidFill>
                <a:latin typeface="Times New Roman"/>
                <a:cs typeface="Calibri"/>
              </a:rPr>
              <a:t>for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analysis</a:t>
            </a:r>
            <a:r>
              <a:rPr sz="3600" spc="-2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chemeClr val="tx1"/>
                </a:solidFill>
                <a:latin typeface="Times New Roman"/>
                <a:cs typeface="Calibri"/>
              </a:rPr>
              <a:t>and</a:t>
            </a:r>
            <a:r>
              <a:rPr sz="3600" spc="-15" dirty="0">
                <a:solidFill>
                  <a:schemeClr val="tx1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chemeClr val="tx1"/>
                </a:solidFill>
                <a:latin typeface="Times New Roman"/>
                <a:cs typeface="Calibri"/>
              </a:rPr>
              <a:t>decision-making.</a:t>
            </a:r>
            <a:endParaRPr sz="3600">
              <a:solidFill>
                <a:schemeClr val="tx1"/>
              </a:solidFill>
              <a:latin typeface="Times New Roman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FA9BC-AC67-92D8-9A74-DCD4093D5F30}"/>
              </a:ext>
            </a:extLst>
          </p:cNvPr>
          <p:cNvSpPr txBox="1"/>
          <p:nvPr/>
        </p:nvSpPr>
        <p:spPr>
          <a:xfrm>
            <a:off x="4569791" y="848138"/>
            <a:ext cx="30634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Conclusion: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135022" y="2232301"/>
            <a:ext cx="9932753" cy="389080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584200" indent="-5715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Functions</a:t>
            </a:r>
            <a:r>
              <a:rPr sz="3600" spc="-7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are</a:t>
            </a:r>
            <a:r>
              <a:rPr sz="3600" spc="-6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blocks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of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code </a:t>
            </a:r>
            <a:r>
              <a:rPr sz="3600" dirty="0">
                <a:latin typeface="Times New Roman"/>
                <a:cs typeface="Calibri"/>
              </a:rPr>
              <a:t>that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perform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specific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task.</a:t>
            </a:r>
            <a:endParaRPr lang="en-US" sz="3600">
              <a:latin typeface="Times New Roman"/>
              <a:cs typeface="Calibri"/>
            </a:endParaRPr>
          </a:p>
          <a:p>
            <a:pPr marL="575310" marR="5080" indent="-571500" algn="just">
              <a:lnSpc>
                <a:spcPct val="100000"/>
              </a:lnSpc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They</a:t>
            </a:r>
            <a:r>
              <a:rPr sz="3600" spc="-6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are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designed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to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spc="-25" dirty="0">
                <a:latin typeface="Times New Roman"/>
                <a:cs typeface="Calibri"/>
              </a:rPr>
              <a:t>be </a:t>
            </a:r>
            <a:r>
              <a:rPr sz="3600" dirty="0">
                <a:latin typeface="Times New Roman"/>
                <a:cs typeface="Calibri"/>
              </a:rPr>
              <a:t>reusable</a:t>
            </a:r>
            <a:r>
              <a:rPr sz="3600" spc="-5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help</a:t>
            </a:r>
            <a:r>
              <a:rPr sz="3600" spc="-4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break</a:t>
            </a:r>
            <a:r>
              <a:rPr sz="3600" spc="-55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down </a:t>
            </a:r>
            <a:r>
              <a:rPr sz="3600" dirty="0">
                <a:latin typeface="Times New Roman"/>
                <a:cs typeface="Calibri"/>
              </a:rPr>
              <a:t>complex</a:t>
            </a:r>
            <a:r>
              <a:rPr sz="3600" spc="-114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programs</a:t>
            </a:r>
            <a:r>
              <a:rPr sz="3600" spc="-120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into</a:t>
            </a:r>
            <a:r>
              <a:rPr sz="3600" spc="-110" dirty="0">
                <a:latin typeface="Times New Roman"/>
                <a:cs typeface="Calibri"/>
              </a:rPr>
              <a:t> </a:t>
            </a:r>
            <a:r>
              <a:rPr sz="3600" spc="-20" dirty="0">
                <a:latin typeface="Times New Roman"/>
                <a:cs typeface="Calibri"/>
              </a:rPr>
              <a:t>smaller, </a:t>
            </a:r>
            <a:r>
              <a:rPr sz="3600" dirty="0">
                <a:latin typeface="Times New Roman"/>
                <a:cs typeface="Calibri"/>
              </a:rPr>
              <a:t>manageable</a:t>
            </a:r>
            <a:r>
              <a:rPr sz="3600" spc="-8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parts.</a:t>
            </a:r>
            <a:endParaRPr sz="3600">
              <a:latin typeface="Times New Roman"/>
              <a:cs typeface="Calibri"/>
            </a:endParaRPr>
          </a:p>
          <a:p>
            <a:pPr marL="575310" marR="961390" indent="-571500" algn="just">
              <a:lnSpc>
                <a:spcPct val="100000"/>
              </a:lnSpc>
              <a:spcBef>
                <a:spcPts val="5"/>
              </a:spcBef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3600" dirty="0">
                <a:latin typeface="Times New Roman"/>
                <a:cs typeface="Calibri"/>
              </a:rPr>
              <a:t>Functions</a:t>
            </a:r>
            <a:r>
              <a:rPr sz="3600" spc="-13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take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input (parameters)</a:t>
            </a:r>
            <a:r>
              <a:rPr sz="3600" spc="-10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and</a:t>
            </a:r>
            <a:r>
              <a:rPr sz="3600" spc="-7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produce </a:t>
            </a:r>
            <a:r>
              <a:rPr sz="3600" dirty="0">
                <a:latin typeface="Times New Roman"/>
                <a:cs typeface="Calibri"/>
              </a:rPr>
              <a:t>output</a:t>
            </a:r>
            <a:r>
              <a:rPr sz="3600" spc="-95" dirty="0">
                <a:latin typeface="Times New Roman"/>
                <a:cs typeface="Calibri"/>
              </a:rPr>
              <a:t> </a:t>
            </a:r>
            <a:r>
              <a:rPr sz="3600" dirty="0">
                <a:latin typeface="Times New Roman"/>
                <a:cs typeface="Calibri"/>
              </a:rPr>
              <a:t>(return</a:t>
            </a:r>
            <a:r>
              <a:rPr sz="3600" spc="-80" dirty="0">
                <a:latin typeface="Times New Roman"/>
                <a:cs typeface="Calibri"/>
              </a:rPr>
              <a:t> </a:t>
            </a:r>
            <a:r>
              <a:rPr sz="3600" spc="-10" dirty="0">
                <a:latin typeface="Times New Roman"/>
                <a:cs typeface="Calibri"/>
              </a:rPr>
              <a:t>values).</a:t>
            </a:r>
            <a:endParaRPr sz="36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18728-DF16-F699-E0FB-F8B29CFCE521}"/>
              </a:ext>
            </a:extLst>
          </p:cNvPr>
          <p:cNvSpPr txBox="1"/>
          <p:nvPr/>
        </p:nvSpPr>
        <p:spPr>
          <a:xfrm>
            <a:off x="3400268" y="876924"/>
            <a:ext cx="539146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What Are Functions?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829919" y="2542038"/>
            <a:ext cx="4542155" cy="2512867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584200" indent="-571500" algn="l">
              <a:spcBef>
                <a:spcPts val="95"/>
              </a:spcBef>
              <a:buFont typeface="Arial"/>
              <a:buChar char="•"/>
              <a:tabLst>
                <a:tab pos="641985" algn="l"/>
              </a:tabLst>
            </a:pPr>
            <a:r>
              <a:rPr sz="4000" dirty="0">
                <a:latin typeface="Times New Roman"/>
                <a:cs typeface="Calibri"/>
              </a:rPr>
              <a:t>Function</a:t>
            </a:r>
            <a:r>
              <a:rPr sz="4000" spc="-75" dirty="0">
                <a:latin typeface="Times New Roman"/>
                <a:cs typeface="Calibri"/>
              </a:rPr>
              <a:t> </a:t>
            </a:r>
            <a:r>
              <a:rPr lang="en-US" sz="4000" spc="-20" dirty="0">
                <a:latin typeface="Times New Roman"/>
                <a:cs typeface="Calibri"/>
              </a:rPr>
              <a:t>Name</a:t>
            </a:r>
            <a:endParaRPr lang="en-US" sz="4000" dirty="0">
              <a:latin typeface="Times New Roman"/>
              <a:cs typeface="Calibri"/>
            </a:endParaRPr>
          </a:p>
          <a:p>
            <a:pPr marL="584200" indent="-571500" algn="l">
              <a:spcBef>
                <a:spcPts val="95"/>
              </a:spcBef>
              <a:buFont typeface="Arial"/>
              <a:buChar char="•"/>
              <a:tabLst>
                <a:tab pos="641985" algn="l"/>
              </a:tabLst>
            </a:pPr>
            <a:r>
              <a:rPr lang="en-US" sz="4000" spc="-10" dirty="0">
                <a:latin typeface="Times New Roman"/>
                <a:cs typeface="Calibri"/>
              </a:rPr>
              <a:t>Parameters</a:t>
            </a:r>
            <a:endParaRPr lang="en-US" sz="4000" dirty="0">
              <a:latin typeface="Times New Roman"/>
              <a:cs typeface="Calibri"/>
            </a:endParaRPr>
          </a:p>
          <a:p>
            <a:pPr marL="584200" indent="-571500" algn="l">
              <a:spcBef>
                <a:spcPts val="95"/>
              </a:spcBef>
              <a:buFont typeface="Arial"/>
              <a:buChar char="•"/>
              <a:tabLst>
                <a:tab pos="641985" algn="l"/>
              </a:tabLst>
            </a:pPr>
            <a:r>
              <a:rPr sz="4000" dirty="0">
                <a:latin typeface="Times New Roman"/>
                <a:cs typeface="Calibri"/>
              </a:rPr>
              <a:t>Function</a:t>
            </a:r>
            <a:r>
              <a:rPr sz="4000" spc="-75" dirty="0">
                <a:latin typeface="Times New Roman"/>
                <a:cs typeface="Calibri"/>
              </a:rPr>
              <a:t> </a:t>
            </a:r>
            <a:r>
              <a:rPr lang="en-US" sz="4000" spc="-20" dirty="0">
                <a:latin typeface="Times New Roman"/>
                <a:cs typeface="Calibri"/>
              </a:rPr>
              <a:t>Body</a:t>
            </a:r>
            <a:endParaRPr lang="en-US" sz="4000" dirty="0">
              <a:latin typeface="Times New Roman"/>
              <a:cs typeface="Calibri"/>
            </a:endParaRPr>
          </a:p>
          <a:p>
            <a:pPr marL="584200" indent="-571500" algn="l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641985" algn="l"/>
              </a:tabLst>
            </a:pPr>
            <a:r>
              <a:rPr lang="en-US" sz="4000" dirty="0">
                <a:latin typeface="Times New Roman"/>
                <a:cs typeface="Calibri"/>
              </a:rPr>
              <a:t>Return</a:t>
            </a:r>
            <a:r>
              <a:rPr sz="4000" spc="-215" dirty="0">
                <a:latin typeface="Times New Roman"/>
                <a:cs typeface="Calibri"/>
              </a:rPr>
              <a:t> </a:t>
            </a:r>
            <a:r>
              <a:rPr sz="4000" spc="-10" dirty="0">
                <a:latin typeface="Times New Roman"/>
                <a:cs typeface="Calibri"/>
              </a:rPr>
              <a:t>Statement</a:t>
            </a:r>
            <a:endParaRPr sz="40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B9B7E-6F2C-A5D0-106B-331EE08F8FD2}"/>
              </a:ext>
            </a:extLst>
          </p:cNvPr>
          <p:cNvSpPr txBox="1"/>
          <p:nvPr/>
        </p:nvSpPr>
        <p:spPr>
          <a:xfrm>
            <a:off x="3425252" y="1101777"/>
            <a:ext cx="532900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Function Declaration</a:t>
            </a:r>
            <a:endParaRPr lang="en-US" sz="44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911078" y="2394751"/>
            <a:ext cx="8370340" cy="207043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rebuchet MS"/>
              </a:rPr>
              <a:t>def </a:t>
            </a:r>
            <a:r>
              <a:rPr sz="4400" spc="-10" dirty="0">
                <a:latin typeface="Times New Roman"/>
                <a:cs typeface="Trebuchet MS"/>
              </a:rPr>
              <a:t>greet(name):</a:t>
            </a:r>
            <a:endParaRPr lang="en-US" sz="4400">
              <a:latin typeface="Times New Roman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4400" dirty="0">
              <a:latin typeface="Times New Roman"/>
              <a:cs typeface="Trebuchet MS"/>
            </a:endParaRPr>
          </a:p>
          <a:p>
            <a:pPr marL="685800">
              <a:lnSpc>
                <a:spcPct val="100000"/>
              </a:lnSpc>
            </a:pPr>
            <a:r>
              <a:rPr sz="4400" dirty="0">
                <a:latin typeface="Times New Roman"/>
                <a:cs typeface="Trebuchet MS"/>
              </a:rPr>
              <a:t>return</a:t>
            </a:r>
            <a:r>
              <a:rPr sz="4400" spc="-50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"Hello,</a:t>
            </a:r>
            <a:r>
              <a:rPr sz="4400" spc="-20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"</a:t>
            </a:r>
            <a:r>
              <a:rPr sz="4400" spc="-25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+</a:t>
            </a:r>
            <a:r>
              <a:rPr sz="4400" spc="-20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name</a:t>
            </a:r>
            <a:r>
              <a:rPr sz="4400" spc="-25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+</a:t>
            </a:r>
            <a:r>
              <a:rPr sz="4400" spc="-20" dirty="0">
                <a:latin typeface="Times New Roman"/>
                <a:cs typeface="Trebuchet MS"/>
              </a:rPr>
              <a:t> </a:t>
            </a:r>
            <a:r>
              <a:rPr sz="4400" spc="-25" dirty="0">
                <a:latin typeface="Times New Roman"/>
                <a:cs typeface="Trebuchet MS"/>
              </a:rPr>
              <a:t>"!"</a:t>
            </a:r>
            <a:endParaRPr sz="4400" dirty="0">
              <a:latin typeface="Times New Roman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7B80EC-4CE1-B290-6C95-C8B6B897DE19}"/>
              </a:ext>
            </a:extLst>
          </p:cNvPr>
          <p:cNvSpPr txBox="1"/>
          <p:nvPr/>
        </p:nvSpPr>
        <p:spPr>
          <a:xfrm>
            <a:off x="2375942" y="564629"/>
            <a:ext cx="742762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Defining a Function in Python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558536" y="1715762"/>
            <a:ext cx="5080000" cy="342337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dirty="0">
                <a:latin typeface="Times New Roman"/>
                <a:cs typeface="Trebuchet MS"/>
              </a:rPr>
              <a:t>result</a:t>
            </a:r>
            <a:r>
              <a:rPr sz="4400" spc="-80" dirty="0">
                <a:latin typeface="Times New Roman"/>
                <a:cs typeface="Trebuchet MS"/>
              </a:rPr>
              <a:t> </a:t>
            </a:r>
            <a:r>
              <a:rPr sz="4400" dirty="0">
                <a:latin typeface="Times New Roman"/>
                <a:cs typeface="Trebuchet MS"/>
              </a:rPr>
              <a:t>=</a:t>
            </a:r>
            <a:r>
              <a:rPr sz="4400" spc="-70" dirty="0">
                <a:latin typeface="Times New Roman"/>
                <a:cs typeface="Trebuchet MS"/>
              </a:rPr>
              <a:t> </a:t>
            </a:r>
            <a:r>
              <a:rPr sz="4400" spc="-10" dirty="0">
                <a:latin typeface="Times New Roman"/>
                <a:cs typeface="Trebuchet MS"/>
              </a:rPr>
              <a:t>greet("Alice") print(result)</a:t>
            </a:r>
            <a:endParaRPr lang="en-US" sz="4400">
              <a:latin typeface="Times New Roman"/>
              <a:cs typeface="Trebuchet MS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4400" dirty="0">
              <a:latin typeface="Times New Roman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4400" dirty="0">
                <a:latin typeface="Times New Roman"/>
                <a:cs typeface="Trebuchet MS"/>
              </a:rPr>
              <a:t>Output:</a:t>
            </a:r>
            <a:r>
              <a:rPr sz="4400" spc="-100" dirty="0">
                <a:latin typeface="Times New Roman"/>
                <a:cs typeface="Trebuchet MS"/>
              </a:rPr>
              <a:t> </a:t>
            </a:r>
            <a:r>
              <a:rPr sz="4400" spc="-20" dirty="0">
                <a:latin typeface="Times New Roman"/>
                <a:cs typeface="Trebuchet MS"/>
              </a:rPr>
              <a:t>"Hello,</a:t>
            </a:r>
            <a:r>
              <a:rPr sz="4400" spc="-280" dirty="0">
                <a:latin typeface="Times New Roman"/>
                <a:cs typeface="Trebuchet MS"/>
              </a:rPr>
              <a:t> </a:t>
            </a:r>
            <a:r>
              <a:rPr sz="4400" spc="-10" dirty="0">
                <a:latin typeface="Times New Roman"/>
                <a:cs typeface="Trebuchet MS"/>
              </a:rPr>
              <a:t>Alice!"</a:t>
            </a:r>
            <a:endParaRPr sz="4400" dirty="0">
              <a:latin typeface="Times New Roman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B4FF7-A196-32FB-5802-A261F826323D}"/>
              </a:ext>
            </a:extLst>
          </p:cNvPr>
          <p:cNvSpPr txBox="1"/>
          <p:nvPr/>
        </p:nvSpPr>
        <p:spPr>
          <a:xfrm>
            <a:off x="3637614" y="489679"/>
            <a:ext cx="491677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Calling a Function: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1011773" y="2378474"/>
            <a:ext cx="10166224" cy="336310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69900" indent="-457200" algn="just">
              <a:spcBef>
                <a:spcPts val="105"/>
              </a:spcBef>
              <a:buFont typeface="Arial"/>
              <a:buChar char="•"/>
              <a:tabLst>
                <a:tab pos="155575" algn="l"/>
              </a:tabLst>
            </a:pP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Reusability: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Functions</a:t>
            </a:r>
            <a:r>
              <a:rPr sz="3600" spc="-8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can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be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called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multiple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times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with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0" dirty="0">
                <a:solidFill>
                  <a:srgbClr val="0D0D0D"/>
                </a:solidFill>
                <a:latin typeface="Times New Roman"/>
                <a:cs typeface="Calibri"/>
              </a:rPr>
              <a:t>different</a:t>
            </a:r>
            <a:r>
              <a:rPr sz="3600" spc="-7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inputs.</a:t>
            </a:r>
            <a:endParaRPr lang="en-US" sz="3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469900" indent="-457200" algn="just">
              <a:spcBef>
                <a:spcPts val="105"/>
              </a:spcBef>
              <a:buFont typeface="Arial"/>
              <a:buChar char="•"/>
              <a:tabLst>
                <a:tab pos="155575" algn="l"/>
              </a:tabLst>
            </a:pP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Modularity: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Functions</a:t>
            </a:r>
            <a:r>
              <a:rPr sz="3600" spc="-8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help</a:t>
            </a:r>
            <a:r>
              <a:rPr sz="3600" spc="-10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break</a:t>
            </a:r>
            <a:r>
              <a:rPr sz="3600" spc="-10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down</a:t>
            </a:r>
            <a:r>
              <a:rPr sz="3600" spc="-10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0" dirty="0">
                <a:solidFill>
                  <a:srgbClr val="0D0D0D"/>
                </a:solidFill>
                <a:latin typeface="Times New Roman"/>
                <a:cs typeface="Calibri"/>
              </a:rPr>
              <a:t>code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into</a:t>
            </a:r>
            <a:r>
              <a:rPr sz="3600" spc="-114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rgbClr val="0D0D0D"/>
                </a:solidFill>
                <a:latin typeface="Times New Roman"/>
                <a:cs typeface="Calibri"/>
              </a:rPr>
              <a:t>smaller,</a:t>
            </a:r>
            <a:r>
              <a:rPr sz="3600" spc="-12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manageable</a:t>
            </a:r>
            <a:r>
              <a:rPr sz="3600" spc="-13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pieces.</a:t>
            </a:r>
            <a:endParaRPr lang="en-US" sz="3600">
              <a:solidFill>
                <a:srgbClr val="000000"/>
              </a:solidFill>
              <a:latin typeface="Times New Roman"/>
              <a:cs typeface="Calibri"/>
            </a:endParaRPr>
          </a:p>
          <a:p>
            <a:pPr marL="469900" indent="-45720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155575" algn="l"/>
              </a:tabLst>
            </a:pP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Abstraction:</a:t>
            </a:r>
            <a:r>
              <a:rPr sz="3600" spc="-114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Functions</a:t>
            </a:r>
            <a:r>
              <a:rPr sz="3600" spc="-12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hide</a:t>
            </a:r>
            <a:r>
              <a:rPr sz="3600" spc="-12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5" dirty="0">
                <a:solidFill>
                  <a:srgbClr val="0D0D0D"/>
                </a:solidFill>
                <a:latin typeface="Times New Roman"/>
                <a:cs typeface="Calibri"/>
              </a:rPr>
              <a:t>the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implementation</a:t>
            </a:r>
            <a:r>
              <a:rPr sz="3600" spc="-9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details,</a:t>
            </a:r>
            <a:r>
              <a:rPr sz="3600" spc="-10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making</a:t>
            </a:r>
            <a:r>
              <a:rPr sz="3600" spc="-95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Times New Roman"/>
                <a:cs typeface="Calibri"/>
              </a:rPr>
              <a:t>code</a:t>
            </a:r>
            <a:r>
              <a:rPr sz="3600" spc="-110" dirty="0">
                <a:solidFill>
                  <a:srgbClr val="0D0D0D"/>
                </a:solidFill>
                <a:latin typeface="Times New Roman"/>
                <a:cs typeface="Calibri"/>
              </a:rPr>
              <a:t> </a:t>
            </a:r>
            <a:r>
              <a:rPr sz="3600" spc="-20" dirty="0">
                <a:solidFill>
                  <a:srgbClr val="0D0D0D"/>
                </a:solidFill>
                <a:latin typeface="Times New Roman"/>
                <a:cs typeface="Calibri"/>
              </a:rPr>
              <a:t>more </a:t>
            </a:r>
            <a:r>
              <a:rPr sz="3600" spc="-10" dirty="0">
                <a:solidFill>
                  <a:srgbClr val="0D0D0D"/>
                </a:solidFill>
                <a:latin typeface="Times New Roman"/>
                <a:cs typeface="Calibri"/>
              </a:rPr>
              <a:t>readable.</a:t>
            </a:r>
            <a:endParaRPr sz="3600">
              <a:latin typeface="Times New Roman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C3D7B-36B9-CD3C-2872-6AC2C35DBCBD}"/>
              </a:ext>
            </a:extLst>
          </p:cNvPr>
          <p:cNvSpPr txBox="1"/>
          <p:nvPr/>
        </p:nvSpPr>
        <p:spPr>
          <a:xfrm>
            <a:off x="2875613" y="639580"/>
            <a:ext cx="644077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/>
                <a:cs typeface="Times New Roman"/>
              </a:rPr>
              <a:t>Advantages of Functions:</a:t>
            </a:r>
            <a:endParaRPr lang="en-US" sz="4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385847" y="2197371"/>
            <a:ext cx="9404329" cy="3484928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458470" marR="442595" algn="just">
              <a:spcBef>
                <a:spcPts val="95"/>
              </a:spcBef>
              <a:buSzPct val="96428"/>
              <a:tabLst>
                <a:tab pos="735965" algn="l"/>
              </a:tabLst>
            </a:pPr>
            <a:r>
              <a:rPr sz="2800" b="1" spc="-10" dirty="0">
                <a:latin typeface="Times New Roman"/>
                <a:cs typeface="Calibri"/>
              </a:rPr>
              <a:t>Complexity</a:t>
            </a:r>
            <a:r>
              <a:rPr sz="2800" spc="-10" dirty="0">
                <a:latin typeface="Times New Roman"/>
                <a:cs typeface="Calibri"/>
              </a:rPr>
              <a:t>:</a:t>
            </a:r>
            <a:r>
              <a:rPr sz="2800" spc="-5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Using</a:t>
            </a:r>
            <a:r>
              <a:rPr sz="2800" spc="-9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too</a:t>
            </a:r>
            <a:r>
              <a:rPr sz="2800" spc="-10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many</a:t>
            </a:r>
            <a:r>
              <a:rPr sz="2800" spc="-9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functions</a:t>
            </a:r>
            <a:r>
              <a:rPr sz="2800" spc="-7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can</a:t>
            </a:r>
            <a:r>
              <a:rPr sz="2800" spc="-9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make</a:t>
            </a:r>
            <a:r>
              <a:rPr sz="2800" spc="-100" dirty="0">
                <a:latin typeface="Times New Roman"/>
                <a:cs typeface="Calibri"/>
              </a:rPr>
              <a:t> </a:t>
            </a:r>
            <a:r>
              <a:rPr sz="2800" spc="-25" dirty="0">
                <a:latin typeface="Times New Roman"/>
                <a:cs typeface="Calibri"/>
              </a:rPr>
              <a:t>the </a:t>
            </a:r>
            <a:r>
              <a:rPr sz="2800" dirty="0">
                <a:latin typeface="Times New Roman"/>
                <a:cs typeface="Calibri"/>
              </a:rPr>
              <a:t>code</a:t>
            </a:r>
            <a:r>
              <a:rPr sz="2800" spc="-7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harder</a:t>
            </a:r>
            <a:r>
              <a:rPr sz="2800" spc="-8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to</a:t>
            </a:r>
            <a:r>
              <a:rPr sz="2800" spc="-85" dirty="0">
                <a:latin typeface="Times New Roman"/>
                <a:cs typeface="Calibri"/>
              </a:rPr>
              <a:t> </a:t>
            </a:r>
            <a:r>
              <a:rPr sz="2800" spc="-10">
                <a:latin typeface="Times New Roman"/>
                <a:cs typeface="Calibri"/>
              </a:rPr>
              <a:t>understand.</a:t>
            </a:r>
            <a:endParaRPr lang="en-US" sz="2800">
              <a:latin typeface="Times New Roman"/>
              <a:cs typeface="Calibri"/>
            </a:endParaRPr>
          </a:p>
          <a:p>
            <a:pPr marL="458470" marR="442595" algn="just">
              <a:spcBef>
                <a:spcPts val="95"/>
              </a:spcBef>
              <a:tabLst>
                <a:tab pos="735965" algn="l"/>
              </a:tabLst>
            </a:pPr>
            <a:r>
              <a:rPr sz="2800" b="1" dirty="0">
                <a:latin typeface="Times New Roman"/>
                <a:cs typeface="Calibri"/>
              </a:rPr>
              <a:t>Overhead</a:t>
            </a:r>
            <a:r>
              <a:rPr sz="2800" dirty="0">
                <a:latin typeface="Times New Roman"/>
                <a:cs typeface="Calibri"/>
              </a:rPr>
              <a:t>:</a:t>
            </a:r>
            <a:r>
              <a:rPr sz="2800" spc="-4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Function</a:t>
            </a:r>
            <a:r>
              <a:rPr sz="2800" spc="-5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calls</a:t>
            </a:r>
            <a:r>
              <a:rPr sz="2800" spc="-7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come</a:t>
            </a:r>
            <a:r>
              <a:rPr sz="2800" spc="-8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with</a:t>
            </a:r>
            <a:r>
              <a:rPr sz="2800" spc="-8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some</a:t>
            </a:r>
            <a:r>
              <a:rPr sz="2800" spc="-8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overhead</a:t>
            </a:r>
            <a:r>
              <a:rPr sz="2800" spc="-75" dirty="0">
                <a:latin typeface="Times New Roman"/>
                <a:cs typeface="Calibri"/>
              </a:rPr>
              <a:t> </a:t>
            </a:r>
            <a:r>
              <a:rPr sz="2800" spc="-25" dirty="0">
                <a:latin typeface="Times New Roman"/>
                <a:cs typeface="Calibri"/>
              </a:rPr>
              <a:t>in </a:t>
            </a:r>
            <a:r>
              <a:rPr sz="2800" dirty="0">
                <a:latin typeface="Times New Roman"/>
                <a:cs typeface="Calibri"/>
              </a:rPr>
              <a:t>terms</a:t>
            </a:r>
            <a:r>
              <a:rPr sz="2800" spc="-5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of</a:t>
            </a:r>
            <a:r>
              <a:rPr sz="2800" spc="-6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memory</a:t>
            </a:r>
            <a:r>
              <a:rPr sz="2800" spc="-5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and</a:t>
            </a:r>
            <a:r>
              <a:rPr sz="2800" spc="-60" dirty="0">
                <a:latin typeface="Times New Roman"/>
                <a:cs typeface="Calibri"/>
              </a:rPr>
              <a:t> </a:t>
            </a:r>
            <a:r>
              <a:rPr sz="2800" spc="-10" dirty="0">
                <a:latin typeface="Times New Roman"/>
                <a:cs typeface="Calibri"/>
              </a:rPr>
              <a:t>performance.</a:t>
            </a:r>
            <a:r>
              <a:rPr sz="2800" spc="-4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If</a:t>
            </a:r>
            <a:r>
              <a:rPr sz="2800" spc="-6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you</a:t>
            </a:r>
            <a:r>
              <a:rPr sz="2800" spc="-4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have</a:t>
            </a:r>
            <a:r>
              <a:rPr sz="2800" spc="-6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many</a:t>
            </a:r>
            <a:r>
              <a:rPr sz="2800" spc="-60" dirty="0">
                <a:latin typeface="Times New Roman"/>
                <a:cs typeface="Calibri"/>
              </a:rPr>
              <a:t> </a:t>
            </a:r>
            <a:r>
              <a:rPr sz="2800" spc="-10" dirty="0">
                <a:latin typeface="Times New Roman"/>
                <a:cs typeface="Calibri"/>
              </a:rPr>
              <a:t>small </a:t>
            </a:r>
            <a:r>
              <a:rPr sz="2800" dirty="0">
                <a:latin typeface="Times New Roman"/>
                <a:cs typeface="Calibri"/>
              </a:rPr>
              <a:t>functions,</a:t>
            </a:r>
            <a:r>
              <a:rPr sz="2800" spc="-6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the</a:t>
            </a:r>
            <a:r>
              <a:rPr sz="2800" spc="-9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cumulative</a:t>
            </a:r>
            <a:r>
              <a:rPr sz="2800" spc="-8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overhead</a:t>
            </a:r>
            <a:r>
              <a:rPr sz="2800" spc="-8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can</a:t>
            </a:r>
            <a:r>
              <a:rPr sz="2800" spc="-10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affect</a:t>
            </a:r>
            <a:r>
              <a:rPr sz="2800" spc="-9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the</a:t>
            </a:r>
            <a:r>
              <a:rPr sz="2800" spc="-90" dirty="0">
                <a:latin typeface="Times New Roman"/>
                <a:cs typeface="Calibri"/>
              </a:rPr>
              <a:t> </a:t>
            </a:r>
            <a:r>
              <a:rPr sz="2800" spc="-10" dirty="0">
                <a:latin typeface="Times New Roman"/>
                <a:cs typeface="Calibri"/>
              </a:rPr>
              <a:t>program's </a:t>
            </a:r>
            <a:r>
              <a:rPr sz="2800" spc="-10">
                <a:latin typeface="Times New Roman"/>
                <a:cs typeface="Calibri"/>
              </a:rPr>
              <a:t>efficiency.</a:t>
            </a:r>
            <a:endParaRPr lang="en-US" sz="2800" dirty="0">
              <a:latin typeface="Times New Roman"/>
              <a:cs typeface="Calibri"/>
            </a:endParaRPr>
          </a:p>
          <a:p>
            <a:pPr marL="458470" marR="442595" algn="just">
              <a:lnSpc>
                <a:spcPct val="100000"/>
              </a:lnSpc>
              <a:spcBef>
                <a:spcPts val="95"/>
              </a:spcBef>
              <a:tabLst>
                <a:tab pos="735965" algn="l"/>
              </a:tabLst>
            </a:pPr>
            <a:r>
              <a:rPr sz="2800" b="1" spc="-10" dirty="0">
                <a:latin typeface="Times New Roman"/>
                <a:cs typeface="Calibri"/>
              </a:rPr>
              <a:t>Maintenance</a:t>
            </a:r>
            <a:r>
              <a:rPr sz="2800" spc="-10" dirty="0">
                <a:latin typeface="Times New Roman"/>
                <a:cs typeface="Calibri"/>
              </a:rPr>
              <a:t>:</a:t>
            </a:r>
            <a:r>
              <a:rPr sz="2800" spc="-3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Maintaining</a:t>
            </a:r>
            <a:r>
              <a:rPr sz="2800" spc="-4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a</a:t>
            </a:r>
            <a:r>
              <a:rPr sz="2800" spc="-8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large</a:t>
            </a:r>
            <a:r>
              <a:rPr sz="2800" spc="-9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number</a:t>
            </a:r>
            <a:r>
              <a:rPr sz="2800" spc="-55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of</a:t>
            </a:r>
            <a:r>
              <a:rPr sz="2800" spc="-80" dirty="0">
                <a:latin typeface="Times New Roman"/>
                <a:cs typeface="Calibri"/>
              </a:rPr>
              <a:t> </a:t>
            </a:r>
            <a:r>
              <a:rPr sz="2800" spc="-10" dirty="0">
                <a:latin typeface="Times New Roman"/>
                <a:cs typeface="Calibri"/>
              </a:rPr>
              <a:t>functions </a:t>
            </a:r>
            <a:r>
              <a:rPr sz="2800" dirty="0">
                <a:latin typeface="Times New Roman"/>
                <a:cs typeface="Calibri"/>
              </a:rPr>
              <a:t>can</a:t>
            </a:r>
            <a:r>
              <a:rPr sz="2800" spc="-40" dirty="0">
                <a:latin typeface="Times New Roman"/>
                <a:cs typeface="Calibri"/>
              </a:rPr>
              <a:t> </a:t>
            </a:r>
            <a:r>
              <a:rPr sz="2800" dirty="0">
                <a:latin typeface="Times New Roman"/>
                <a:cs typeface="Calibri"/>
              </a:rPr>
              <a:t>be</a:t>
            </a:r>
            <a:r>
              <a:rPr sz="2800" spc="-45" dirty="0">
                <a:latin typeface="Times New Roman"/>
                <a:cs typeface="Calibri"/>
              </a:rPr>
              <a:t> </a:t>
            </a:r>
            <a:r>
              <a:rPr sz="2800" spc="-10" dirty="0">
                <a:latin typeface="Times New Roman"/>
                <a:cs typeface="Calibri"/>
              </a:rPr>
              <a:t>challenging.</a:t>
            </a:r>
            <a:endParaRPr sz="2800" dirty="0">
              <a:latin typeface="Times New Roman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63D7F-360D-ECDC-4D37-9AADA99722E2}"/>
              </a:ext>
            </a:extLst>
          </p:cNvPr>
          <p:cNvSpPr txBox="1"/>
          <p:nvPr/>
        </p:nvSpPr>
        <p:spPr>
          <a:xfrm>
            <a:off x="2600794" y="527155"/>
            <a:ext cx="6977921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Times New Roman"/>
              </a:rPr>
              <a:t>Disadvantages of Functions:</a:t>
            </a:r>
            <a:r>
              <a:rPr lang="en-US" sz="4400" dirty="0">
                <a:latin typeface="Times New Roman"/>
                <a:cs typeface="Times New Roman"/>
              </a:rPr>
              <a:t>​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7131" y="871683"/>
            <a:ext cx="524408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latin typeface="Times New Roman"/>
                <a:cs typeface="Times New Roman"/>
              </a:rPr>
              <a:t>What</a:t>
            </a:r>
            <a:r>
              <a:rPr sz="4800" b="1" spc="-130" dirty="0">
                <a:latin typeface="Times New Roman"/>
                <a:cs typeface="Times New Roman"/>
              </a:rPr>
              <a:t> </a:t>
            </a:r>
            <a:r>
              <a:rPr sz="4800" b="1" dirty="0">
                <a:latin typeface="Times New Roman"/>
                <a:cs typeface="Times New Roman"/>
              </a:rPr>
              <a:t>Are</a:t>
            </a:r>
            <a:r>
              <a:rPr sz="4800" b="1" spc="-120" dirty="0">
                <a:latin typeface="Times New Roman"/>
                <a:cs typeface="Times New Roman"/>
              </a:rPr>
              <a:t> </a:t>
            </a:r>
            <a:r>
              <a:rPr sz="4800" b="1" spc="-10" dirty="0">
                <a:latin typeface="Times New Roman"/>
                <a:cs typeface="Times New Roman"/>
              </a:rPr>
              <a:t>Modules?</a:t>
            </a:r>
            <a:endParaRPr lang="en-US" sz="4800" b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838200" y="2712543"/>
            <a:ext cx="10515600" cy="260327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226060" indent="-8890" algn="just">
              <a:lnSpc>
                <a:spcPct val="100000"/>
              </a:lnSpc>
              <a:spcBef>
                <a:spcPts val="100"/>
              </a:spcBef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4000" dirty="0">
                <a:latin typeface="Times New Roman"/>
                <a:cs typeface="Times New Roman"/>
              </a:rPr>
              <a:t>	Modules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are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files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containing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Python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code </a:t>
            </a:r>
            <a:r>
              <a:rPr sz="4000" dirty="0">
                <a:latin typeface="Times New Roman"/>
                <a:cs typeface="Times New Roman"/>
              </a:rPr>
              <a:t>that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can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define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functions,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variables,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and </a:t>
            </a:r>
            <a:r>
              <a:rPr sz="4000" spc="-10" dirty="0">
                <a:latin typeface="Times New Roman"/>
                <a:cs typeface="Times New Roman"/>
              </a:rPr>
              <a:t>classes.</a:t>
            </a:r>
            <a:endParaRPr lang="en-US" sz="4000">
              <a:latin typeface="Times New Roman"/>
              <a:ea typeface="Calibri" panose="020F0502020204030204"/>
              <a:cs typeface="Times New Roman"/>
            </a:endParaRPr>
          </a:p>
          <a:p>
            <a:pPr marL="12700" marR="5080" indent="-8890" algn="just">
              <a:lnSpc>
                <a:spcPct val="100000"/>
              </a:lnSpc>
              <a:buSzPct val="97222"/>
              <a:buFont typeface="Arial"/>
              <a:buChar char="•"/>
              <a:tabLst>
                <a:tab pos="172085" algn="l"/>
              </a:tabLst>
            </a:pPr>
            <a:r>
              <a:rPr sz="4000" dirty="0">
                <a:latin typeface="Times New Roman"/>
                <a:cs typeface="Times New Roman"/>
              </a:rPr>
              <a:t>	They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allow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you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to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organize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and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reuse</a:t>
            </a:r>
            <a:r>
              <a:rPr sz="4000" spc="-75" dirty="0">
                <a:latin typeface="Times New Roman"/>
                <a:cs typeface="Times New Roman"/>
              </a:rPr>
              <a:t> </a:t>
            </a:r>
            <a:r>
              <a:rPr sz="4000" spc="-20" dirty="0">
                <a:latin typeface="Times New Roman"/>
                <a:cs typeface="Times New Roman"/>
              </a:rPr>
              <a:t>code </a:t>
            </a:r>
            <a:r>
              <a:rPr sz="4000" dirty="0">
                <a:latin typeface="Times New Roman"/>
                <a:cs typeface="Times New Roman"/>
              </a:rPr>
              <a:t>across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multiple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files.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Parallax</vt:lpstr>
      <vt:lpstr>1)FUNCTIONS AND MODULES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Modules?</vt:lpstr>
      <vt:lpstr>PowerPoint Presentation</vt:lpstr>
      <vt:lpstr>PowerPoint Presentation</vt:lpstr>
      <vt:lpstr>PowerPoint Presentation</vt:lpstr>
      <vt:lpstr>PowerPoint Presentation</vt:lpstr>
      <vt:lpstr>2) Data manipulation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MODULES</dc:title>
  <dc:creator>P.VENKATA SAINADH</dc:creator>
  <cp:revision>339</cp:revision>
  <dcterms:created xsi:type="dcterms:W3CDTF">2023-10-09T15:24:03Z</dcterms:created>
  <dcterms:modified xsi:type="dcterms:W3CDTF">2023-10-09T16:17:06Z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2023-10-09T00:00:00Z</vt:filetime>
  </property>
  <property fmtid="{D5CDD505-2E9C-101B-9397-08002B2CF9AE}" pid="5" name="Producer">
    <vt:lpwstr>Microsoft® PowerPoint® 2021</vt:lpwstr>
  </property>
</Properties>
</file>