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8" r:id="rId2"/>
    <p:sldId id="279" r:id="rId3"/>
    <p:sldId id="280" r:id="rId4"/>
    <p:sldId id="281" r:id="rId5"/>
    <p:sldId id="282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824" autoAdjust="0"/>
    <p:restoredTop sz="94660"/>
  </p:normalViewPr>
  <p:slideViewPr>
    <p:cSldViewPr snapToGrid="0">
      <p:cViewPr varScale="1">
        <p:scale>
          <a:sx n="87" d="100"/>
          <a:sy n="87" d="100"/>
        </p:scale>
        <p:origin x="68" y="3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9785E4-398A-4847-B218-3363F6E70F3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0BB5BE-7C42-409A-85FF-42238AE2CF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4873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DFA6-A930-5E83-1D6D-A44680B6E9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0A6CF2-9F83-3350-B6BE-CE4B535B39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DDBEB-08CE-B42D-D6C9-B70726353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7056CB-4B16-B57C-0EE2-800C63FE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A85073-DF66-A2B0-3B5F-E8F88AFB6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7187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7CD61-39A9-13C4-7BE5-B317B0382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DB4A3-4AF1-A3A8-01A7-65B1B0F791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AF73D-98DB-14E3-77D2-1C73BDDB40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C956B3-9571-2DF5-7764-5DC286C22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F26CF-B248-8699-03E7-90F02BA1D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94660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61140C-C9C5-85F5-16E5-7C0D37DA3E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7205B2-B446-48D6-8E67-EC3354391A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B0B61-786D-13B2-CF47-56958AD42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EE5F48-76D1-26D6-6C7A-4E4C2ED51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A4371C-DFA3-12F8-91DF-4B1C7DD3C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187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5D82-8B2A-4426-A2A2-3D7102FE6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EC8544-6C2E-D158-56E1-1BC16D6EF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E253-B565-388D-2924-C308144AE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93C80-2C4D-1080-8168-F9754D70F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6B812C-0846-4AB9-9DC2-5DDB25333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3968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CD65A-D141-0E1F-5B79-2AE26EAD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16FDA-C64B-C5CA-033E-C69AD0BB7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EF49B2-62FC-5126-F9D0-4E3D367E9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9D68D1-B8DE-0924-86C8-1B15AF038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B92C98-76BA-3253-72D7-55B5B0AE3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3982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7F3DB-F905-3126-098B-B4A68B2FC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CAA4CB-9D2C-8BF3-10B0-C6242585F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267E38-1FC7-0C77-588E-4B39001AA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48657-CBE4-719A-CE86-C1DB2C150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B96F59-359D-11BC-86E2-61B1A5C7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9E7D72-866F-8193-96E7-A2D505194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6453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63AE3-EF76-671A-59A4-34DA43D9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79A8C9-C5D1-5157-4AA6-CF9E528AE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8F611C-53C3-5C5A-37B6-A923B56957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29C028-69B7-28F8-68E6-B91922FC02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3D6A1B-C4B5-7440-C74D-377F06AB6E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C45FF8-7D07-1EC1-DE3B-48161F285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0B99C1-4E13-31C9-E256-567391A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8127FA8-1C7A-9D05-909A-1FA3698C4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1182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4713B6-0D10-7C21-8385-F91FCB575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6749A-37CB-C240-7996-C1A738821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5823D4-E61B-F1D4-476C-632CF50E2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8E25BDE-0BFA-C945-5484-457F097AF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7814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C6B402-96AD-153C-297B-AF824D5D9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66F78E-911C-A3F8-6419-6E91EB1D4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61831-56A7-C9EE-2FA5-EB11295DB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5963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B1770-13A1-4EE1-4ED7-472122DF4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5B84D-C6F9-3949-079B-9D093CF54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CFAEE2-4726-DAB6-3ADB-D0BF4CFF28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4A0C89-4DCD-AB92-0DC0-560F3D23C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128964-31D8-3B1C-AA3E-DBCED9B1E2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8E1573-A1FF-CBBD-2151-7BB835754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5767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2085FB-FF4E-57A9-EF56-3652F48C8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CFBF536-A6DD-2072-1408-27D9BB84ED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586044-0502-6FF9-8F4E-A059CDC70C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C6B79D-9EB7-9591-8BCD-7486998AE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74D8C4-02C4-3EB9-55F0-9B4948D50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ECAD1-2CA5-F652-B427-1B684B375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1780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DA2D56-0E5B-52A6-3D1D-B084C8149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4B6AAD-0306-07AE-2CDA-BB1E730BD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67CDC-1625-0145-F6E5-1CB07DDCC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C4868D-5EB3-459F-BC4F-8DE3244B522D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D7CCBE-0BE0-478A-7C15-60784EEB7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59430F-1D3A-E9B3-81AD-19FB3386B6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FAC325-1D02-4FB0-B7E0-E03586CC712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245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fFD6-FJgKdY" TargetMode="External"/><Relationship Id="rId2" Type="http://schemas.openxmlformats.org/officeDocument/2006/relationships/hyperlink" Target="Application%20of%20the%20die/Q-Spoiling%20in%20MRI%20coils.pdf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CGHV60040D%20DIE/APPLICATIONS/Device%20structure.pdf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CGHV60040D%20DIE/APPLICATIONS/LMBA_Paper%20(49)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A2481-C192-0C56-3E18-E70DD29D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7E4C4-140E-A350-CF8A-CE15D753ED9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Applications of CGHV60040D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B504E-0D87-6F2F-3FBC-DD2B582D26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466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D910-DF26-9D3B-BAD9-2D0CD372DD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8DF5B-77C8-D5C5-68CC-E32CCF047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Q-Spoiling in MRI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0196C-5A0A-E7A6-B01E-D0BE12D524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In an MRI Scan, an RF Magnetic Field (B1) is applied Perpendicular to the patient. (transmitter)</a:t>
            </a:r>
          </a:p>
          <a:p>
            <a:r>
              <a:rPr lang="en-IN" sz="2000" dirty="0"/>
              <a:t>Human Body is 75% water, which has hydrogen protons.</a:t>
            </a:r>
          </a:p>
          <a:p>
            <a:r>
              <a:rPr lang="en-IN" sz="2000" dirty="0"/>
              <a:t>These protons align themselves along this magnetic field, and </a:t>
            </a:r>
            <a:r>
              <a:rPr lang="en-IN" sz="2000" dirty="0" err="1"/>
              <a:t>precess</a:t>
            </a:r>
            <a:r>
              <a:rPr lang="en-IN" sz="2000" dirty="0"/>
              <a:t> (oscillate or rotate), about this applied field, at Larmor Frequency.</a:t>
            </a:r>
          </a:p>
          <a:p>
            <a:r>
              <a:rPr lang="en-IN" sz="2000" dirty="0"/>
              <a:t>Once the B1 field is turned off, these protons, emit a signal. </a:t>
            </a:r>
          </a:p>
          <a:p>
            <a:r>
              <a:rPr lang="en-IN" sz="2000" dirty="0"/>
              <a:t>This FID signal will be received by the receiver coil, and processed as MRI image. (when transmitter is off)</a:t>
            </a:r>
          </a:p>
          <a:p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A219F58-C6A0-AECE-C9D4-AB22DF7BA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85" y="4462114"/>
            <a:ext cx="4671786" cy="217168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9B8FCB-4133-1029-BFD0-0AA37DED46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1257" y="365125"/>
            <a:ext cx="2989943" cy="123268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1B37AB7D-3A01-705F-8D83-A597BA111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6586" y="4850964"/>
            <a:ext cx="3098799" cy="17102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E3E6BB0-4B3A-893D-5002-2E193B7827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6943" y="4706973"/>
            <a:ext cx="3937000" cy="1854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301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8288-9C5C-24F3-2E69-9F2484D69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040BE-35FD-E64A-9409-2608EE00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Q-Spoiling in MRI Scans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71293-2FB5-FB01-5A4D-15975494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000" dirty="0"/>
              <a:t>But if the receiver coil, receives signals when the transmitter is ON, it generates, high current, and heat, which is dangerous for the patient and instrument itself.</a:t>
            </a:r>
          </a:p>
          <a:p>
            <a:r>
              <a:rPr lang="en-IN" sz="2000" dirty="0"/>
              <a:t>The PIN Diode is used here as a failsafe mechanism, to prevent the receiver coil, from receiving when the Transmitter is turned ON. This is called Q-Spoiling/Coil Decoupling</a:t>
            </a:r>
          </a:p>
          <a:p>
            <a:r>
              <a:rPr lang="en-IN" sz="2000" dirty="0"/>
              <a:t>But the PIN Diode, requires some power, for this failsafe operation.</a:t>
            </a:r>
          </a:p>
          <a:p>
            <a:r>
              <a:rPr lang="en-IN" sz="2000" dirty="0"/>
              <a:t>The author, utilizes the depletion mode, and Low off-state capacitance of the CGHV60040D to achieve low power Q-Spoiling technique.</a:t>
            </a:r>
          </a:p>
          <a:p>
            <a:endParaRPr lang="en-IN" sz="2000" dirty="0"/>
          </a:p>
          <a:p>
            <a:r>
              <a:rPr lang="en-IN" sz="2000" dirty="0"/>
              <a:t>Paper Link: </a:t>
            </a:r>
            <a:r>
              <a:rPr lang="en-IN" sz="1800" dirty="0">
                <a:hlinkClick r:id="rId2" action="ppaction://hlinkfile"/>
              </a:rPr>
              <a:t>3.1</a:t>
            </a:r>
            <a:endParaRPr lang="en-IN" sz="2000" dirty="0"/>
          </a:p>
          <a:p>
            <a:r>
              <a:rPr lang="en-IN" sz="2000" dirty="0"/>
              <a:t>YouTube Video: </a:t>
            </a:r>
            <a:r>
              <a:rPr lang="en-IN" sz="2000" dirty="0">
                <a:hlinkClick r:id="rId3"/>
              </a:rPr>
              <a:t>Link</a:t>
            </a:r>
            <a:endParaRPr lang="en-IN" sz="2000" dirty="0"/>
          </a:p>
          <a:p>
            <a:r>
              <a:rPr lang="en-IN" sz="2000" dirty="0"/>
              <a:t>(The author himself explains his paper)</a:t>
            </a:r>
          </a:p>
        </p:txBody>
      </p:sp>
    </p:spTree>
    <p:extLst>
      <p:ext uri="{BB962C8B-B14F-4D97-AF65-F5344CB8AC3E}">
        <p14:creationId xmlns:p14="http://schemas.microsoft.com/office/powerpoint/2010/main" val="3319444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EB74C-E340-5D2B-F42D-8531EDFA8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35A3D-6432-20FA-8C1F-5A9A41CB5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Thermal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A7B70A-C699-7190-7CBC-AACEA1F52F5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57043"/>
            <a:ext cx="726372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Bare die mounted onto test platforms (copper or diamond carriers)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Served as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realistic heat source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 high power density (up to 5 W/mm)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alt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/>
              <a:t> A simulation model was also made for the die.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958DF5-DABE-EDE4-F80E-D5A67211FA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010835" cy="2423846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9575C-0D09-F972-588D-45E9CFD0289C}"/>
              </a:ext>
            </a:extLst>
          </p:cNvPr>
          <p:cNvSpPr txBox="1"/>
          <p:nvPr/>
        </p:nvSpPr>
        <p:spPr>
          <a:xfrm>
            <a:off x="838200" y="6019201"/>
            <a:ext cx="58520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Theses : </a:t>
            </a:r>
            <a:r>
              <a:rPr lang="en-IN" dirty="0">
                <a:hlinkClick r:id="rId3" action="ppaction://hlinkfile"/>
              </a:rPr>
              <a:t>1.1</a:t>
            </a:r>
            <a:r>
              <a:rPr lang="en-IN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947794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5F1405-318F-6574-D151-E05BB45F5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EBCB7-8A88-51A5-B3D2-5CDBA1AEA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Class AB Power Amplifiers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A00C1C-2503-6541-408F-C382D2112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254"/>
            <a:ext cx="10515600" cy="4351338"/>
          </a:xfrm>
        </p:spPr>
        <p:txBody>
          <a:bodyPr>
            <a:normAutofit/>
          </a:bodyPr>
          <a:lstStyle/>
          <a:p>
            <a:r>
              <a:rPr lang="en-US" sz="1600" dirty="0"/>
              <a:t>This paper explores the use of the Cardiff non linear behavioral model to characterize the response of multiple input power amplifiers. In particular, a case study is presented on a 300W load modulated balanced amplifier operating at 2.1 GHz. The model mathematical formulation is presented, and the comparison between original data and model shows an error below 3%. More importantly, it is shown that the model can accurately interpolate between characterization points allowing a reduction of up to 96% of the points needed to accurately predict the model behavior. This significantly reduces the simulation and measurement time for multiple-input PA’s whilst attempting to determine the optimal driving conditions.</a:t>
            </a:r>
          </a:p>
          <a:p>
            <a:r>
              <a:rPr lang="en-US" sz="1600" dirty="0"/>
              <a:t>This paper uses CGHV60040D as a class AB Power Amplifier, denoted as “Main”, in the diagram.</a:t>
            </a:r>
            <a:endParaRPr lang="en-IN" sz="1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9974C9-ED5E-DCBE-0A0F-D6F4A52A1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685" y="3429000"/>
            <a:ext cx="3864682" cy="330342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D3A15C-1B42-B190-10D0-BA938AC90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98" y="3623923"/>
            <a:ext cx="6601746" cy="2105319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cxnSp>
        <p:nvCxnSpPr>
          <p:cNvPr id="10" name="Connector: Curved 9">
            <a:extLst>
              <a:ext uri="{FF2B5EF4-FFF2-40B4-BE49-F238E27FC236}">
                <a16:creationId xmlns:a16="http://schemas.microsoft.com/office/drawing/2014/main" id="{7DEC0C6B-2BB2-C075-C63B-4BE0728826E1}"/>
              </a:ext>
            </a:extLst>
          </p:cNvPr>
          <p:cNvCxnSpPr>
            <a:cxnSpLocks/>
          </p:cNvCxnSpPr>
          <p:nvPr/>
        </p:nvCxnSpPr>
        <p:spPr>
          <a:xfrm flipV="1">
            <a:off x="4457012" y="4143829"/>
            <a:ext cx="798286" cy="254000"/>
          </a:xfrm>
          <a:prstGeom prst="curvedConnector3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A299620-7A74-58C1-5703-2DCB035C017F}"/>
              </a:ext>
            </a:extLst>
          </p:cNvPr>
          <p:cNvSpPr txBox="1"/>
          <p:nvPr/>
        </p:nvSpPr>
        <p:spPr>
          <a:xfrm>
            <a:off x="5255298" y="5868090"/>
            <a:ext cx="5852060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IN" dirty="0"/>
              <a:t>Paper Link: </a:t>
            </a:r>
            <a:r>
              <a:rPr lang="en-IN" dirty="0">
                <a:hlinkClick r:id="rId4" action="ppaction://hlinkfile"/>
              </a:rPr>
              <a:t>3.2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3872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419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Applications of CGHV60040D</vt:lpstr>
      <vt:lpstr>Q-Spoiling in MRI Scans</vt:lpstr>
      <vt:lpstr>Q-Spoiling in MRI Scans</vt:lpstr>
      <vt:lpstr>Thermal Management</vt:lpstr>
      <vt:lpstr>Class AB Power Amplifiers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Giresh Aditya Ramkumar</dc:creator>
  <cp:lastModifiedBy>Giresh Aditya Ramkumar</cp:lastModifiedBy>
  <cp:revision>10</cp:revision>
  <dcterms:created xsi:type="dcterms:W3CDTF">2025-06-08T13:16:06Z</dcterms:created>
  <dcterms:modified xsi:type="dcterms:W3CDTF">2025-07-08T17:56:24Z</dcterms:modified>
</cp:coreProperties>
</file>