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9" autoAdjust="0"/>
    <p:restoredTop sz="94660"/>
  </p:normalViewPr>
  <p:slideViewPr>
    <p:cSldViewPr snapToGrid="0">
      <p:cViewPr varScale="1">
        <p:scale>
          <a:sx n="91" d="100"/>
          <a:sy n="91" d="100"/>
        </p:scale>
        <p:origin x="64" y="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7C645-4F9E-41A0-8BFD-1D821FED4386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9B3FC-3E1E-4738-84E4-68E8FBE9B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898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88B96-9EBC-DADB-A920-4A93A1F1F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FB8F7-CA00-64DF-919E-BBEB45E01F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1DB1B-8856-A05A-9228-D31977478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21335-3A81-4EF6-AFAF-428A7DB2BAF1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4A364-E616-264C-F2AA-0544EA3D3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7F0CA-4985-61E6-81A0-5AB2EB460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C007-621C-47D1-87E9-10CB80BE8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323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7643D-23FE-25C2-C36B-255619E3B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04F15-1B4D-E311-F861-9BE405193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F5979-F166-C337-C746-5D5217964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21335-3A81-4EF6-AFAF-428A7DB2BAF1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FE925-92AE-B70B-E418-D15450897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F5D4E-F50F-FD25-6730-7B9B3422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C007-621C-47D1-87E9-10CB80BE8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396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DB434B-4F69-BEEF-BB18-A93C44D79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FD073E-C9EF-8D9A-3887-38927CBB3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A54F4-F0C7-B5C8-542F-4B20BFFB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21335-3A81-4EF6-AFAF-428A7DB2BAF1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DC739-EED1-5989-2649-5A5A207D6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8FE61-E6B7-1D6E-AF40-8768AB932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C007-621C-47D1-87E9-10CB80BE8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847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C3483-684C-D837-977C-A0A2886DB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7F412-A005-FE96-E664-26ADB985D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537C5-A763-2384-C678-9B643BF6E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21335-3A81-4EF6-AFAF-428A7DB2BAF1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C50A3-2CBE-5FFA-F847-54FD5646A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04078-D74C-4CCF-36FA-28E92ED31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C007-621C-47D1-87E9-10CB80BE8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811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77790-37A1-06E3-8929-171AAC705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25F95-B006-CA16-90EE-2F228C949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179A1-9608-CF23-F35D-C10BF43E5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21335-3A81-4EF6-AFAF-428A7DB2BAF1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73639-4CCF-5374-7BAB-B9F579C9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C5BC2-5734-CB32-1C17-7B95668A7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C007-621C-47D1-87E9-10CB80BE8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538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1CEB8-0DE4-C1D0-40FE-D9888D546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BB529-735D-4AE2-068B-821A96547A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1E095-0913-DEB5-F810-85B99A5D1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FAF40-500C-3381-90CA-E6B8E6CB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21335-3A81-4EF6-AFAF-428A7DB2BAF1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BC3DA-6B76-D8AF-76C0-C4AA00DB7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C29F6-9FDE-C484-D6B7-26CB8D623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C007-621C-47D1-87E9-10CB80BE8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956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B7977-8851-8E04-28FB-7E77E5E9C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F2D70-7658-1B91-3601-DD396D360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B6484-5188-ECE2-7E1F-4CD848579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D7E448-3823-4840-0DF0-25BDAA80CD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764B6E-EB64-A565-F67B-C7595BED41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AF1700-DEB3-A1AF-6E5A-61AE4A0A6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21335-3A81-4EF6-AFAF-428A7DB2BAF1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409099-39F2-BCA0-2D26-E3CCD2FE0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BCD112-112D-002E-DB22-31673389F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C007-621C-47D1-87E9-10CB80BE8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17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1694C-7F81-9D03-64D5-AF09FE006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CA331C-A698-CB07-993C-67D944F03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21335-3A81-4EF6-AFAF-428A7DB2BAF1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8D3F31-3BC6-6188-4F57-46D0D3B70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216F46-67A0-4FEB-D9A2-0DADA3F20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C007-621C-47D1-87E9-10CB80BE8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409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AAE77F-0B02-D12E-65E5-CEA21E5D3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21335-3A81-4EF6-AFAF-428A7DB2BAF1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57EC2A-2886-D212-47CE-E420FC961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071F7-E4D8-1EB8-4A35-5285FB795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C007-621C-47D1-87E9-10CB80BE8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04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C0C94-221D-E50B-9D87-60D35D923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CD08E-D97D-DE90-16B0-01802F5E2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C63B9-9CCC-DC4D-6C22-61525D05E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3DECC-5910-990B-0B51-7FF942299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21335-3A81-4EF6-AFAF-428A7DB2BAF1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0868E-B5C1-21E8-E7E9-1A271C176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81A58-0BAE-0F3E-DE41-05525008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C007-621C-47D1-87E9-10CB80BE8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53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93AD8-2133-77BD-72B3-A6C63601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2EB668-7A72-9F91-CE02-922C7B177C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34C3CB-C1AA-057F-E4E0-D95678E1E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26965-1D8C-C2F6-74D6-100FB4D18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21335-3A81-4EF6-AFAF-428A7DB2BAF1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C2B2D-BB27-7C3F-B31A-B2B83F9E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9A90E-AC31-70EE-6EFF-C12ADBC3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C007-621C-47D1-87E9-10CB80BE8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40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645F62-2534-6BB8-5F6D-1B4851D39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57F62-9219-6A2F-C99F-3E6E2221B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1016B-17CF-9D58-9F79-B5E23701BE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21335-3A81-4EF6-AFAF-428A7DB2BAF1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07DB4-9C09-9CC0-5BEF-3DB2E14671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526F0-3C1E-BF14-EB5C-D82E4C044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FC007-621C-47D1-87E9-10CB80BE8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95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../MAURY%202640D%20SLIDE%20SCREW%20TUNER/1.2.pdf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../MAURY%202640D%20SLIDE%20SCREW%20TUNER/1.1.pdf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0304C-7592-7542-3529-80B078E6DF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Maury 2640D Slide Screw Tuner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BA25C6-DD96-3ACC-5068-F01F9AE6AB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Ansys HFSS Simulation Dimensions</a:t>
            </a:r>
          </a:p>
        </p:txBody>
      </p:sp>
    </p:spTree>
    <p:extLst>
      <p:ext uri="{BB962C8B-B14F-4D97-AF65-F5344CB8AC3E}">
        <p14:creationId xmlns:p14="http://schemas.microsoft.com/office/powerpoint/2010/main" val="3554828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8AC0C-089F-4037-4E4F-E6B2CE494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3171-5FC0-891F-C308-F0B81443D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Probe Depth Movement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794CCE-1CCB-4802-8B60-728106EF2072}"/>
              </a:ext>
            </a:extLst>
          </p:cNvPr>
          <p:cNvSpPr/>
          <p:nvPr/>
        </p:nvSpPr>
        <p:spPr>
          <a:xfrm>
            <a:off x="838200" y="2320636"/>
            <a:ext cx="3998276" cy="82395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2FDB22-012E-4335-B5D5-D6506B451A67}"/>
              </a:ext>
            </a:extLst>
          </p:cNvPr>
          <p:cNvSpPr/>
          <p:nvPr/>
        </p:nvSpPr>
        <p:spPr>
          <a:xfrm>
            <a:off x="838200" y="4107876"/>
            <a:ext cx="3998276" cy="82395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85DA3B-B681-B6F6-1A9D-2A79C64B442C}"/>
              </a:ext>
            </a:extLst>
          </p:cNvPr>
          <p:cNvSpPr txBox="1"/>
          <p:nvPr/>
        </p:nvSpPr>
        <p:spPr>
          <a:xfrm>
            <a:off x="1979921" y="4969527"/>
            <a:ext cx="1714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Minimum Depth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E96BF90-D9EB-049A-6AEA-B84F4A476E28}"/>
              </a:ext>
            </a:extLst>
          </p:cNvPr>
          <p:cNvCxnSpPr>
            <a:cxnSpLocks/>
            <a:stCxn id="30" idx="5"/>
            <a:endCxn id="4" idx="6"/>
          </p:cNvCxnSpPr>
          <p:nvPr/>
        </p:nvCxnSpPr>
        <p:spPr>
          <a:xfrm flipH="1" flipV="1">
            <a:off x="2165492" y="3629852"/>
            <a:ext cx="649422" cy="5715"/>
          </a:xfrm>
          <a:prstGeom prst="straightConnector1">
            <a:avLst/>
          </a:prstGeom>
          <a:ln w="635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520F5AF0-2915-1961-3116-755BEFFE44BC}"/>
              </a:ext>
            </a:extLst>
          </p:cNvPr>
          <p:cNvGrpSpPr/>
          <p:nvPr/>
        </p:nvGrpSpPr>
        <p:grpSpPr>
          <a:xfrm>
            <a:off x="1625492" y="3359852"/>
            <a:ext cx="540000" cy="540000"/>
            <a:chOff x="8734637" y="1678797"/>
            <a:chExt cx="1080000" cy="10800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C849CBC-3561-CD71-E593-69257E5DC229}"/>
                </a:ext>
              </a:extLst>
            </p:cNvPr>
            <p:cNvSpPr/>
            <p:nvPr/>
          </p:nvSpPr>
          <p:spPr>
            <a:xfrm>
              <a:off x="8734637" y="1678797"/>
              <a:ext cx="1080000" cy="108000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0EE94E-0577-F689-EE0F-844A6DA40B7A}"/>
                </a:ext>
              </a:extLst>
            </p:cNvPr>
            <p:cNvSpPr/>
            <p:nvPr/>
          </p:nvSpPr>
          <p:spPr>
            <a:xfrm>
              <a:off x="8817437" y="1761597"/>
              <a:ext cx="914400" cy="9144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24233F2-B0A7-3FF3-F7E9-8600ADC126F4}"/>
              </a:ext>
            </a:extLst>
          </p:cNvPr>
          <p:cNvCxnSpPr>
            <a:cxnSpLocks/>
          </p:cNvCxnSpPr>
          <p:nvPr/>
        </p:nvCxnSpPr>
        <p:spPr>
          <a:xfrm flipH="1">
            <a:off x="4812909" y="3107761"/>
            <a:ext cx="2383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CCF62E6-1D89-FB5C-3054-4EFC6FFE591A}"/>
              </a:ext>
            </a:extLst>
          </p:cNvPr>
          <p:cNvSpPr txBox="1"/>
          <p:nvPr/>
        </p:nvSpPr>
        <p:spPr>
          <a:xfrm>
            <a:off x="4526688" y="2772722"/>
            <a:ext cx="1242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/>
              <a:t>1.15 mm 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CB735E7-CAFB-4E56-A4C0-496445CDB3DB}"/>
              </a:ext>
            </a:extLst>
          </p:cNvPr>
          <p:cNvSpPr/>
          <p:nvPr/>
        </p:nvSpPr>
        <p:spPr>
          <a:xfrm>
            <a:off x="2508914" y="3254525"/>
            <a:ext cx="2542302" cy="744545"/>
          </a:xfrm>
          <a:custGeom>
            <a:avLst/>
            <a:gdLst>
              <a:gd name="connsiteX0" fmla="*/ 0 w 2542302"/>
              <a:gd name="connsiteY0" fmla="*/ 0 h 744545"/>
              <a:gd name="connsiteX1" fmla="*/ 2542302 w 2542302"/>
              <a:gd name="connsiteY1" fmla="*/ 0 h 744545"/>
              <a:gd name="connsiteX2" fmla="*/ 2542302 w 2542302"/>
              <a:gd name="connsiteY2" fmla="*/ 744545 h 744545"/>
              <a:gd name="connsiteX3" fmla="*/ 0 w 2542302"/>
              <a:gd name="connsiteY3" fmla="*/ 744545 h 744545"/>
              <a:gd name="connsiteX4" fmla="*/ 0 w 2542302"/>
              <a:gd name="connsiteY4" fmla="*/ 687042 h 744545"/>
              <a:gd name="connsiteX5" fmla="*/ 306000 w 2542302"/>
              <a:gd name="connsiteY5" fmla="*/ 381042 h 744545"/>
              <a:gd name="connsiteX6" fmla="*/ 0 w 2542302"/>
              <a:gd name="connsiteY6" fmla="*/ 75042 h 744545"/>
              <a:gd name="connsiteX7" fmla="*/ 0 w 2542302"/>
              <a:gd name="connsiteY7" fmla="*/ 0 h 744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42302" h="744545">
                <a:moveTo>
                  <a:pt x="0" y="0"/>
                </a:moveTo>
                <a:lnTo>
                  <a:pt x="2542302" y="0"/>
                </a:lnTo>
                <a:lnTo>
                  <a:pt x="2542302" y="744545"/>
                </a:lnTo>
                <a:lnTo>
                  <a:pt x="0" y="744545"/>
                </a:lnTo>
                <a:lnTo>
                  <a:pt x="0" y="687042"/>
                </a:lnTo>
                <a:cubicBezTo>
                  <a:pt x="168999" y="687042"/>
                  <a:pt x="306000" y="550041"/>
                  <a:pt x="306000" y="381042"/>
                </a:cubicBezTo>
                <a:cubicBezTo>
                  <a:pt x="306000" y="212043"/>
                  <a:pt x="168999" y="75042"/>
                  <a:pt x="0" y="7504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33AA24-67E6-7DE2-32AC-3B2FF8A29588}"/>
              </a:ext>
            </a:extLst>
          </p:cNvPr>
          <p:cNvSpPr txBox="1"/>
          <p:nvPr/>
        </p:nvSpPr>
        <p:spPr>
          <a:xfrm>
            <a:off x="1868729" y="3393070"/>
            <a:ext cx="1242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6.1 mm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723013B-8932-02C9-8339-8AB20DE02C81}"/>
              </a:ext>
            </a:extLst>
          </p:cNvPr>
          <p:cNvSpPr/>
          <p:nvPr/>
        </p:nvSpPr>
        <p:spPr>
          <a:xfrm>
            <a:off x="6927273" y="2358333"/>
            <a:ext cx="3998276" cy="82395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1B24981-FB9D-157B-6F8B-327CF9FF4980}"/>
              </a:ext>
            </a:extLst>
          </p:cNvPr>
          <p:cNvSpPr/>
          <p:nvPr/>
        </p:nvSpPr>
        <p:spPr>
          <a:xfrm>
            <a:off x="6927273" y="4145573"/>
            <a:ext cx="3998276" cy="82395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60E921E-371C-4354-9AA7-80B606F0B150}"/>
              </a:ext>
            </a:extLst>
          </p:cNvPr>
          <p:cNvGrpSpPr/>
          <p:nvPr/>
        </p:nvGrpSpPr>
        <p:grpSpPr>
          <a:xfrm>
            <a:off x="7714565" y="3397549"/>
            <a:ext cx="540000" cy="540000"/>
            <a:chOff x="8734637" y="1678797"/>
            <a:chExt cx="1080000" cy="1080000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6E81453-F9FA-CA68-00DD-890E2BB0DCB4}"/>
                </a:ext>
              </a:extLst>
            </p:cNvPr>
            <p:cNvSpPr/>
            <p:nvPr/>
          </p:nvSpPr>
          <p:spPr>
            <a:xfrm>
              <a:off x="8734637" y="1678797"/>
              <a:ext cx="1080000" cy="108000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8BB060D-6714-B8B3-8B0B-8B8197FAFEE0}"/>
                </a:ext>
              </a:extLst>
            </p:cNvPr>
            <p:cNvSpPr/>
            <p:nvPr/>
          </p:nvSpPr>
          <p:spPr>
            <a:xfrm>
              <a:off x="8817437" y="1761597"/>
              <a:ext cx="914400" cy="9144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FD73DEC6-7F81-4ADF-8B71-581E4EF6E319}"/>
              </a:ext>
            </a:extLst>
          </p:cNvPr>
          <p:cNvSpPr/>
          <p:nvPr/>
        </p:nvSpPr>
        <p:spPr>
          <a:xfrm>
            <a:off x="7962025" y="3284730"/>
            <a:ext cx="2542302" cy="744545"/>
          </a:xfrm>
          <a:custGeom>
            <a:avLst/>
            <a:gdLst>
              <a:gd name="connsiteX0" fmla="*/ 0 w 2542302"/>
              <a:gd name="connsiteY0" fmla="*/ 0 h 744545"/>
              <a:gd name="connsiteX1" fmla="*/ 2542302 w 2542302"/>
              <a:gd name="connsiteY1" fmla="*/ 0 h 744545"/>
              <a:gd name="connsiteX2" fmla="*/ 2542302 w 2542302"/>
              <a:gd name="connsiteY2" fmla="*/ 744545 h 744545"/>
              <a:gd name="connsiteX3" fmla="*/ 0 w 2542302"/>
              <a:gd name="connsiteY3" fmla="*/ 744545 h 744545"/>
              <a:gd name="connsiteX4" fmla="*/ 0 w 2542302"/>
              <a:gd name="connsiteY4" fmla="*/ 687042 h 744545"/>
              <a:gd name="connsiteX5" fmla="*/ 306000 w 2542302"/>
              <a:gd name="connsiteY5" fmla="*/ 381042 h 744545"/>
              <a:gd name="connsiteX6" fmla="*/ 0 w 2542302"/>
              <a:gd name="connsiteY6" fmla="*/ 75042 h 744545"/>
              <a:gd name="connsiteX7" fmla="*/ 0 w 2542302"/>
              <a:gd name="connsiteY7" fmla="*/ 0 h 744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42302" h="744545">
                <a:moveTo>
                  <a:pt x="0" y="0"/>
                </a:moveTo>
                <a:lnTo>
                  <a:pt x="2542302" y="0"/>
                </a:lnTo>
                <a:lnTo>
                  <a:pt x="2542302" y="744545"/>
                </a:lnTo>
                <a:lnTo>
                  <a:pt x="0" y="744545"/>
                </a:lnTo>
                <a:lnTo>
                  <a:pt x="0" y="687042"/>
                </a:lnTo>
                <a:cubicBezTo>
                  <a:pt x="168999" y="687042"/>
                  <a:pt x="306000" y="550041"/>
                  <a:pt x="306000" y="381042"/>
                </a:cubicBezTo>
                <a:cubicBezTo>
                  <a:pt x="306000" y="212043"/>
                  <a:pt x="168999" y="75042"/>
                  <a:pt x="0" y="7504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1B09F63-4FE4-BAF4-5976-ADF9967521A7}"/>
              </a:ext>
            </a:extLst>
          </p:cNvPr>
          <p:cNvSpPr txBox="1"/>
          <p:nvPr/>
        </p:nvSpPr>
        <p:spPr>
          <a:xfrm>
            <a:off x="8068994" y="4969527"/>
            <a:ext cx="1795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Maximum Depth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4D109F2-4F8E-F35B-B502-544C864E27BF}"/>
              </a:ext>
            </a:extLst>
          </p:cNvPr>
          <p:cNvSpPr txBox="1"/>
          <p:nvPr/>
        </p:nvSpPr>
        <p:spPr>
          <a:xfrm>
            <a:off x="809475" y="6008618"/>
            <a:ext cx="938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Note: This movement parameters are applicable for both Tuner Probe 1 &amp; Tuner Probe 2</a:t>
            </a:r>
          </a:p>
        </p:txBody>
      </p:sp>
    </p:spTree>
    <p:extLst>
      <p:ext uri="{BB962C8B-B14F-4D97-AF65-F5344CB8AC3E}">
        <p14:creationId xmlns:p14="http://schemas.microsoft.com/office/powerpoint/2010/main" val="3941227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447B6A-05FF-5B64-9837-CE4D703F4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EFB7A5-B74E-A7A4-E3E9-C32E3E2F8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891071"/>
            <a:ext cx="9144000" cy="1966929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dirty="0"/>
              <a:t>The Simulation includes three parameters.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IN" sz="1400" i="1" dirty="0"/>
              <a:t>D1</a:t>
            </a:r>
            <a:r>
              <a:rPr lang="en-IN" sz="1400" dirty="0"/>
              <a:t> -&gt; Depth of Tuner Probe 1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IN" sz="1400" dirty="0"/>
              <a:t>D2 -&gt; Depth of Tuner Probe 2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IN" sz="1400" dirty="0"/>
              <a:t>Lateral -&gt; Lateral Movement Length (Common for Both Probes).</a:t>
            </a:r>
            <a:endParaRPr lang="en-IN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dirty="0"/>
              <a:t>Datasheet: </a:t>
            </a:r>
            <a:r>
              <a:rPr lang="en-IN" sz="1800" dirty="0">
                <a:hlinkClick r:id="rId2" action="ppaction://hlinkfile"/>
              </a:rPr>
              <a:t>1.2</a:t>
            </a: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09D3D3-F619-EC96-2113-CE7133785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953" y="0"/>
            <a:ext cx="6952094" cy="462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260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BBA1A-8146-6288-4600-39B16DC72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Aluminium Slabs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538873-0EFF-2580-2913-B04DE183CCC5}"/>
              </a:ext>
            </a:extLst>
          </p:cNvPr>
          <p:cNvSpPr/>
          <p:nvPr/>
        </p:nvSpPr>
        <p:spPr>
          <a:xfrm>
            <a:off x="1429658" y="1690688"/>
            <a:ext cx="2496457" cy="439556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6A9DAB-18E0-65BD-F3FE-799C087B6EBF}"/>
              </a:ext>
            </a:extLst>
          </p:cNvPr>
          <p:cNvSpPr/>
          <p:nvPr/>
        </p:nvSpPr>
        <p:spPr>
          <a:xfrm>
            <a:off x="5297715" y="1690688"/>
            <a:ext cx="2496457" cy="63137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F97EB8-9CC2-5427-BBCC-60E2EFA9B0C4}"/>
              </a:ext>
            </a:extLst>
          </p:cNvPr>
          <p:cNvCxnSpPr>
            <a:cxnSpLocks/>
          </p:cNvCxnSpPr>
          <p:nvPr/>
        </p:nvCxnSpPr>
        <p:spPr>
          <a:xfrm>
            <a:off x="4085771" y="1690688"/>
            <a:ext cx="0" cy="44078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B062F1-DFD3-BC7B-D948-1953B5139FB2}"/>
              </a:ext>
            </a:extLst>
          </p:cNvPr>
          <p:cNvCxnSpPr>
            <a:cxnSpLocks/>
          </p:cNvCxnSpPr>
          <p:nvPr/>
        </p:nvCxnSpPr>
        <p:spPr>
          <a:xfrm>
            <a:off x="1429658" y="6229124"/>
            <a:ext cx="24964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363D89F-001C-52A3-9649-8F410812D856}"/>
              </a:ext>
            </a:extLst>
          </p:cNvPr>
          <p:cNvSpPr txBox="1"/>
          <p:nvPr/>
        </p:nvSpPr>
        <p:spPr>
          <a:xfrm>
            <a:off x="4172857" y="3565303"/>
            <a:ext cx="1313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127.35 mm </a:t>
            </a:r>
          </a:p>
          <a:p>
            <a:pPr algn="ctr"/>
            <a:r>
              <a:rPr lang="en-IN" dirty="0"/>
              <a:t>(length)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0E6336-A691-E8AB-29FD-336E8FB4959E}"/>
              </a:ext>
            </a:extLst>
          </p:cNvPr>
          <p:cNvSpPr txBox="1"/>
          <p:nvPr/>
        </p:nvSpPr>
        <p:spPr>
          <a:xfrm>
            <a:off x="2021116" y="6229124"/>
            <a:ext cx="1313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40.6 mm</a:t>
            </a:r>
          </a:p>
          <a:p>
            <a:pPr algn="ctr"/>
            <a:r>
              <a:rPr lang="en-IN" dirty="0"/>
              <a:t>(width)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1D7B7A-26ED-7454-3E31-1606C8135FE5}"/>
              </a:ext>
            </a:extLst>
          </p:cNvPr>
          <p:cNvCxnSpPr>
            <a:cxnSpLocks/>
          </p:cNvCxnSpPr>
          <p:nvPr/>
        </p:nvCxnSpPr>
        <p:spPr>
          <a:xfrm>
            <a:off x="7917542" y="1678441"/>
            <a:ext cx="0" cy="6436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8F64EE8-6132-687E-BE4D-0D067A6F9FB3}"/>
              </a:ext>
            </a:extLst>
          </p:cNvPr>
          <p:cNvSpPr txBox="1"/>
          <p:nvPr/>
        </p:nvSpPr>
        <p:spPr>
          <a:xfrm>
            <a:off x="7692575" y="1677084"/>
            <a:ext cx="1313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9.3 mm</a:t>
            </a:r>
          </a:p>
          <a:p>
            <a:pPr algn="ctr"/>
            <a:r>
              <a:rPr lang="en-IN" dirty="0"/>
              <a:t>(height)</a:t>
            </a:r>
          </a:p>
        </p:txBody>
      </p:sp>
    </p:spTree>
    <p:extLst>
      <p:ext uri="{BB962C8B-B14F-4D97-AF65-F5344CB8AC3E}">
        <p14:creationId xmlns:p14="http://schemas.microsoft.com/office/powerpoint/2010/main" val="66213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A48C5C-482C-2F34-A68E-F3E1C0B76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9D21D-1B35-1CD1-84ED-75251ABEB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View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924A37-4F14-E5A9-F5B0-D26A724B28C2}"/>
              </a:ext>
            </a:extLst>
          </p:cNvPr>
          <p:cNvSpPr/>
          <p:nvPr/>
        </p:nvSpPr>
        <p:spPr>
          <a:xfrm>
            <a:off x="6140450" y="1441157"/>
            <a:ext cx="2496457" cy="439556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161C5F-32F7-9BFD-8318-0869784807CA}"/>
              </a:ext>
            </a:extLst>
          </p:cNvPr>
          <p:cNvCxnSpPr>
            <a:cxnSpLocks/>
          </p:cNvCxnSpPr>
          <p:nvPr/>
        </p:nvCxnSpPr>
        <p:spPr>
          <a:xfrm>
            <a:off x="8796563" y="1441157"/>
            <a:ext cx="0" cy="44078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3261A20-3EF9-F1AA-560B-33375D702FCB}"/>
              </a:ext>
            </a:extLst>
          </p:cNvPr>
          <p:cNvCxnSpPr>
            <a:cxnSpLocks/>
          </p:cNvCxnSpPr>
          <p:nvPr/>
        </p:nvCxnSpPr>
        <p:spPr>
          <a:xfrm>
            <a:off x="6136821" y="6334634"/>
            <a:ext cx="24964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97B322B-EAE3-60E6-E601-C988DDCC5D62}"/>
              </a:ext>
            </a:extLst>
          </p:cNvPr>
          <p:cNvSpPr txBox="1"/>
          <p:nvPr/>
        </p:nvSpPr>
        <p:spPr>
          <a:xfrm>
            <a:off x="8883649" y="3315772"/>
            <a:ext cx="131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127.35 mm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CEC405-55CB-7D7A-6B81-7933D1617B4A}"/>
              </a:ext>
            </a:extLst>
          </p:cNvPr>
          <p:cNvSpPr txBox="1"/>
          <p:nvPr/>
        </p:nvSpPr>
        <p:spPr>
          <a:xfrm>
            <a:off x="6728279" y="6334634"/>
            <a:ext cx="131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40.6 mm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1BC790-0DEE-D473-60A4-658F9F655BED}"/>
              </a:ext>
            </a:extLst>
          </p:cNvPr>
          <p:cNvSpPr/>
          <p:nvPr/>
        </p:nvSpPr>
        <p:spPr>
          <a:xfrm>
            <a:off x="6136822" y="1058578"/>
            <a:ext cx="2496449" cy="3825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2292F0-3912-034F-884B-917EDC4E91C0}"/>
              </a:ext>
            </a:extLst>
          </p:cNvPr>
          <p:cNvSpPr/>
          <p:nvPr/>
        </p:nvSpPr>
        <p:spPr>
          <a:xfrm>
            <a:off x="6136822" y="5836718"/>
            <a:ext cx="2496449" cy="3825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BE0BDC5-481B-5495-5051-B5F690D276B1}"/>
              </a:ext>
            </a:extLst>
          </p:cNvPr>
          <p:cNvCxnSpPr>
            <a:cxnSpLocks/>
          </p:cNvCxnSpPr>
          <p:nvPr/>
        </p:nvCxnSpPr>
        <p:spPr>
          <a:xfrm>
            <a:off x="8789305" y="1058578"/>
            <a:ext cx="0" cy="3825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80CB4E3-5021-0B96-9FFA-2AF97761DA10}"/>
              </a:ext>
            </a:extLst>
          </p:cNvPr>
          <p:cNvSpPr txBox="1"/>
          <p:nvPr/>
        </p:nvSpPr>
        <p:spPr>
          <a:xfrm>
            <a:off x="8796563" y="1071824"/>
            <a:ext cx="131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9 mm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890055-DFA4-30E3-5D55-BB24E372C1F0}"/>
              </a:ext>
            </a:extLst>
          </p:cNvPr>
          <p:cNvCxnSpPr>
            <a:cxnSpLocks/>
          </p:cNvCxnSpPr>
          <p:nvPr/>
        </p:nvCxnSpPr>
        <p:spPr>
          <a:xfrm>
            <a:off x="5226050" y="3744280"/>
            <a:ext cx="910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2D681FA-9090-2264-13B8-8E9D620CD657}"/>
              </a:ext>
            </a:extLst>
          </p:cNvPr>
          <p:cNvSpPr txBox="1"/>
          <p:nvPr/>
        </p:nvSpPr>
        <p:spPr>
          <a:xfrm>
            <a:off x="3578680" y="3559614"/>
            <a:ext cx="170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/>
              <a:t>Aluminium Slab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74A8D7B-E808-C3C6-26DC-8A8B66960994}"/>
              </a:ext>
            </a:extLst>
          </p:cNvPr>
          <p:cNvCxnSpPr>
            <a:cxnSpLocks/>
          </p:cNvCxnSpPr>
          <p:nvPr/>
        </p:nvCxnSpPr>
        <p:spPr>
          <a:xfrm>
            <a:off x="5226049" y="6028007"/>
            <a:ext cx="910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94DC3E4-BA30-1C40-2D3C-839EBE630595}"/>
              </a:ext>
            </a:extLst>
          </p:cNvPr>
          <p:cNvSpPr txBox="1"/>
          <p:nvPr/>
        </p:nvSpPr>
        <p:spPr>
          <a:xfrm>
            <a:off x="3575052" y="5843341"/>
            <a:ext cx="170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/>
              <a:t>Slab Holder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1FEB75-3535-F075-CDA1-A7C96F6B6A61}"/>
              </a:ext>
            </a:extLst>
          </p:cNvPr>
          <p:cNvSpPr/>
          <p:nvPr/>
        </p:nvSpPr>
        <p:spPr>
          <a:xfrm>
            <a:off x="6728279" y="1441156"/>
            <a:ext cx="199569" cy="440218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7196F4E-4C64-BE38-924F-7A9A514FDC54}"/>
              </a:ext>
            </a:extLst>
          </p:cNvPr>
          <p:cNvCxnSpPr>
            <a:cxnSpLocks/>
          </p:cNvCxnSpPr>
          <p:nvPr/>
        </p:nvCxnSpPr>
        <p:spPr>
          <a:xfrm>
            <a:off x="6136814" y="899034"/>
            <a:ext cx="5914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49E7226-25E5-25C4-60BE-53A0D5560BA8}"/>
              </a:ext>
            </a:extLst>
          </p:cNvPr>
          <p:cNvCxnSpPr>
            <a:cxnSpLocks/>
          </p:cNvCxnSpPr>
          <p:nvPr/>
        </p:nvCxnSpPr>
        <p:spPr>
          <a:xfrm>
            <a:off x="6924219" y="899034"/>
            <a:ext cx="17090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57A71EC-5E9E-CB59-882A-A763A982E5EC}"/>
              </a:ext>
            </a:extLst>
          </p:cNvPr>
          <p:cNvSpPr txBox="1"/>
          <p:nvPr/>
        </p:nvSpPr>
        <p:spPr>
          <a:xfrm>
            <a:off x="7147372" y="516456"/>
            <a:ext cx="131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23.55 mm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E444E1-ECA1-512B-6389-6D04F7045F11}"/>
              </a:ext>
            </a:extLst>
          </p:cNvPr>
          <p:cNvSpPr txBox="1"/>
          <p:nvPr/>
        </p:nvSpPr>
        <p:spPr>
          <a:xfrm>
            <a:off x="5775776" y="516456"/>
            <a:ext cx="131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14 mm 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95FCC2C-8551-7B51-9DC1-21C1BF483C72}"/>
              </a:ext>
            </a:extLst>
          </p:cNvPr>
          <p:cNvCxnSpPr>
            <a:cxnSpLocks/>
          </p:cNvCxnSpPr>
          <p:nvPr/>
        </p:nvCxnSpPr>
        <p:spPr>
          <a:xfrm>
            <a:off x="6728279" y="806450"/>
            <a:ext cx="7257" cy="82948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80B57FB-6CC8-F5E9-4AA7-E93702C14B2B}"/>
              </a:ext>
            </a:extLst>
          </p:cNvPr>
          <p:cNvCxnSpPr>
            <a:cxnSpLocks/>
          </p:cNvCxnSpPr>
          <p:nvPr/>
        </p:nvCxnSpPr>
        <p:spPr>
          <a:xfrm>
            <a:off x="6924219" y="805656"/>
            <a:ext cx="3629" cy="82527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DFBFBE4-2F76-E487-0787-423423EECC21}"/>
              </a:ext>
            </a:extLst>
          </p:cNvPr>
          <p:cNvCxnSpPr>
            <a:cxnSpLocks/>
          </p:cNvCxnSpPr>
          <p:nvPr/>
        </p:nvCxnSpPr>
        <p:spPr>
          <a:xfrm>
            <a:off x="5824765" y="3315772"/>
            <a:ext cx="910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91C7B62-7A06-C50B-FDE1-DBDB0FAC42B4}"/>
              </a:ext>
            </a:extLst>
          </p:cNvPr>
          <p:cNvSpPr txBox="1"/>
          <p:nvPr/>
        </p:nvSpPr>
        <p:spPr>
          <a:xfrm>
            <a:off x="4171043" y="3131106"/>
            <a:ext cx="170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/>
              <a:t>Inner Conductor</a:t>
            </a:r>
          </a:p>
        </p:txBody>
      </p:sp>
    </p:spTree>
    <p:extLst>
      <p:ext uri="{BB962C8B-B14F-4D97-AF65-F5344CB8AC3E}">
        <p14:creationId xmlns:p14="http://schemas.microsoft.com/office/powerpoint/2010/main" val="788538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FB5BD0-C238-25B3-5F9B-6616FB9E3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19F21-2590-307A-7141-8EE892F04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Side View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276AAF-D43D-95FD-32DC-4D914AEC5768}"/>
              </a:ext>
            </a:extLst>
          </p:cNvPr>
          <p:cNvCxnSpPr>
            <a:cxnSpLocks/>
          </p:cNvCxnSpPr>
          <p:nvPr/>
        </p:nvCxnSpPr>
        <p:spPr>
          <a:xfrm>
            <a:off x="8744855" y="2213429"/>
            <a:ext cx="0" cy="13497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C9AF9FA-8C04-C3E6-3B56-04158451AA05}"/>
              </a:ext>
            </a:extLst>
          </p:cNvPr>
          <p:cNvSpPr txBox="1"/>
          <p:nvPr/>
        </p:nvSpPr>
        <p:spPr>
          <a:xfrm>
            <a:off x="8642349" y="2703648"/>
            <a:ext cx="131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24.2 mm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D9545C2-323F-4DD5-150A-8D47DDB5A4CC}"/>
              </a:ext>
            </a:extLst>
          </p:cNvPr>
          <p:cNvCxnSpPr>
            <a:cxnSpLocks/>
          </p:cNvCxnSpPr>
          <p:nvPr/>
        </p:nvCxnSpPr>
        <p:spPr>
          <a:xfrm>
            <a:off x="2369455" y="2213429"/>
            <a:ext cx="0" cy="4354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403D073-BFA3-0556-952F-CA2D82758916}"/>
              </a:ext>
            </a:extLst>
          </p:cNvPr>
          <p:cNvSpPr txBox="1"/>
          <p:nvPr/>
        </p:nvSpPr>
        <p:spPr>
          <a:xfrm>
            <a:off x="1489530" y="2267119"/>
            <a:ext cx="905318" cy="370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/>
              <a:t>9.3 mm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6E4F46-FEF9-26C2-ED17-161413AD5B84}"/>
              </a:ext>
            </a:extLst>
          </p:cNvPr>
          <p:cNvSpPr/>
          <p:nvPr/>
        </p:nvSpPr>
        <p:spPr>
          <a:xfrm>
            <a:off x="2881085" y="2213429"/>
            <a:ext cx="5297711" cy="43542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9B4D26-AE90-3DA4-F101-2BDD73B685A8}"/>
              </a:ext>
            </a:extLst>
          </p:cNvPr>
          <p:cNvSpPr/>
          <p:nvPr/>
        </p:nvSpPr>
        <p:spPr>
          <a:xfrm>
            <a:off x="2881085" y="3127777"/>
            <a:ext cx="5297711" cy="43542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BA7F7D-864A-8362-F8CE-7734ED8CD359}"/>
              </a:ext>
            </a:extLst>
          </p:cNvPr>
          <p:cNvSpPr/>
          <p:nvPr/>
        </p:nvSpPr>
        <p:spPr>
          <a:xfrm>
            <a:off x="8178796" y="2213429"/>
            <a:ext cx="410028" cy="13497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C39CED-CDB7-8A13-F720-14571D103032}"/>
              </a:ext>
            </a:extLst>
          </p:cNvPr>
          <p:cNvSpPr/>
          <p:nvPr/>
        </p:nvSpPr>
        <p:spPr>
          <a:xfrm>
            <a:off x="2472863" y="2213429"/>
            <a:ext cx="410028" cy="13497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B65783C-3328-1F17-EB35-33CCC0F59F56}"/>
              </a:ext>
            </a:extLst>
          </p:cNvPr>
          <p:cNvCxnSpPr>
            <a:cxnSpLocks/>
          </p:cNvCxnSpPr>
          <p:nvPr/>
        </p:nvCxnSpPr>
        <p:spPr>
          <a:xfrm>
            <a:off x="2370360" y="2637556"/>
            <a:ext cx="0" cy="4902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7C58642-286D-769B-D76F-C3B834081E32}"/>
              </a:ext>
            </a:extLst>
          </p:cNvPr>
          <p:cNvSpPr txBox="1"/>
          <p:nvPr/>
        </p:nvSpPr>
        <p:spPr>
          <a:xfrm>
            <a:off x="1489530" y="2711317"/>
            <a:ext cx="905318" cy="370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/>
              <a:t>5.6 mm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9D7901-36EA-55B4-F33B-A079F1E69E4D}"/>
              </a:ext>
            </a:extLst>
          </p:cNvPr>
          <p:cNvSpPr/>
          <p:nvPr/>
        </p:nvSpPr>
        <p:spPr>
          <a:xfrm>
            <a:off x="2881085" y="2809006"/>
            <a:ext cx="5297711" cy="1473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2146E2F-2E46-9C04-55E3-9BE5E63E75FD}"/>
              </a:ext>
            </a:extLst>
          </p:cNvPr>
          <p:cNvCxnSpPr>
            <a:cxnSpLocks/>
          </p:cNvCxnSpPr>
          <p:nvPr/>
        </p:nvCxnSpPr>
        <p:spPr>
          <a:xfrm flipV="1">
            <a:off x="3149600" y="2888343"/>
            <a:ext cx="0" cy="939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58A3D04-7AA2-8236-0406-17D1F0A954E4}"/>
              </a:ext>
            </a:extLst>
          </p:cNvPr>
          <p:cNvSpPr txBox="1"/>
          <p:nvPr/>
        </p:nvSpPr>
        <p:spPr>
          <a:xfrm>
            <a:off x="2394848" y="3851113"/>
            <a:ext cx="1850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Inner Conductor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893E368-03E4-BD02-701C-9BF897D68813}"/>
              </a:ext>
            </a:extLst>
          </p:cNvPr>
          <p:cNvCxnSpPr>
            <a:cxnSpLocks/>
          </p:cNvCxnSpPr>
          <p:nvPr/>
        </p:nvCxnSpPr>
        <p:spPr>
          <a:xfrm flipV="1">
            <a:off x="7620008" y="3039290"/>
            <a:ext cx="0" cy="778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9FDBF1B-3F63-1AE0-8E1A-7A7AEE338A8D}"/>
              </a:ext>
            </a:extLst>
          </p:cNvPr>
          <p:cNvSpPr txBox="1"/>
          <p:nvPr/>
        </p:nvSpPr>
        <p:spPr>
          <a:xfrm>
            <a:off x="6894284" y="3817423"/>
            <a:ext cx="1850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Air Dielectric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3375DE-5FD4-ED47-FC18-EB1CB32F7F31}"/>
              </a:ext>
            </a:extLst>
          </p:cNvPr>
          <p:cNvCxnSpPr>
            <a:cxnSpLocks/>
          </p:cNvCxnSpPr>
          <p:nvPr/>
        </p:nvCxnSpPr>
        <p:spPr>
          <a:xfrm>
            <a:off x="3733799" y="2648853"/>
            <a:ext cx="0" cy="160153"/>
          </a:xfrm>
          <a:prstGeom prst="straightConnector1">
            <a:avLst/>
          </a:prstGeom>
          <a:ln w="635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513ACBE-8EB0-ED92-8702-4E8A3393535A}"/>
              </a:ext>
            </a:extLst>
          </p:cNvPr>
          <p:cNvCxnSpPr>
            <a:cxnSpLocks/>
          </p:cNvCxnSpPr>
          <p:nvPr/>
        </p:nvCxnSpPr>
        <p:spPr>
          <a:xfrm>
            <a:off x="3733799" y="2959213"/>
            <a:ext cx="0" cy="160153"/>
          </a:xfrm>
          <a:prstGeom prst="straightConnector1">
            <a:avLst/>
          </a:prstGeom>
          <a:ln w="635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5B53BBE-9112-3AD4-E4BD-12D3D8202EDB}"/>
              </a:ext>
            </a:extLst>
          </p:cNvPr>
          <p:cNvSpPr txBox="1"/>
          <p:nvPr/>
        </p:nvSpPr>
        <p:spPr>
          <a:xfrm>
            <a:off x="3623145" y="2548987"/>
            <a:ext cx="1128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dirty="0"/>
              <a:t>1.275 mm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959AB9-4B2B-06A8-3887-5AEC357D3A80}"/>
              </a:ext>
            </a:extLst>
          </p:cNvPr>
          <p:cNvSpPr txBox="1"/>
          <p:nvPr/>
        </p:nvSpPr>
        <p:spPr>
          <a:xfrm>
            <a:off x="3615889" y="2874895"/>
            <a:ext cx="1136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dirty="0"/>
              <a:t>1.275 mm </a:t>
            </a:r>
          </a:p>
        </p:txBody>
      </p:sp>
    </p:spTree>
    <p:extLst>
      <p:ext uri="{BB962C8B-B14F-4D97-AF65-F5344CB8AC3E}">
        <p14:creationId xmlns:p14="http://schemas.microsoft.com/office/powerpoint/2010/main" val="837358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9DE56-C893-13D0-C756-A66514BBB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425D8C6-B21E-49B4-395E-F0D8621380DB}"/>
              </a:ext>
            </a:extLst>
          </p:cNvPr>
          <p:cNvSpPr/>
          <p:nvPr/>
        </p:nvSpPr>
        <p:spPr>
          <a:xfrm>
            <a:off x="8734637" y="1678797"/>
            <a:ext cx="1080000" cy="10800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5C877C-B3CC-9F87-5174-D92120A3F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Inner Conductor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1B3144-19FF-4869-6DCA-A1A35F707B2F}"/>
              </a:ext>
            </a:extLst>
          </p:cNvPr>
          <p:cNvSpPr txBox="1"/>
          <p:nvPr/>
        </p:nvSpPr>
        <p:spPr>
          <a:xfrm>
            <a:off x="843662" y="1585018"/>
            <a:ext cx="57373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There is no explicit mentioning of the material of the inner conductor in the Datasheet of the tuner.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But the tuner mentions a connector type of 7mm.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is explicitly mentioned in the datasheet of the 7mm connector, that the inner conductor is of </a:t>
            </a:r>
            <a:r>
              <a:rPr lang="en-IN" dirty="0" err="1"/>
              <a:t>BeCu</a:t>
            </a:r>
            <a:r>
              <a:rPr lang="en-IN" dirty="0"/>
              <a:t> with Gold plating.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same has been used in the simulation also.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Link: </a:t>
            </a:r>
            <a:r>
              <a:rPr lang="en-IN" dirty="0">
                <a:hlinkClick r:id="rId2" action="ppaction://hlinkfile"/>
              </a:rPr>
              <a:t>1.1 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52108A-4A52-E85D-83B0-EC291F29BAFD}"/>
              </a:ext>
            </a:extLst>
          </p:cNvPr>
          <p:cNvSpPr txBox="1"/>
          <p:nvPr/>
        </p:nvSpPr>
        <p:spPr>
          <a:xfrm>
            <a:off x="8580651" y="3114131"/>
            <a:ext cx="1850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BeCu</a:t>
            </a: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740CDAA-9342-C6D5-E8D0-3270059FAF32}"/>
              </a:ext>
            </a:extLst>
          </p:cNvPr>
          <p:cNvSpPr/>
          <p:nvPr/>
        </p:nvSpPr>
        <p:spPr>
          <a:xfrm>
            <a:off x="8817437" y="1761597"/>
            <a:ext cx="914400" cy="9144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4D18415-F40A-CB02-EB7F-F56E44C08238}"/>
              </a:ext>
            </a:extLst>
          </p:cNvPr>
          <p:cNvCxnSpPr>
            <a:cxnSpLocks/>
            <a:stCxn id="5" idx="0"/>
            <a:endCxn id="5" idx="4"/>
          </p:cNvCxnSpPr>
          <p:nvPr/>
        </p:nvCxnSpPr>
        <p:spPr>
          <a:xfrm>
            <a:off x="9274637" y="1678797"/>
            <a:ext cx="0" cy="108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3B9E1C8-556A-6059-BF7D-15E7586A5026}"/>
              </a:ext>
            </a:extLst>
          </p:cNvPr>
          <p:cNvSpPr txBox="1"/>
          <p:nvPr/>
        </p:nvSpPr>
        <p:spPr>
          <a:xfrm>
            <a:off x="9651998" y="2034131"/>
            <a:ext cx="131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3.05 mm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4B35A3A-5BF2-E9DB-2631-909BA8EA851E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9274637" y="1678797"/>
            <a:ext cx="72389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65CAAB8-E910-CB60-2C49-D16D7B1FE09C}"/>
              </a:ext>
            </a:extLst>
          </p:cNvPr>
          <p:cNvCxnSpPr>
            <a:cxnSpLocks/>
          </p:cNvCxnSpPr>
          <p:nvPr/>
        </p:nvCxnSpPr>
        <p:spPr>
          <a:xfrm>
            <a:off x="9290052" y="2758797"/>
            <a:ext cx="72389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FB7749A-0717-E016-F930-134ACED8B97E}"/>
              </a:ext>
            </a:extLst>
          </p:cNvPr>
          <p:cNvCxnSpPr>
            <a:cxnSpLocks/>
          </p:cNvCxnSpPr>
          <p:nvPr/>
        </p:nvCxnSpPr>
        <p:spPr>
          <a:xfrm flipH="1">
            <a:off x="8580651" y="2218797"/>
            <a:ext cx="153986" cy="0"/>
          </a:xfrm>
          <a:prstGeom prst="straightConnector1">
            <a:avLst/>
          </a:prstGeom>
          <a:ln w="6350"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AAF2FA2-E117-78B6-7C50-6D841BA782D8}"/>
              </a:ext>
            </a:extLst>
          </p:cNvPr>
          <p:cNvCxnSpPr>
            <a:cxnSpLocks/>
          </p:cNvCxnSpPr>
          <p:nvPr/>
        </p:nvCxnSpPr>
        <p:spPr>
          <a:xfrm flipH="1">
            <a:off x="8817437" y="2218797"/>
            <a:ext cx="153986" cy="0"/>
          </a:xfrm>
          <a:prstGeom prst="straightConnector1">
            <a:avLst/>
          </a:prstGeom>
          <a:ln w="6350">
            <a:headEnd type="non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4F8A2AF-800B-4B1F-7CBD-11B0724EAC22}"/>
              </a:ext>
            </a:extLst>
          </p:cNvPr>
          <p:cNvCxnSpPr>
            <a:cxnSpLocks/>
          </p:cNvCxnSpPr>
          <p:nvPr/>
        </p:nvCxnSpPr>
        <p:spPr>
          <a:xfrm flipH="1">
            <a:off x="8698382" y="2218797"/>
            <a:ext cx="153986" cy="0"/>
          </a:xfrm>
          <a:prstGeom prst="straightConnector1">
            <a:avLst/>
          </a:prstGeom>
          <a:ln w="6350"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AF8DB9B-762A-072F-1E82-BDEC626F8A57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8817437" y="2218797"/>
            <a:ext cx="0" cy="55146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A07AE2D-FEDA-791F-7D28-99A88BF07DC2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8734637" y="2218797"/>
            <a:ext cx="0" cy="55771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405E908-5652-46DB-26CC-498A753B2865}"/>
              </a:ext>
            </a:extLst>
          </p:cNvPr>
          <p:cNvSpPr txBox="1"/>
          <p:nvPr/>
        </p:nvSpPr>
        <p:spPr>
          <a:xfrm>
            <a:off x="8118605" y="2716780"/>
            <a:ext cx="131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0.05 mm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26C302-0981-1887-0960-C9B04EE017F0}"/>
              </a:ext>
            </a:extLst>
          </p:cNvPr>
          <p:cNvCxnSpPr>
            <a:cxnSpLocks/>
          </p:cNvCxnSpPr>
          <p:nvPr/>
        </p:nvCxnSpPr>
        <p:spPr>
          <a:xfrm flipV="1">
            <a:off x="9495323" y="2381192"/>
            <a:ext cx="0" cy="778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D232F71-639A-0C31-B606-86907DB5C3F7}"/>
              </a:ext>
            </a:extLst>
          </p:cNvPr>
          <p:cNvCxnSpPr>
            <a:cxnSpLocks/>
          </p:cNvCxnSpPr>
          <p:nvPr/>
        </p:nvCxnSpPr>
        <p:spPr>
          <a:xfrm>
            <a:off x="9024918" y="954711"/>
            <a:ext cx="2980" cy="806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44B1608-9B1A-EE73-F0A9-04393B0CDFA7}"/>
              </a:ext>
            </a:extLst>
          </p:cNvPr>
          <p:cNvSpPr txBox="1"/>
          <p:nvPr/>
        </p:nvSpPr>
        <p:spPr>
          <a:xfrm>
            <a:off x="8099632" y="633778"/>
            <a:ext cx="1850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Gold</a:t>
            </a:r>
          </a:p>
        </p:txBody>
      </p:sp>
    </p:spTree>
    <p:extLst>
      <p:ext uri="{BB962C8B-B14F-4D97-AF65-F5344CB8AC3E}">
        <p14:creationId xmlns:p14="http://schemas.microsoft.com/office/powerpoint/2010/main" val="2441255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5F6E7-CF43-5EB4-D1B6-0059F2717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C6DB8-4490-669A-2B0D-90A010158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Tuner Probe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891F2A-2797-C7FE-1B58-32C5D79D5C78}"/>
              </a:ext>
            </a:extLst>
          </p:cNvPr>
          <p:cNvSpPr txBox="1"/>
          <p:nvPr/>
        </p:nvSpPr>
        <p:spPr>
          <a:xfrm>
            <a:off x="843662" y="1585018"/>
            <a:ext cx="10136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Tuner probe material is also assumed to </a:t>
            </a:r>
            <a:r>
              <a:rPr lang="en-IN" dirty="0" err="1"/>
              <a:t>BeCu</a:t>
            </a:r>
            <a:r>
              <a:rPr lang="en-IN" dirty="0"/>
              <a:t>, as the purpose of the tuner is to affect the EM waves in the inner conductor.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692797-BA20-323D-633C-5C9FF294E332}"/>
              </a:ext>
            </a:extLst>
          </p:cNvPr>
          <p:cNvCxnSpPr>
            <a:cxnSpLocks/>
          </p:cNvCxnSpPr>
          <p:nvPr/>
        </p:nvCxnSpPr>
        <p:spPr>
          <a:xfrm>
            <a:off x="3098809" y="3135086"/>
            <a:ext cx="0" cy="21378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2F4BDE-59D7-5EF9-AC96-A450D71EA321}"/>
              </a:ext>
            </a:extLst>
          </p:cNvPr>
          <p:cNvSpPr txBox="1"/>
          <p:nvPr/>
        </p:nvSpPr>
        <p:spPr>
          <a:xfrm>
            <a:off x="8262587" y="3861459"/>
            <a:ext cx="131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20.6 mm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BB6402-9580-201E-4524-AE2A316861FA}"/>
              </a:ext>
            </a:extLst>
          </p:cNvPr>
          <p:cNvSpPr/>
          <p:nvPr/>
        </p:nvSpPr>
        <p:spPr>
          <a:xfrm>
            <a:off x="1226457" y="3135086"/>
            <a:ext cx="1763477" cy="21378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Top 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D1F713-DA6E-693C-8853-3825CEC76EF0}"/>
              </a:ext>
            </a:extLst>
          </p:cNvPr>
          <p:cNvSpPr txBox="1"/>
          <p:nvPr/>
        </p:nvSpPr>
        <p:spPr>
          <a:xfrm>
            <a:off x="1451425" y="5393918"/>
            <a:ext cx="131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16.6 mm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06B602-C201-C69C-D2FC-C1EDB6B853C5}"/>
              </a:ext>
            </a:extLst>
          </p:cNvPr>
          <p:cNvCxnSpPr>
            <a:cxnSpLocks/>
          </p:cNvCxnSpPr>
          <p:nvPr/>
        </p:nvCxnSpPr>
        <p:spPr>
          <a:xfrm flipH="1">
            <a:off x="1226457" y="5372112"/>
            <a:ext cx="17634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7FAD2A-DEA2-9E3C-0696-B199C75B0093}"/>
              </a:ext>
            </a:extLst>
          </p:cNvPr>
          <p:cNvSpPr/>
          <p:nvPr/>
        </p:nvSpPr>
        <p:spPr>
          <a:xfrm>
            <a:off x="7776359" y="3131457"/>
            <a:ext cx="2285997" cy="595085"/>
          </a:xfrm>
          <a:custGeom>
            <a:avLst/>
            <a:gdLst>
              <a:gd name="connsiteX0" fmla="*/ 0 w 2285997"/>
              <a:gd name="connsiteY0" fmla="*/ 0 h 595085"/>
              <a:gd name="connsiteX1" fmla="*/ 2285997 w 2285997"/>
              <a:gd name="connsiteY1" fmla="*/ 0 h 595085"/>
              <a:gd name="connsiteX2" fmla="*/ 2285997 w 2285997"/>
              <a:gd name="connsiteY2" fmla="*/ 59914 h 595085"/>
              <a:gd name="connsiteX3" fmla="*/ 2051997 w 2285997"/>
              <a:gd name="connsiteY3" fmla="*/ 293914 h 595085"/>
              <a:gd name="connsiteX4" fmla="*/ 2285997 w 2285997"/>
              <a:gd name="connsiteY4" fmla="*/ 527914 h 595085"/>
              <a:gd name="connsiteX5" fmla="*/ 2285997 w 2285997"/>
              <a:gd name="connsiteY5" fmla="*/ 595085 h 595085"/>
              <a:gd name="connsiteX6" fmla="*/ 0 w 2285997"/>
              <a:gd name="connsiteY6" fmla="*/ 595085 h 595085"/>
              <a:gd name="connsiteX7" fmla="*/ 0 w 2285997"/>
              <a:gd name="connsiteY7" fmla="*/ 0 h 59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85997" h="595085">
                <a:moveTo>
                  <a:pt x="0" y="0"/>
                </a:moveTo>
                <a:lnTo>
                  <a:pt x="2285997" y="0"/>
                </a:lnTo>
                <a:lnTo>
                  <a:pt x="2285997" y="59914"/>
                </a:lnTo>
                <a:cubicBezTo>
                  <a:pt x="2156762" y="59914"/>
                  <a:pt x="2051997" y="164679"/>
                  <a:pt x="2051997" y="293914"/>
                </a:cubicBezTo>
                <a:cubicBezTo>
                  <a:pt x="2051997" y="423149"/>
                  <a:pt x="2156762" y="527914"/>
                  <a:pt x="2285997" y="527914"/>
                </a:cubicBezTo>
                <a:lnTo>
                  <a:pt x="2285997" y="595085"/>
                </a:lnTo>
                <a:lnTo>
                  <a:pt x="0" y="59508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IN" dirty="0"/>
              <a:t>Side View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BFB846A-0872-1F37-9E59-553D797F2DB0}"/>
              </a:ext>
            </a:extLst>
          </p:cNvPr>
          <p:cNvCxnSpPr>
            <a:cxnSpLocks/>
          </p:cNvCxnSpPr>
          <p:nvPr/>
        </p:nvCxnSpPr>
        <p:spPr>
          <a:xfrm flipH="1">
            <a:off x="7776359" y="3861459"/>
            <a:ext cx="22859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C05F050-A406-C6AF-B54C-83001465A135}"/>
              </a:ext>
            </a:extLst>
          </p:cNvPr>
          <p:cNvCxnSpPr>
            <a:cxnSpLocks/>
          </p:cNvCxnSpPr>
          <p:nvPr/>
        </p:nvCxnSpPr>
        <p:spPr>
          <a:xfrm flipV="1">
            <a:off x="10062356" y="3216656"/>
            <a:ext cx="0" cy="4174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6FC1209-2856-6E8E-4F84-11470D7B73BD}"/>
              </a:ext>
            </a:extLst>
          </p:cNvPr>
          <p:cNvSpPr txBox="1"/>
          <p:nvPr/>
        </p:nvSpPr>
        <p:spPr>
          <a:xfrm>
            <a:off x="10134927" y="3244103"/>
            <a:ext cx="131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 mm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3BBF7D7-9BC5-CF13-C51C-11B70854D8AC}"/>
              </a:ext>
            </a:extLst>
          </p:cNvPr>
          <p:cNvCxnSpPr>
            <a:cxnSpLocks/>
          </p:cNvCxnSpPr>
          <p:nvPr/>
        </p:nvCxnSpPr>
        <p:spPr>
          <a:xfrm flipV="1">
            <a:off x="7689270" y="3131457"/>
            <a:ext cx="0" cy="595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104D6CF-5D2A-1BB1-8A04-B1A7804ACBD8}"/>
              </a:ext>
            </a:extLst>
          </p:cNvPr>
          <p:cNvSpPr txBox="1"/>
          <p:nvPr/>
        </p:nvSpPr>
        <p:spPr>
          <a:xfrm>
            <a:off x="6861969" y="3235753"/>
            <a:ext cx="131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5.5 mm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41E954-107A-F9CD-2D73-C7A999BDCFA1}"/>
              </a:ext>
            </a:extLst>
          </p:cNvPr>
          <p:cNvSpPr txBox="1"/>
          <p:nvPr/>
        </p:nvSpPr>
        <p:spPr>
          <a:xfrm>
            <a:off x="2900878" y="4019364"/>
            <a:ext cx="131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20.6 mm </a:t>
            </a:r>
          </a:p>
        </p:txBody>
      </p:sp>
    </p:spTree>
    <p:extLst>
      <p:ext uri="{BB962C8B-B14F-4D97-AF65-F5344CB8AC3E}">
        <p14:creationId xmlns:p14="http://schemas.microsoft.com/office/powerpoint/2010/main" val="1924301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9CC64-DAEA-5175-AA04-4E280030C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CD98F-E773-8CAB-944F-AB250278B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Tuner Probe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67FA92-CD78-62CE-3371-C750C25A3BD1}"/>
              </a:ext>
            </a:extLst>
          </p:cNvPr>
          <p:cNvSpPr txBox="1"/>
          <p:nvPr/>
        </p:nvSpPr>
        <p:spPr>
          <a:xfrm>
            <a:off x="843662" y="1585018"/>
            <a:ext cx="10136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Tuner probe material is also assumed to </a:t>
            </a:r>
            <a:r>
              <a:rPr lang="en-IN" dirty="0" err="1"/>
              <a:t>BeCu</a:t>
            </a:r>
            <a:r>
              <a:rPr lang="en-IN" dirty="0"/>
              <a:t>, as the purpose of the tuner is to affect the EM waves in the inner conductor.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DB7A4F-B988-8B3E-8A74-3ED9A04A32F6}"/>
              </a:ext>
            </a:extLst>
          </p:cNvPr>
          <p:cNvCxnSpPr>
            <a:cxnSpLocks/>
          </p:cNvCxnSpPr>
          <p:nvPr/>
        </p:nvCxnSpPr>
        <p:spPr>
          <a:xfrm>
            <a:off x="1103755" y="3131891"/>
            <a:ext cx="0" cy="21378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785DBF2-76EE-E9F3-A2D7-65EF1DFDF9D7}"/>
              </a:ext>
            </a:extLst>
          </p:cNvPr>
          <p:cNvSpPr txBox="1"/>
          <p:nvPr/>
        </p:nvSpPr>
        <p:spPr>
          <a:xfrm>
            <a:off x="8167920" y="3883932"/>
            <a:ext cx="131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20.6 mm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1F031C-D71C-CB94-43DC-D79C79EC0959}"/>
              </a:ext>
            </a:extLst>
          </p:cNvPr>
          <p:cNvSpPr txBox="1"/>
          <p:nvPr/>
        </p:nvSpPr>
        <p:spPr>
          <a:xfrm>
            <a:off x="1103755" y="5372112"/>
            <a:ext cx="131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6 mm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505FDB-23D3-73A6-9010-A4EDB667CAC8}"/>
              </a:ext>
            </a:extLst>
          </p:cNvPr>
          <p:cNvCxnSpPr>
            <a:cxnSpLocks/>
          </p:cNvCxnSpPr>
          <p:nvPr/>
        </p:nvCxnSpPr>
        <p:spPr>
          <a:xfrm flipH="1">
            <a:off x="1226457" y="5372112"/>
            <a:ext cx="10526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1AAE29A-19DB-FE29-1DD8-10C90CD63ACA}"/>
              </a:ext>
            </a:extLst>
          </p:cNvPr>
          <p:cNvSpPr/>
          <p:nvPr/>
        </p:nvSpPr>
        <p:spPr>
          <a:xfrm>
            <a:off x="7721593" y="3131891"/>
            <a:ext cx="2285997" cy="595085"/>
          </a:xfrm>
          <a:custGeom>
            <a:avLst/>
            <a:gdLst>
              <a:gd name="connsiteX0" fmla="*/ 0 w 2285997"/>
              <a:gd name="connsiteY0" fmla="*/ 0 h 595085"/>
              <a:gd name="connsiteX1" fmla="*/ 2285997 w 2285997"/>
              <a:gd name="connsiteY1" fmla="*/ 0 h 595085"/>
              <a:gd name="connsiteX2" fmla="*/ 2285997 w 2285997"/>
              <a:gd name="connsiteY2" fmla="*/ 59914 h 595085"/>
              <a:gd name="connsiteX3" fmla="*/ 2051997 w 2285997"/>
              <a:gd name="connsiteY3" fmla="*/ 293914 h 595085"/>
              <a:gd name="connsiteX4" fmla="*/ 2285997 w 2285997"/>
              <a:gd name="connsiteY4" fmla="*/ 527914 h 595085"/>
              <a:gd name="connsiteX5" fmla="*/ 2285997 w 2285997"/>
              <a:gd name="connsiteY5" fmla="*/ 595085 h 595085"/>
              <a:gd name="connsiteX6" fmla="*/ 0 w 2285997"/>
              <a:gd name="connsiteY6" fmla="*/ 595085 h 595085"/>
              <a:gd name="connsiteX7" fmla="*/ 0 w 2285997"/>
              <a:gd name="connsiteY7" fmla="*/ 0 h 59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85997" h="595085">
                <a:moveTo>
                  <a:pt x="0" y="0"/>
                </a:moveTo>
                <a:lnTo>
                  <a:pt x="2285997" y="0"/>
                </a:lnTo>
                <a:lnTo>
                  <a:pt x="2285997" y="59914"/>
                </a:lnTo>
                <a:cubicBezTo>
                  <a:pt x="2156762" y="59914"/>
                  <a:pt x="2051997" y="164679"/>
                  <a:pt x="2051997" y="293914"/>
                </a:cubicBezTo>
                <a:cubicBezTo>
                  <a:pt x="2051997" y="423149"/>
                  <a:pt x="2156762" y="527914"/>
                  <a:pt x="2285997" y="527914"/>
                </a:cubicBezTo>
                <a:lnTo>
                  <a:pt x="2285997" y="595085"/>
                </a:lnTo>
                <a:lnTo>
                  <a:pt x="0" y="59508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IN" dirty="0"/>
              <a:t>Left Side View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0A3F08-9347-0453-2925-4B5C20D42A4F}"/>
              </a:ext>
            </a:extLst>
          </p:cNvPr>
          <p:cNvCxnSpPr>
            <a:cxnSpLocks/>
          </p:cNvCxnSpPr>
          <p:nvPr/>
        </p:nvCxnSpPr>
        <p:spPr>
          <a:xfrm flipH="1">
            <a:off x="7721593" y="3861893"/>
            <a:ext cx="22859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BE80EB6-3B6A-AB53-045D-8FE33915CB57}"/>
              </a:ext>
            </a:extLst>
          </p:cNvPr>
          <p:cNvCxnSpPr>
            <a:cxnSpLocks/>
          </p:cNvCxnSpPr>
          <p:nvPr/>
        </p:nvCxnSpPr>
        <p:spPr>
          <a:xfrm flipV="1">
            <a:off x="10007590" y="3217090"/>
            <a:ext cx="0" cy="4174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345B827-E0ED-3663-8379-E4A3106DDE1F}"/>
              </a:ext>
            </a:extLst>
          </p:cNvPr>
          <p:cNvSpPr txBox="1"/>
          <p:nvPr/>
        </p:nvSpPr>
        <p:spPr>
          <a:xfrm>
            <a:off x="9983184" y="3236187"/>
            <a:ext cx="131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 mm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DAF7384-9B0C-718C-1DC0-86F43D1951B9}"/>
              </a:ext>
            </a:extLst>
          </p:cNvPr>
          <p:cNvCxnSpPr>
            <a:cxnSpLocks/>
          </p:cNvCxnSpPr>
          <p:nvPr/>
        </p:nvCxnSpPr>
        <p:spPr>
          <a:xfrm flipV="1">
            <a:off x="7634504" y="3131891"/>
            <a:ext cx="0" cy="595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9EDA1DD-30CE-6B0E-0D2C-732A3199DFC9}"/>
              </a:ext>
            </a:extLst>
          </p:cNvPr>
          <p:cNvSpPr txBox="1"/>
          <p:nvPr/>
        </p:nvSpPr>
        <p:spPr>
          <a:xfrm>
            <a:off x="6807203" y="3236187"/>
            <a:ext cx="131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5.5 mm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FB4C94-EC7A-7065-3E5B-37D90E753011}"/>
              </a:ext>
            </a:extLst>
          </p:cNvPr>
          <p:cNvSpPr txBox="1"/>
          <p:nvPr/>
        </p:nvSpPr>
        <p:spPr>
          <a:xfrm>
            <a:off x="-25390" y="4016169"/>
            <a:ext cx="131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20.6 mm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629845F-8797-BA47-5B01-B9A3C3F46B52}"/>
              </a:ext>
            </a:extLst>
          </p:cNvPr>
          <p:cNvSpPr/>
          <p:nvPr/>
        </p:nvSpPr>
        <p:spPr>
          <a:xfrm>
            <a:off x="1226458" y="3135086"/>
            <a:ext cx="1967016" cy="2137888"/>
          </a:xfrm>
          <a:custGeom>
            <a:avLst/>
            <a:gdLst>
              <a:gd name="connsiteX0" fmla="*/ 0 w 1967016"/>
              <a:gd name="connsiteY0" fmla="*/ 0 h 2137888"/>
              <a:gd name="connsiteX1" fmla="*/ 1052616 w 1967016"/>
              <a:gd name="connsiteY1" fmla="*/ 0 h 2137888"/>
              <a:gd name="connsiteX2" fmla="*/ 1052616 w 1967016"/>
              <a:gd name="connsiteY2" fmla="*/ 3337 h 2137888"/>
              <a:gd name="connsiteX3" fmla="*/ 1967016 w 1967016"/>
              <a:gd name="connsiteY3" fmla="*/ 3337 h 2137888"/>
              <a:gd name="connsiteX4" fmla="*/ 1967016 w 1967016"/>
              <a:gd name="connsiteY4" fmla="*/ 917737 h 2137888"/>
              <a:gd name="connsiteX5" fmla="*/ 1052616 w 1967016"/>
              <a:gd name="connsiteY5" fmla="*/ 917737 h 2137888"/>
              <a:gd name="connsiteX6" fmla="*/ 1052616 w 1967016"/>
              <a:gd name="connsiteY6" fmla="*/ 2137888 h 2137888"/>
              <a:gd name="connsiteX7" fmla="*/ 0 w 1967016"/>
              <a:gd name="connsiteY7" fmla="*/ 2137888 h 2137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67016" h="2137888">
                <a:moveTo>
                  <a:pt x="0" y="0"/>
                </a:moveTo>
                <a:lnTo>
                  <a:pt x="1052616" y="0"/>
                </a:lnTo>
                <a:lnTo>
                  <a:pt x="1052616" y="3337"/>
                </a:lnTo>
                <a:lnTo>
                  <a:pt x="1967016" y="3337"/>
                </a:lnTo>
                <a:lnTo>
                  <a:pt x="1967016" y="917737"/>
                </a:lnTo>
                <a:lnTo>
                  <a:pt x="1052616" y="917737"/>
                </a:lnTo>
                <a:lnTo>
                  <a:pt x="1052616" y="2137888"/>
                </a:lnTo>
                <a:lnTo>
                  <a:pt x="0" y="2137888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IN" dirty="0"/>
              <a:t>Top View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2C2CF6-B054-FF8D-0F8F-1F180B2C791F}"/>
              </a:ext>
            </a:extLst>
          </p:cNvPr>
          <p:cNvCxnSpPr>
            <a:cxnSpLocks/>
          </p:cNvCxnSpPr>
          <p:nvPr/>
        </p:nvCxnSpPr>
        <p:spPr>
          <a:xfrm flipH="1">
            <a:off x="2307940" y="5372112"/>
            <a:ext cx="9144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F3F387E-8541-686F-A4A7-9B40721817D7}"/>
              </a:ext>
            </a:extLst>
          </p:cNvPr>
          <p:cNvSpPr txBox="1"/>
          <p:nvPr/>
        </p:nvSpPr>
        <p:spPr>
          <a:xfrm>
            <a:off x="2108370" y="5363920"/>
            <a:ext cx="131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10.6 mm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126A780-315B-2E2D-2309-9A450323ED6F}"/>
              </a:ext>
            </a:extLst>
          </p:cNvPr>
          <p:cNvCxnSpPr>
            <a:cxnSpLocks/>
          </p:cNvCxnSpPr>
          <p:nvPr/>
        </p:nvCxnSpPr>
        <p:spPr>
          <a:xfrm>
            <a:off x="3327409" y="3131891"/>
            <a:ext cx="0" cy="9178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44E1635-F602-AB4F-9733-8677956D5C29}"/>
              </a:ext>
            </a:extLst>
          </p:cNvPr>
          <p:cNvCxnSpPr>
            <a:cxnSpLocks/>
          </p:cNvCxnSpPr>
          <p:nvPr/>
        </p:nvCxnSpPr>
        <p:spPr>
          <a:xfrm>
            <a:off x="3327409" y="4101709"/>
            <a:ext cx="0" cy="11680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7570AED-CA6F-A4F4-526B-767E6ECD5920}"/>
              </a:ext>
            </a:extLst>
          </p:cNvPr>
          <p:cNvSpPr txBox="1"/>
          <p:nvPr/>
        </p:nvSpPr>
        <p:spPr>
          <a:xfrm>
            <a:off x="3144983" y="3406156"/>
            <a:ext cx="131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12.7 mm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4B274B-62D0-D8F5-4A26-EAB7C5293AC7}"/>
              </a:ext>
            </a:extLst>
          </p:cNvPr>
          <p:cNvSpPr txBox="1"/>
          <p:nvPr/>
        </p:nvSpPr>
        <p:spPr>
          <a:xfrm>
            <a:off x="3144983" y="4494559"/>
            <a:ext cx="131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5.9 mm </a:t>
            </a:r>
          </a:p>
        </p:txBody>
      </p:sp>
    </p:spTree>
    <p:extLst>
      <p:ext uri="{BB962C8B-B14F-4D97-AF65-F5344CB8AC3E}">
        <p14:creationId xmlns:p14="http://schemas.microsoft.com/office/powerpoint/2010/main" val="2395198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839BA-5F91-D48F-5C82-A7CD4FACE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88775-FA8B-4A5C-13B2-98CAFA5D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Probe Lateral Movement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3EDE096-2835-6B59-E4BC-BB8CB144E6DE}"/>
              </a:ext>
            </a:extLst>
          </p:cNvPr>
          <p:cNvCxnSpPr>
            <a:cxnSpLocks/>
          </p:cNvCxnSpPr>
          <p:nvPr/>
        </p:nvCxnSpPr>
        <p:spPr>
          <a:xfrm>
            <a:off x="1526905" y="2306782"/>
            <a:ext cx="0" cy="8239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41949DD-33D9-5637-0A79-1058E305340A}"/>
              </a:ext>
            </a:extLst>
          </p:cNvPr>
          <p:cNvSpPr txBox="1"/>
          <p:nvPr/>
        </p:nvSpPr>
        <p:spPr>
          <a:xfrm>
            <a:off x="318821" y="2408380"/>
            <a:ext cx="1242947" cy="700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/>
              <a:t>9.3 mm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A29444-8D61-B82C-EECF-95D69CC4F0D2}"/>
              </a:ext>
            </a:extLst>
          </p:cNvPr>
          <p:cNvSpPr/>
          <p:nvPr/>
        </p:nvSpPr>
        <p:spPr>
          <a:xfrm>
            <a:off x="2229342" y="2306782"/>
            <a:ext cx="7273436" cy="82395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90E7F7-AD4B-DBC4-0C0B-811AEAAB9A9C}"/>
              </a:ext>
            </a:extLst>
          </p:cNvPr>
          <p:cNvSpPr/>
          <p:nvPr/>
        </p:nvSpPr>
        <p:spPr>
          <a:xfrm>
            <a:off x="2229342" y="4037005"/>
            <a:ext cx="7273436" cy="82395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1EE4C7-8CC1-1E9F-6E7B-D862AB50534B}"/>
              </a:ext>
            </a:extLst>
          </p:cNvPr>
          <p:cNvSpPr/>
          <p:nvPr/>
        </p:nvSpPr>
        <p:spPr>
          <a:xfrm>
            <a:off x="9502777" y="2306782"/>
            <a:ext cx="562944" cy="25541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DCD4F0-E584-FADE-83F5-DC4FE89C15AE}"/>
              </a:ext>
            </a:extLst>
          </p:cNvPr>
          <p:cNvSpPr/>
          <p:nvPr/>
        </p:nvSpPr>
        <p:spPr>
          <a:xfrm>
            <a:off x="1668878" y="2306782"/>
            <a:ext cx="562944" cy="25541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4FFF8B4-A805-294A-298D-FC45919F830B}"/>
              </a:ext>
            </a:extLst>
          </p:cNvPr>
          <p:cNvCxnSpPr>
            <a:cxnSpLocks/>
          </p:cNvCxnSpPr>
          <p:nvPr/>
        </p:nvCxnSpPr>
        <p:spPr>
          <a:xfrm>
            <a:off x="1528147" y="3109358"/>
            <a:ext cx="0" cy="9276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1676E60-EF23-4E55-19A6-59E334F22A62}"/>
              </a:ext>
            </a:extLst>
          </p:cNvPr>
          <p:cNvSpPr txBox="1"/>
          <p:nvPr/>
        </p:nvSpPr>
        <p:spPr>
          <a:xfrm>
            <a:off x="1483037" y="3642109"/>
            <a:ext cx="1242947" cy="582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400" dirty="0"/>
              <a:t>7 mm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CFAA17-F564-186D-7895-F52251B00C25}"/>
              </a:ext>
            </a:extLst>
          </p:cNvPr>
          <p:cNvSpPr/>
          <p:nvPr/>
        </p:nvSpPr>
        <p:spPr>
          <a:xfrm>
            <a:off x="2229342" y="3433794"/>
            <a:ext cx="7273436" cy="2787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CB91DA-71E4-4177-4B05-10C26F3244AA}"/>
              </a:ext>
            </a:extLst>
          </p:cNvPr>
          <p:cNvSpPr txBox="1"/>
          <p:nvPr/>
        </p:nvSpPr>
        <p:spPr>
          <a:xfrm>
            <a:off x="1561767" y="5405775"/>
            <a:ext cx="6013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Total Length of Aluminium Slab = 127.35mm</a:t>
            </a:r>
          </a:p>
          <a:p>
            <a:r>
              <a:rPr lang="en-IN" dirty="0"/>
              <a:t>Movement Restriction on both sides= 14 mm (7 on each side)</a:t>
            </a:r>
          </a:p>
          <a:p>
            <a:r>
              <a:rPr lang="en-IN" dirty="0"/>
              <a:t>Effective Movement Length = 113.35 mm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CF06321-007B-ABF6-198A-466088182F03}"/>
              </a:ext>
            </a:extLst>
          </p:cNvPr>
          <p:cNvCxnSpPr>
            <a:cxnSpLocks/>
          </p:cNvCxnSpPr>
          <p:nvPr/>
        </p:nvCxnSpPr>
        <p:spPr>
          <a:xfrm flipH="1">
            <a:off x="4225958" y="3334851"/>
            <a:ext cx="32802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4031C9E-83AE-72C2-9208-46F2EEFBE2B4}"/>
              </a:ext>
            </a:extLst>
          </p:cNvPr>
          <p:cNvCxnSpPr>
            <a:cxnSpLocks/>
          </p:cNvCxnSpPr>
          <p:nvPr/>
        </p:nvCxnSpPr>
        <p:spPr>
          <a:xfrm flipH="1">
            <a:off x="2233097" y="3615998"/>
            <a:ext cx="455535" cy="0"/>
          </a:xfrm>
          <a:prstGeom prst="straightConnector1">
            <a:avLst/>
          </a:prstGeom>
          <a:ln w="635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D279E92-F67A-6AD2-18DF-2BF7AE9E76FE}"/>
              </a:ext>
            </a:extLst>
          </p:cNvPr>
          <p:cNvSpPr/>
          <p:nvPr/>
        </p:nvSpPr>
        <p:spPr>
          <a:xfrm>
            <a:off x="2688632" y="3234425"/>
            <a:ext cx="767181" cy="6988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TP1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B4CA8A-5EF3-3E9A-DC10-7C2441320E6C}"/>
              </a:ext>
            </a:extLst>
          </p:cNvPr>
          <p:cNvSpPr/>
          <p:nvPr/>
        </p:nvSpPr>
        <p:spPr>
          <a:xfrm>
            <a:off x="3460805" y="3234425"/>
            <a:ext cx="695560" cy="6988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TP2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B084563-EE66-FA6E-8DCB-CE7B6FFF8E29}"/>
              </a:ext>
            </a:extLst>
          </p:cNvPr>
          <p:cNvCxnSpPr>
            <a:cxnSpLocks/>
          </p:cNvCxnSpPr>
          <p:nvPr/>
        </p:nvCxnSpPr>
        <p:spPr>
          <a:xfrm flipH="1">
            <a:off x="9047242" y="3593542"/>
            <a:ext cx="455535" cy="0"/>
          </a:xfrm>
          <a:prstGeom prst="straightConnector1">
            <a:avLst/>
          </a:prstGeom>
          <a:ln w="635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073C8994-CFEC-4EB0-A90F-6C0A2FB82E8F}"/>
              </a:ext>
            </a:extLst>
          </p:cNvPr>
          <p:cNvSpPr/>
          <p:nvPr/>
        </p:nvSpPr>
        <p:spPr>
          <a:xfrm>
            <a:off x="7575112" y="3234425"/>
            <a:ext cx="767181" cy="6988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TP1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E300206-AF35-F35B-7204-B474790F9269}"/>
              </a:ext>
            </a:extLst>
          </p:cNvPr>
          <p:cNvSpPr/>
          <p:nvPr/>
        </p:nvSpPr>
        <p:spPr>
          <a:xfrm>
            <a:off x="8347285" y="3234425"/>
            <a:ext cx="695560" cy="6988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TP2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D2CC268-DCEB-C061-A2D5-728A0C30A1FE}"/>
              </a:ext>
            </a:extLst>
          </p:cNvPr>
          <p:cNvSpPr txBox="1"/>
          <p:nvPr/>
        </p:nvSpPr>
        <p:spPr>
          <a:xfrm>
            <a:off x="8329192" y="3643736"/>
            <a:ext cx="1242947" cy="582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400" dirty="0"/>
              <a:t>7 mm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8676605-ACD9-589F-396C-C0DDA96121EF}"/>
              </a:ext>
            </a:extLst>
          </p:cNvPr>
          <p:cNvCxnSpPr>
            <a:cxnSpLocks/>
          </p:cNvCxnSpPr>
          <p:nvPr/>
        </p:nvCxnSpPr>
        <p:spPr>
          <a:xfrm>
            <a:off x="4225958" y="3826688"/>
            <a:ext cx="3283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277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329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Maury 2640D Slide Screw Tuner</vt:lpstr>
      <vt:lpstr>PowerPoint Presentation</vt:lpstr>
      <vt:lpstr>Aluminium Slabs</vt:lpstr>
      <vt:lpstr>Top View</vt:lpstr>
      <vt:lpstr>Side View</vt:lpstr>
      <vt:lpstr>Inner Conductor</vt:lpstr>
      <vt:lpstr>Tuner Probe 1</vt:lpstr>
      <vt:lpstr>Tuner Probe 2</vt:lpstr>
      <vt:lpstr>Probe Lateral Movement</vt:lpstr>
      <vt:lpstr>Probe Depth Movement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Giresh Aditya Ramkumar</dc:creator>
  <cp:lastModifiedBy>Giresh Aditya Ramkumar</cp:lastModifiedBy>
  <cp:revision>2</cp:revision>
  <dcterms:created xsi:type="dcterms:W3CDTF">2025-07-06T08:37:08Z</dcterms:created>
  <dcterms:modified xsi:type="dcterms:W3CDTF">2025-07-09T05:49:29Z</dcterms:modified>
</cp:coreProperties>
</file>