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70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85729-FA39-4631-9DAB-F5F46A19C5CF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CCAFD-0332-4EFE-B0B4-7A6180C35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25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BB5BE-7C42-409A-85FF-42238AE2CF5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445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7BDFA-59F0-8C09-41C1-674A1DB4B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0C3701-EDF6-3C5F-14B6-D781B21F5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737370-CC53-3643-1AC5-BFC28D3641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4A309-C271-C62E-FB1B-18C4EE146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BB5BE-7C42-409A-85FF-42238AE2CF5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881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09B37-6827-9CB2-CDB6-21F00399E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4F2759-1F76-AC89-D0DE-AC1F3822D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60D65F-84E7-26D0-5F2D-25F5DCF5D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16051-A434-F584-FCDF-EDDF3F620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BB5BE-7C42-409A-85FF-42238AE2CF5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210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C4BD0-B861-F4B4-5450-3876F42BD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C611C7-948E-1938-B6F9-702662DBE6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C550F2-893B-34B9-35C2-1EB3C9B7A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1CB3D-0DBD-BBAF-EF52-D7D6C76FDD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BB5BE-7C42-409A-85FF-42238AE2CF5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714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F265-038B-C30D-EFB1-1C2DAD2C3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81A13-1378-A5C4-9922-C48AAAFA0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E4EF0-ACF3-65DD-CCA2-835F40FC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AD35-F57B-7149-AE4C-CBB063E6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C8C31-86F9-C744-2703-255347BA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9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EB30-C73C-445E-D590-7B6FB433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C1F1C-D838-EA42-122F-196EF1766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3FF39-D986-9FF6-A8C6-2C9D3FBF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45F56-1584-2F21-7F19-B54766AD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2E2D6-800E-0422-EA69-5A279709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7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A4CA7-A698-C3DE-4089-0A0F12E60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D9FA9-C788-C723-61ED-D544DD5AD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DE0A6-B536-5D1D-5FDC-327FFCDB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F5482-82D6-0AE2-25CB-20283780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92713-2810-1006-61CC-E6C4338C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33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AC99-88B6-535C-C22F-CE356983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DE319-4F7C-A370-B369-8EFB34F5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8B67F-CE62-EBAD-923F-4167D93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E7C3D-B97C-AE9E-B121-361B3D6F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332A0-E1BE-DA00-5274-833E1885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41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E493-0EA6-B917-C78D-2FE885B4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43340-6F47-2D10-2059-C3B4004C5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3376D-2AFD-0054-5A9F-8EB6B8BF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9FFFF-5A5D-571B-5FC0-DC7B5DE4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B6934-3FD2-EBD4-5D2D-9F860562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22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CE68-29B5-AFF4-9BE5-BEF6F5B7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EB595-E299-D6DE-7359-044D24448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41434-4BD6-9852-F775-36787E183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81D34-6CB0-8CF2-B73F-AAFB13A3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39F5D-53B0-9F2A-8E5C-E4C59E49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356D0-20BE-7A90-E692-E828B387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3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C16A-4BB1-42FA-25BC-5461D549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E45A3-9157-70F3-C4F0-A27F99E01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ED64C-D8FA-0055-DF06-0D4C4BCC3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821DD-8E63-E26E-AD1E-1C15D7262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F5267-EAD8-9C40-8604-88D5AE890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061C8-9245-C2E9-EB58-2C203B2C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96654-16C2-ABB2-B886-D141303D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49CB0-2401-20E5-AEA3-D97C21F8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41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7218-55BA-D1D9-A751-2F8970E2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71746-4BF1-E54A-F48B-E9DA611B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8E13C-68B3-9DB6-120E-B2758C4D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18044-9987-9CD9-E58D-4930C15B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4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ADC33-E8EC-D4B1-374D-97DD6F04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4A2BA-AD70-D941-569C-92260E14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A1A7C-3DAE-72E2-EF5A-3172D05A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49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6A2B-8C06-6C9F-7EB5-68505D7B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F14C-66F0-B204-4E0C-1031243A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7120C-81A5-32DD-03F8-1D906AA57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46F53-159B-96D1-059D-57D0A6C6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F5C96-B395-7D76-0B98-EE0700D1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19F70-73EF-2D09-2903-855944C8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1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1A4C-DFFF-A12E-5B6B-5223783B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62DD8-9912-6916-74D7-7A686AEEF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7936F-C0F4-8B2D-A703-6BA79CE77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44426-6A8C-4A4F-0331-83EA09CC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4C380-5B4D-73EB-50C0-D8778A00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4A367-3309-7532-24A6-BEDAF7AF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20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B34E9-0160-754B-D61F-48C57C17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98477-7531-89EF-D416-F7CBAF43F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AB6A-49A5-7571-9A82-B31AAF588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5D87-FE4D-3280-DB52-3A8384ABF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EAEB9-A128-D7A5-A3A4-C36D7C579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27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CGHV60040D%20DIE/DIMENSIONS%20OF%20THE%20DIE/AREA_FACTOR.pdf" TargetMode="External"/><Relationship Id="rId4" Type="http://schemas.openxmlformats.org/officeDocument/2006/relationships/hyperlink" Target="CGHV60040D%20DIE/DIMENSIONS%20OF%20THE%20DIE/Device%20structure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CGHV60040D%20DIE/DIMENSIONS%20OF%20THE%20DIE/AREA_FACTOR.pdf" TargetMode="External"/><Relationship Id="rId4" Type="http://schemas.openxmlformats.org/officeDocument/2006/relationships/hyperlink" Target="CGHV60040D%20DIE/DIMENSIONS%20OF%20THE%20DIE/Device%20structure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CGHV60040D%20DIE/DIMENSIONS%20OF%20THE%20DIE/cree%20device%20dimensions.pdf" TargetMode="External"/><Relationship Id="rId4" Type="http://schemas.openxmlformats.org/officeDocument/2006/relationships/hyperlink" Target="CGHV60040D%20DIE/DIMENSIONS%20OF%20THE%20DIE/Device%20structure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GHV60040D%20DIE/DIMENSIONS%20OF%20THE%20DIE/cree%20device%20dimensions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CGHV60040D%20DIE/DIMENSIONS%20OF%20THE%20DIE/AREA_FACTOR.pdf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CGHV60040D%20DIE/DIMENSIONS%20OF%20THE%20DIE/cree%20device%20dimensions.pd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CGHV60040D%20DIE/DIMENSIONS%20OF%20THE%20DIE/DATASHEET.pdf" TargetMode="External"/><Relationship Id="rId3" Type="http://schemas.openxmlformats.org/officeDocument/2006/relationships/image" Target="../media/image2.png"/><Relationship Id="rId7" Type="http://schemas.openxmlformats.org/officeDocument/2006/relationships/hyperlink" Target="CGHV60040D%20DIE/DIMENSIONS%20OF%20THE%20DIE/cree%20device%20dimensions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CGHV60040D%20DIE/DIMENSIONS%20OF%20THE%20DIE/AREA_FACTOR.pdf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CGHV60040D%20DIE/DIMENSIONS%20OF%20THE%20DIE/cree%20device%20dimension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6803-43DC-EF42-AAD0-6F438DCA1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CGHV60040D Die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297A8-2F69-C8F2-0DB9-283F8B156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Cross Sectional View Dimensions</a:t>
            </a:r>
          </a:p>
        </p:txBody>
      </p:sp>
    </p:spTree>
    <p:extLst>
      <p:ext uri="{BB962C8B-B14F-4D97-AF65-F5344CB8AC3E}">
        <p14:creationId xmlns:p14="http://schemas.microsoft.com/office/powerpoint/2010/main" val="13164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3B77-687B-4696-C6B3-14CF4D3E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SiC</a:t>
            </a:r>
            <a:r>
              <a:rPr lang="en-IN" dirty="0"/>
              <a:t> Substrate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9BB26-E571-739C-D334-901808AEB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Thickness of </a:t>
            </a:r>
            <a:r>
              <a:rPr lang="en-IN" sz="2000" dirty="0" err="1"/>
              <a:t>SiC</a:t>
            </a:r>
            <a:r>
              <a:rPr lang="en-IN" sz="2000" dirty="0"/>
              <a:t>: 100um</a:t>
            </a:r>
          </a:p>
          <a:p>
            <a:r>
              <a:rPr lang="en-IN" sz="2000" dirty="0"/>
              <a:t>Crystal Orientation: 4H-SiC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2650A-EF96-A8BF-B31E-F97FAC5BE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4057" y="2975631"/>
            <a:ext cx="5852060" cy="25550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BB666E-2F81-9FC3-8F32-5EA8B918E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57" y="2975631"/>
            <a:ext cx="5221986" cy="33362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3EF8E8-DE9C-256C-4B33-C157E7B94C86}"/>
              </a:ext>
            </a:extLst>
          </p:cNvPr>
          <p:cNvSpPr txBox="1"/>
          <p:nvPr/>
        </p:nvSpPr>
        <p:spPr>
          <a:xfrm>
            <a:off x="6154057" y="5670859"/>
            <a:ext cx="585206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Links: </a:t>
            </a:r>
            <a:r>
              <a:rPr lang="en-IN" dirty="0">
                <a:hlinkClick r:id="rId4" action="ppaction://hlinkfile"/>
              </a:rPr>
              <a:t>Theses</a:t>
            </a:r>
            <a:endParaRPr lang="en-IN" dirty="0"/>
          </a:p>
          <a:p>
            <a:r>
              <a:rPr lang="en-IN" dirty="0"/>
              <a:t>           </a:t>
            </a:r>
            <a:r>
              <a:rPr lang="en-IN" dirty="0">
                <a:hlinkClick r:id="rId5" action="ppaction://hlinkfile"/>
              </a:rPr>
              <a:t>Process</a:t>
            </a:r>
            <a:r>
              <a:rPr lang="en-IN" dirty="0"/>
              <a:t>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D67B50-0B37-3B3C-7B7E-54A867199B9B}"/>
              </a:ext>
            </a:extLst>
          </p:cNvPr>
          <p:cNvSpPr/>
          <p:nvPr/>
        </p:nvSpPr>
        <p:spPr>
          <a:xfrm>
            <a:off x="2416629" y="5849257"/>
            <a:ext cx="986971" cy="246743"/>
          </a:xfrm>
          <a:prstGeom prst="ellipse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A4A7C1-200B-59AA-08DD-7A33A479C7E1}"/>
              </a:ext>
            </a:extLst>
          </p:cNvPr>
          <p:cNvSpPr/>
          <p:nvPr/>
        </p:nvSpPr>
        <p:spPr>
          <a:xfrm>
            <a:off x="4092616" y="3345543"/>
            <a:ext cx="798286" cy="156028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65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90E0-512E-8C84-C67D-B32DCB9F0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A72D-C31D-8FB8-4171-0EE02C81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AlN</a:t>
            </a:r>
            <a:r>
              <a:rPr lang="en-IN" dirty="0"/>
              <a:t> Nucleation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F0EA4-124A-ADC6-9665-FAAB1100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Reduce Lattice Mismatch between </a:t>
            </a:r>
            <a:r>
              <a:rPr lang="en-IN" sz="2000" dirty="0" err="1"/>
              <a:t>SiC</a:t>
            </a:r>
            <a:r>
              <a:rPr lang="en-IN" sz="2000" dirty="0"/>
              <a:t> &amp; GaN</a:t>
            </a:r>
          </a:p>
          <a:p>
            <a:r>
              <a:rPr lang="en-IN" sz="2000" dirty="0"/>
              <a:t>Thickness of </a:t>
            </a:r>
            <a:r>
              <a:rPr lang="en-IN" sz="2000" dirty="0" err="1"/>
              <a:t>AlN</a:t>
            </a:r>
            <a:r>
              <a:rPr lang="en-IN" sz="2000" dirty="0"/>
              <a:t>: ~1-2nm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1F994-FDFA-D317-7D13-F4091C39F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4057" y="2975631"/>
            <a:ext cx="5852060" cy="25550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3B6951-089D-3B76-2487-690934095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57" y="2975631"/>
            <a:ext cx="5221986" cy="33362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3610D-20F3-DF3B-C4C0-A37F0EC80CDB}"/>
              </a:ext>
            </a:extLst>
          </p:cNvPr>
          <p:cNvSpPr txBox="1"/>
          <p:nvPr/>
        </p:nvSpPr>
        <p:spPr>
          <a:xfrm>
            <a:off x="6154057" y="5665569"/>
            <a:ext cx="585206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Links: </a:t>
            </a:r>
            <a:r>
              <a:rPr lang="en-IN" dirty="0">
                <a:hlinkClick r:id="rId4" action="ppaction://hlinkfile"/>
              </a:rPr>
              <a:t>Theses</a:t>
            </a:r>
            <a:endParaRPr lang="en-IN" dirty="0"/>
          </a:p>
          <a:p>
            <a:r>
              <a:rPr lang="en-IN" dirty="0"/>
              <a:t>           </a:t>
            </a:r>
            <a:r>
              <a:rPr lang="en-IN" dirty="0">
                <a:hlinkClick r:id="rId5" action="ppaction://hlinkfile"/>
              </a:rPr>
              <a:t>Process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819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8B697-062F-4964-9978-BF61B12DD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3977-252D-8999-9E5C-4F622153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GaN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61D5-0423-4A70-AAB1-3D3BC2834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Thickness of GaN: ~1.5um</a:t>
            </a:r>
          </a:p>
          <a:p>
            <a:r>
              <a:rPr lang="en-US" sz="2000" dirty="0"/>
              <a:t>Channel Density: 1.2x1013/cm2 (0.25 um gate length)</a:t>
            </a:r>
          </a:p>
          <a:p>
            <a:r>
              <a:rPr lang="en-US" sz="2000" dirty="0" err="1"/>
              <a:t>eMobility</a:t>
            </a:r>
            <a:r>
              <a:rPr lang="en-US" sz="2000" dirty="0"/>
              <a:t>: 2000cm2 /Vs (0.25 um gate length)</a:t>
            </a:r>
          </a:p>
          <a:p>
            <a:r>
              <a:rPr lang="en-US" sz="2000" dirty="0"/>
              <a:t>Proposed Dopant: Fe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A105F-C6B7-3F00-7946-A802232C8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4057" y="2975631"/>
            <a:ext cx="5852060" cy="25550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336AA0-9DC8-629F-3127-E559A4DD49B8}"/>
              </a:ext>
            </a:extLst>
          </p:cNvPr>
          <p:cNvSpPr txBox="1"/>
          <p:nvPr/>
        </p:nvSpPr>
        <p:spPr>
          <a:xfrm>
            <a:off x="6154057" y="5670859"/>
            <a:ext cx="585206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Links: </a:t>
            </a:r>
            <a:r>
              <a:rPr lang="en-IN" dirty="0">
                <a:hlinkClick r:id="rId4" action="ppaction://hlinkfile"/>
              </a:rPr>
              <a:t>Theses</a:t>
            </a:r>
            <a:endParaRPr lang="en-IN" dirty="0"/>
          </a:p>
          <a:p>
            <a:r>
              <a:rPr lang="en-IN" dirty="0"/>
              <a:t>          </a:t>
            </a:r>
            <a:r>
              <a:rPr lang="en-IN" dirty="0">
                <a:hlinkClick r:id="rId5" action="ppaction://hlinkfile"/>
              </a:rPr>
              <a:t> Semiconductor Today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47A75-35BF-5350-F1D4-BCB5904AF1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117" y="5264462"/>
            <a:ext cx="5533826" cy="10474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DFC556-D461-0101-5ED9-3BBD249959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970" y="3950545"/>
            <a:ext cx="5545973" cy="11463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302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7ABD4-E03A-1369-A29F-084C583D8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0960-8399-D61A-2764-3014A2F0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AlN</a:t>
            </a:r>
            <a:r>
              <a:rPr lang="en-IN" dirty="0"/>
              <a:t> Barrier between GaN &amp; AlGaN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625DC-F96C-CD57-46E9-7583CC83A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Increase 2DEG Density</a:t>
            </a:r>
          </a:p>
          <a:p>
            <a:r>
              <a:rPr lang="en-IN" sz="2000" dirty="0"/>
              <a:t>Utilized in 0.25um technology. Good Possibility to be used in 0.4um also.</a:t>
            </a:r>
          </a:p>
          <a:p>
            <a:r>
              <a:rPr lang="en-IN" sz="2000" dirty="0"/>
              <a:t>Thickness of </a:t>
            </a:r>
            <a:r>
              <a:rPr lang="en-IN" sz="2000" dirty="0" err="1"/>
              <a:t>AlN</a:t>
            </a:r>
            <a:r>
              <a:rPr lang="en-IN" sz="2000" dirty="0"/>
              <a:t>: ~1-2nm</a:t>
            </a:r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FE6F8-E693-E0AD-E562-35A24FF39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6"/>
          <a:stretch>
            <a:fillRect/>
          </a:stretch>
        </p:blipFill>
        <p:spPr>
          <a:xfrm>
            <a:off x="941912" y="3315427"/>
            <a:ext cx="8314472" cy="15468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EF6120-C5FC-16F6-144D-2DD1EBF6C671}"/>
              </a:ext>
            </a:extLst>
          </p:cNvPr>
          <p:cNvSpPr txBox="1"/>
          <p:nvPr/>
        </p:nvSpPr>
        <p:spPr>
          <a:xfrm>
            <a:off x="941912" y="4997223"/>
            <a:ext cx="83144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Links:</a:t>
            </a:r>
            <a:r>
              <a:rPr lang="en-IN" dirty="0">
                <a:hlinkClick r:id="rId3" action="ppaction://hlinkfile"/>
              </a:rPr>
              <a:t> Semiconductor Today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12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223F3-52BD-17C9-E70D-2DC1B0008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215A-3B7C-9842-D54B-CF9BEA6D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AlGaN Barrier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9472C-A773-692C-743F-D62F506E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Thickness of AlGaN: ~30nm (18 nm for 0.25um tech, calculated for 0.4um, using the same ratio)</a:t>
            </a:r>
          </a:p>
          <a:p>
            <a:r>
              <a:rPr lang="en-US" sz="2000" dirty="0"/>
              <a:t>Al Mole Fraction: ~0.2-0.3 (0.22 used for G28V3 Technology)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8C845-ADA1-1FCA-D5C2-A30A2FF3B4CF}"/>
              </a:ext>
            </a:extLst>
          </p:cNvPr>
          <p:cNvSpPr txBox="1"/>
          <p:nvPr/>
        </p:nvSpPr>
        <p:spPr>
          <a:xfrm>
            <a:off x="6154057" y="5670859"/>
            <a:ext cx="585206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Links: </a:t>
            </a:r>
            <a:r>
              <a:rPr lang="en-IN" dirty="0">
                <a:hlinkClick r:id="rId3" action="ppaction://hlinkfile"/>
              </a:rPr>
              <a:t>Process</a:t>
            </a:r>
            <a:r>
              <a:rPr lang="en-IN" dirty="0"/>
              <a:t> </a:t>
            </a:r>
          </a:p>
          <a:p>
            <a:r>
              <a:rPr lang="en-IN" dirty="0"/>
              <a:t>          </a:t>
            </a:r>
            <a:r>
              <a:rPr lang="en-IN" dirty="0">
                <a:hlinkClick r:id="rId4" action="ppaction://hlinkfile"/>
              </a:rPr>
              <a:t> Semiconductor Today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2FA7CD-0309-2EB6-63F5-1A4B6F65E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308" y="5298636"/>
            <a:ext cx="5351298" cy="10132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8AC747-5962-070C-87D9-D7D8E74902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8014" y="3773714"/>
            <a:ext cx="5823007" cy="17666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772385-D469-5DF0-052D-A7ABB4CDE5E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43735"/>
          <a:stretch>
            <a:fillRect/>
          </a:stretch>
        </p:blipFill>
        <p:spPr>
          <a:xfrm>
            <a:off x="491971" y="3199783"/>
            <a:ext cx="5448636" cy="19586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020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E0CD9-33DF-8AB7-5AD0-03FE2DCF1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F45D-EA06-01CB-78D0-FCCEB1F8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Device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BAF6C-8148-CEEA-7A0E-5B85C8210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71" y="1821144"/>
            <a:ext cx="1165860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Lg=0.4um </a:t>
            </a:r>
          </a:p>
          <a:p>
            <a:r>
              <a:rPr lang="en-US" sz="2000" dirty="0" err="1"/>
              <a:t>Lgd</a:t>
            </a:r>
            <a:r>
              <a:rPr lang="en-US" sz="2000" dirty="0"/>
              <a:t> (Gate to Drain Distance): ~3.79 um (Calculated using Drain-Source Breakdown Voltage give in Datasheet)</a:t>
            </a:r>
          </a:p>
          <a:p>
            <a:r>
              <a:rPr lang="en-US" sz="2000" dirty="0" err="1"/>
              <a:t>Lgs</a:t>
            </a:r>
            <a:r>
              <a:rPr lang="en-US" sz="2000" dirty="0"/>
              <a:t> (Gate to Source Distance): ~0.24 um (Calculated with the above-mentioned parameters)</a:t>
            </a:r>
          </a:p>
          <a:p>
            <a:r>
              <a:rPr lang="en-US" sz="2000" dirty="0"/>
              <a:t>The 0.25um technology, says that the Gate is not in the center, so this is correct.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C00B85-819E-ECBC-5E8E-A347FBFC3B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3735"/>
          <a:stretch>
            <a:fillRect/>
          </a:stretch>
        </p:blipFill>
        <p:spPr>
          <a:xfrm>
            <a:off x="6154057" y="3546787"/>
            <a:ext cx="5852060" cy="19936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5631E3-DD66-ADDE-83AC-E78E94E50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" r="271"/>
          <a:stretch/>
        </p:blipFill>
        <p:spPr>
          <a:xfrm>
            <a:off x="544286" y="5798457"/>
            <a:ext cx="5493658" cy="5044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BE4F71-B153-22B5-ACC4-860C6F904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86" y="3890333"/>
            <a:ext cx="5493658" cy="17145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CE9C4E-5852-2413-ABB9-6AD390B58086}"/>
              </a:ext>
            </a:extLst>
          </p:cNvPr>
          <p:cNvSpPr txBox="1"/>
          <p:nvPr/>
        </p:nvSpPr>
        <p:spPr>
          <a:xfrm>
            <a:off x="6154057" y="5670859"/>
            <a:ext cx="585206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Links: </a:t>
            </a:r>
            <a:r>
              <a:rPr lang="en-IN" dirty="0">
                <a:hlinkClick r:id="rId6" action="ppaction://hlinkfile"/>
              </a:rPr>
              <a:t>Process</a:t>
            </a:r>
            <a:r>
              <a:rPr lang="en-IN" dirty="0"/>
              <a:t> </a:t>
            </a:r>
          </a:p>
          <a:p>
            <a:r>
              <a:rPr lang="en-IN" dirty="0"/>
              <a:t>           </a:t>
            </a:r>
            <a:r>
              <a:rPr lang="en-IN" dirty="0">
                <a:hlinkClick r:id="rId7" action="ppaction://hlinkfile"/>
              </a:rPr>
              <a:t>Semiconductor Today</a:t>
            </a:r>
            <a:endParaRPr lang="en-IN" dirty="0"/>
          </a:p>
          <a:p>
            <a:r>
              <a:rPr lang="en-IN" dirty="0"/>
              <a:t> Datasheet: </a:t>
            </a:r>
            <a:r>
              <a:rPr lang="en-IN" dirty="0">
                <a:hlinkClick r:id="rId8" action="ppaction://hlinkfile"/>
              </a:rPr>
              <a:t>Datasheet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88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3F570-0519-539A-847F-3F6B84A8E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209C-2F26-48FA-5B3E-847EF210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Si3N4 Passivation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10F70-2769-D9AD-839B-FCF278A6E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Thickness of AlGaN: ~30nm (18 nm for 0.25um tech, calculated for 0.4um, using the same ratio)</a:t>
            </a:r>
          </a:p>
          <a:p>
            <a:r>
              <a:rPr lang="en-US" sz="2000" dirty="0"/>
              <a:t>Al Mole Fraction: ~0.2-0.3 (0.22 used for G28V3 Technology)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F9722-0230-8CD9-DA0B-A94FAEB35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31" y="2842802"/>
            <a:ext cx="7973538" cy="7906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BF4562-C67C-5B5A-95ED-FFC598767F6B}"/>
              </a:ext>
            </a:extLst>
          </p:cNvPr>
          <p:cNvSpPr txBox="1"/>
          <p:nvPr/>
        </p:nvSpPr>
        <p:spPr>
          <a:xfrm>
            <a:off x="890031" y="3768424"/>
            <a:ext cx="797353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Links:</a:t>
            </a:r>
            <a:r>
              <a:rPr lang="en-IN" dirty="0">
                <a:hlinkClick r:id="rId4" action="ppaction://hlinkfile"/>
              </a:rPr>
              <a:t> Semiconductor Today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60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Widescreen</PresentationFormat>
  <Paragraphs>45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CGHV60040D Die</vt:lpstr>
      <vt:lpstr>SiC Substrate</vt:lpstr>
      <vt:lpstr>AlN Nucleation Interface</vt:lpstr>
      <vt:lpstr>GaN Buffer</vt:lpstr>
      <vt:lpstr>AlN Barrier between GaN &amp; AlGaN</vt:lpstr>
      <vt:lpstr>AlGaN Barrier</vt:lpstr>
      <vt:lpstr>Overall Device Dimensions</vt:lpstr>
      <vt:lpstr>Si3N4 Passivation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Giresh Aditya Ramkumar</dc:creator>
  <cp:lastModifiedBy>Giresh Aditya Ramkumar</cp:lastModifiedBy>
  <cp:revision>1</cp:revision>
  <dcterms:created xsi:type="dcterms:W3CDTF">2025-07-08T17:05:07Z</dcterms:created>
  <dcterms:modified xsi:type="dcterms:W3CDTF">2025-07-08T17:05:45Z</dcterms:modified>
</cp:coreProperties>
</file>