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3" r:id="rId7"/>
    <p:sldId id="270" r:id="rId8"/>
    <p:sldId id="269" r:id="rId9"/>
    <p:sldId id="265" r:id="rId10"/>
    <p:sldId id="266" r:id="rId11"/>
  </p:sldIdLst>
  <p:sldSz cx="18288000" cy="10287000"/>
  <p:notesSz cx="6858000" cy="9144000"/>
  <p:embeddedFontLst>
    <p:embeddedFont>
      <p:font typeface="Clear Sans Regular Bold" panose="020B0604020202020204" charset="0"/>
      <p:regular r:id="rId13"/>
    </p:embeddedFont>
    <p:embeddedFont>
      <p:font typeface="Georgia" panose="02040502050405020303" pitchFamily="18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963488"/>
    <a:srgbClr val="883C84"/>
    <a:srgbClr val="461B49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54" autoAdjust="0"/>
    <p:restoredTop sz="73146" autoAdjust="0"/>
  </p:normalViewPr>
  <p:slideViewPr>
    <p:cSldViewPr>
      <p:cViewPr varScale="1">
        <p:scale>
          <a:sx n="52" d="100"/>
          <a:sy n="52" d="100"/>
        </p:scale>
        <p:origin x="4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rges\Desktop\New%20folder%20(2)\Top%205%20Catego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rges\Desktop\New%20folder%20(2)\Top%205%20Categori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rges\Desktop\New%20folder%20(2)\Top%205%20Categori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[Top 5 Categories.xlsx]Top 5 Categories!PivotTable1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 5 Categories'!$B$3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A100FF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5 Categories'!$A$4:$A$9</c:f>
              <c:strCache>
                <c:ptCount val="5"/>
                <c:pt idx="0">
                  <c:v>food</c:v>
                </c:pt>
                <c:pt idx="1">
                  <c:v>technology</c:v>
                </c:pt>
                <c:pt idx="2">
                  <c:v>healthy eating</c:v>
                </c:pt>
                <c:pt idx="3">
                  <c:v>science</c:v>
                </c:pt>
                <c:pt idx="4">
                  <c:v>Animals</c:v>
                </c:pt>
              </c:strCache>
            </c:strRef>
          </c:cat>
          <c:val>
            <c:numRef>
              <c:f>'Top 5 Categories'!$B$4:$B$9</c:f>
              <c:numCache>
                <c:formatCode>General</c:formatCode>
                <c:ptCount val="5"/>
                <c:pt idx="0">
                  <c:v>66676</c:v>
                </c:pt>
                <c:pt idx="1">
                  <c:v>68738</c:v>
                </c:pt>
                <c:pt idx="2">
                  <c:v>69339</c:v>
                </c:pt>
                <c:pt idx="3">
                  <c:v>71168</c:v>
                </c:pt>
                <c:pt idx="4">
                  <c:v>74965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CA-47CB-BB4B-A2E789AE46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94478832"/>
        <c:axId val="194483632"/>
      </c:barChart>
      <c:catAx>
        <c:axId val="194478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7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83632"/>
        <c:crosses val="autoZero"/>
        <c:auto val="1"/>
        <c:lblAlgn val="ctr"/>
        <c:lblOffset val="100"/>
        <c:noMultiLvlLbl val="0"/>
      </c:catAx>
      <c:valAx>
        <c:axId val="194483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7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78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700" b="0" i="0" u="none" strike="noStrike" kern="1200" baseline="0">
          <a:solidFill>
            <a:schemeClr val="tx2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[Top 5 Categories.xlsx]Total reactions!PivotTable2</c:name>
    <c:fmtId val="20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'Total reactions'!$B$3:$B$4</c:f>
              <c:strCache>
                <c:ptCount val="1"/>
                <c:pt idx="0">
                  <c:v>audio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'Total reactions'!$A$5:$A$21</c:f>
              <c:strCache>
                <c:ptCount val="16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food</c:v>
                </c:pt>
                <c:pt idx="4">
                  <c:v>technology</c:v>
                </c:pt>
                <c:pt idx="5">
                  <c:v>culture</c:v>
                </c:pt>
                <c:pt idx="6">
                  <c:v>cooking</c:v>
                </c:pt>
                <c:pt idx="7">
                  <c:v>travel</c:v>
                </c:pt>
                <c:pt idx="8">
                  <c:v>soccer</c:v>
                </c:pt>
                <c:pt idx="9">
                  <c:v>education</c:v>
                </c:pt>
                <c:pt idx="10">
                  <c:v>fitness</c:v>
                </c:pt>
                <c:pt idx="11">
                  <c:v>Studying</c:v>
                </c:pt>
                <c:pt idx="12">
                  <c:v>dogs</c:v>
                </c:pt>
                <c:pt idx="13">
                  <c:v>tennis</c:v>
                </c:pt>
                <c:pt idx="14">
                  <c:v>veganism</c:v>
                </c:pt>
                <c:pt idx="15">
                  <c:v>public speaking</c:v>
                </c:pt>
              </c:strCache>
            </c:strRef>
          </c:cat>
          <c:val>
            <c:numRef>
              <c:f>'Total reactions'!$B$5:$B$21</c:f>
              <c:numCache>
                <c:formatCode>General</c:formatCode>
                <c:ptCount val="16"/>
                <c:pt idx="0">
                  <c:v>570</c:v>
                </c:pt>
                <c:pt idx="1">
                  <c:v>369</c:v>
                </c:pt>
                <c:pt idx="2">
                  <c:v>503</c:v>
                </c:pt>
                <c:pt idx="3">
                  <c:v>401</c:v>
                </c:pt>
                <c:pt idx="4">
                  <c:v>556</c:v>
                </c:pt>
                <c:pt idx="5">
                  <c:v>396</c:v>
                </c:pt>
                <c:pt idx="6">
                  <c:v>379</c:v>
                </c:pt>
                <c:pt idx="7">
                  <c:v>208</c:v>
                </c:pt>
                <c:pt idx="8">
                  <c:v>216</c:v>
                </c:pt>
                <c:pt idx="9">
                  <c:v>318</c:v>
                </c:pt>
                <c:pt idx="10">
                  <c:v>317</c:v>
                </c:pt>
                <c:pt idx="11">
                  <c:v>188</c:v>
                </c:pt>
                <c:pt idx="12">
                  <c:v>233</c:v>
                </c:pt>
                <c:pt idx="13">
                  <c:v>368</c:v>
                </c:pt>
                <c:pt idx="14">
                  <c:v>385</c:v>
                </c:pt>
                <c:pt idx="15">
                  <c:v>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A8-480A-92B9-8E33889351F0}"/>
            </c:ext>
          </c:extLst>
        </c:ser>
        <c:ser>
          <c:idx val="1"/>
          <c:order val="1"/>
          <c:tx>
            <c:strRef>
              <c:f>'Total reactions'!$C$3:$C$4</c:f>
              <c:strCache>
                <c:ptCount val="1"/>
                <c:pt idx="0">
                  <c:v>GIF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'Total reactions'!$A$5:$A$21</c:f>
              <c:strCache>
                <c:ptCount val="16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food</c:v>
                </c:pt>
                <c:pt idx="4">
                  <c:v>technology</c:v>
                </c:pt>
                <c:pt idx="5">
                  <c:v>culture</c:v>
                </c:pt>
                <c:pt idx="6">
                  <c:v>cooking</c:v>
                </c:pt>
                <c:pt idx="7">
                  <c:v>travel</c:v>
                </c:pt>
                <c:pt idx="8">
                  <c:v>soccer</c:v>
                </c:pt>
                <c:pt idx="9">
                  <c:v>education</c:v>
                </c:pt>
                <c:pt idx="10">
                  <c:v>fitness</c:v>
                </c:pt>
                <c:pt idx="11">
                  <c:v>Studying</c:v>
                </c:pt>
                <c:pt idx="12">
                  <c:v>dogs</c:v>
                </c:pt>
                <c:pt idx="13">
                  <c:v>tennis</c:v>
                </c:pt>
                <c:pt idx="14">
                  <c:v>veganism</c:v>
                </c:pt>
                <c:pt idx="15">
                  <c:v>public speaking</c:v>
                </c:pt>
              </c:strCache>
            </c:strRef>
          </c:cat>
          <c:val>
            <c:numRef>
              <c:f>'Total reactions'!$C$5:$C$21</c:f>
              <c:numCache>
                <c:formatCode>General</c:formatCode>
                <c:ptCount val="16"/>
                <c:pt idx="0">
                  <c:v>342</c:v>
                </c:pt>
                <c:pt idx="1">
                  <c:v>368</c:v>
                </c:pt>
                <c:pt idx="2">
                  <c:v>390</c:v>
                </c:pt>
                <c:pt idx="3">
                  <c:v>444</c:v>
                </c:pt>
                <c:pt idx="4">
                  <c:v>501</c:v>
                </c:pt>
                <c:pt idx="5">
                  <c:v>490</c:v>
                </c:pt>
                <c:pt idx="6">
                  <c:v>512</c:v>
                </c:pt>
                <c:pt idx="7">
                  <c:v>449</c:v>
                </c:pt>
                <c:pt idx="8">
                  <c:v>528</c:v>
                </c:pt>
                <c:pt idx="9">
                  <c:v>192</c:v>
                </c:pt>
                <c:pt idx="10">
                  <c:v>322</c:v>
                </c:pt>
                <c:pt idx="11">
                  <c:v>431</c:v>
                </c:pt>
                <c:pt idx="12">
                  <c:v>200</c:v>
                </c:pt>
                <c:pt idx="13">
                  <c:v>445</c:v>
                </c:pt>
                <c:pt idx="14">
                  <c:v>326</c:v>
                </c:pt>
                <c:pt idx="15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A8-480A-92B9-8E33889351F0}"/>
            </c:ext>
          </c:extLst>
        </c:ser>
        <c:ser>
          <c:idx val="2"/>
          <c:order val="2"/>
          <c:tx>
            <c:strRef>
              <c:f>'Total reactions'!$D$3:$D$4</c:f>
              <c:strCache>
                <c:ptCount val="1"/>
                <c:pt idx="0">
                  <c:v>photo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'Total reactions'!$A$5:$A$21</c:f>
              <c:strCache>
                <c:ptCount val="16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food</c:v>
                </c:pt>
                <c:pt idx="4">
                  <c:v>technology</c:v>
                </c:pt>
                <c:pt idx="5">
                  <c:v>culture</c:v>
                </c:pt>
                <c:pt idx="6">
                  <c:v>cooking</c:v>
                </c:pt>
                <c:pt idx="7">
                  <c:v>travel</c:v>
                </c:pt>
                <c:pt idx="8">
                  <c:v>soccer</c:v>
                </c:pt>
                <c:pt idx="9">
                  <c:v>education</c:v>
                </c:pt>
                <c:pt idx="10">
                  <c:v>fitness</c:v>
                </c:pt>
                <c:pt idx="11">
                  <c:v>Studying</c:v>
                </c:pt>
                <c:pt idx="12">
                  <c:v>dogs</c:v>
                </c:pt>
                <c:pt idx="13">
                  <c:v>tennis</c:v>
                </c:pt>
                <c:pt idx="14">
                  <c:v>veganism</c:v>
                </c:pt>
                <c:pt idx="15">
                  <c:v>public speaking</c:v>
                </c:pt>
              </c:strCache>
            </c:strRef>
          </c:cat>
          <c:val>
            <c:numRef>
              <c:f>'Total reactions'!$D$5:$D$21</c:f>
              <c:numCache>
                <c:formatCode>General</c:formatCode>
                <c:ptCount val="16"/>
                <c:pt idx="0">
                  <c:v>674</c:v>
                </c:pt>
                <c:pt idx="1">
                  <c:v>515</c:v>
                </c:pt>
                <c:pt idx="2">
                  <c:v>332</c:v>
                </c:pt>
                <c:pt idx="3">
                  <c:v>364</c:v>
                </c:pt>
                <c:pt idx="4">
                  <c:v>415</c:v>
                </c:pt>
                <c:pt idx="5">
                  <c:v>432</c:v>
                </c:pt>
                <c:pt idx="6">
                  <c:v>450</c:v>
                </c:pt>
                <c:pt idx="7">
                  <c:v>483</c:v>
                </c:pt>
                <c:pt idx="8">
                  <c:v>301</c:v>
                </c:pt>
                <c:pt idx="9">
                  <c:v>548</c:v>
                </c:pt>
                <c:pt idx="10">
                  <c:v>328</c:v>
                </c:pt>
                <c:pt idx="11">
                  <c:v>514</c:v>
                </c:pt>
                <c:pt idx="12">
                  <c:v>330</c:v>
                </c:pt>
                <c:pt idx="13">
                  <c:v>208</c:v>
                </c:pt>
                <c:pt idx="14">
                  <c:v>375</c:v>
                </c:pt>
                <c:pt idx="15">
                  <c:v>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4A8-480A-92B9-8E33889351F0}"/>
            </c:ext>
          </c:extLst>
        </c:ser>
        <c:ser>
          <c:idx val="3"/>
          <c:order val="3"/>
          <c:tx>
            <c:strRef>
              <c:f>'Total reactions'!$E$3:$E$4</c:f>
              <c:strCache>
                <c:ptCount val="1"/>
                <c:pt idx="0">
                  <c:v>video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'Total reactions'!$A$5:$A$21</c:f>
              <c:strCache>
                <c:ptCount val="16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food</c:v>
                </c:pt>
                <c:pt idx="4">
                  <c:v>technology</c:v>
                </c:pt>
                <c:pt idx="5">
                  <c:v>culture</c:v>
                </c:pt>
                <c:pt idx="6">
                  <c:v>cooking</c:v>
                </c:pt>
                <c:pt idx="7">
                  <c:v>travel</c:v>
                </c:pt>
                <c:pt idx="8">
                  <c:v>soccer</c:v>
                </c:pt>
                <c:pt idx="9">
                  <c:v>education</c:v>
                </c:pt>
                <c:pt idx="10">
                  <c:v>fitness</c:v>
                </c:pt>
                <c:pt idx="11">
                  <c:v>Studying</c:v>
                </c:pt>
                <c:pt idx="12">
                  <c:v>dogs</c:v>
                </c:pt>
                <c:pt idx="13">
                  <c:v>tennis</c:v>
                </c:pt>
                <c:pt idx="14">
                  <c:v>veganism</c:v>
                </c:pt>
                <c:pt idx="15">
                  <c:v>public speaking</c:v>
                </c:pt>
              </c:strCache>
            </c:strRef>
          </c:cat>
          <c:val>
            <c:numRef>
              <c:f>'Total reactions'!$E$5:$E$21</c:f>
              <c:numCache>
                <c:formatCode>General</c:formatCode>
                <c:ptCount val="16"/>
                <c:pt idx="0">
                  <c:v>311</c:v>
                </c:pt>
                <c:pt idx="1">
                  <c:v>544</c:v>
                </c:pt>
                <c:pt idx="2">
                  <c:v>492</c:v>
                </c:pt>
                <c:pt idx="3">
                  <c:v>490</c:v>
                </c:pt>
                <c:pt idx="4">
                  <c:v>226</c:v>
                </c:pt>
                <c:pt idx="5">
                  <c:v>358</c:v>
                </c:pt>
                <c:pt idx="6">
                  <c:v>323</c:v>
                </c:pt>
                <c:pt idx="7">
                  <c:v>507</c:v>
                </c:pt>
                <c:pt idx="8">
                  <c:v>412</c:v>
                </c:pt>
                <c:pt idx="9">
                  <c:v>375</c:v>
                </c:pt>
                <c:pt idx="10">
                  <c:v>428</c:v>
                </c:pt>
                <c:pt idx="11">
                  <c:v>230</c:v>
                </c:pt>
                <c:pt idx="12">
                  <c:v>575</c:v>
                </c:pt>
                <c:pt idx="13">
                  <c:v>307</c:v>
                </c:pt>
                <c:pt idx="14">
                  <c:v>162</c:v>
                </c:pt>
                <c:pt idx="15">
                  <c:v>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4A8-480A-92B9-8E33889351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006034655"/>
        <c:axId val="1006041855"/>
      </c:barChart>
      <c:catAx>
        <c:axId val="1006034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7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041855"/>
        <c:crosses val="autoZero"/>
        <c:auto val="1"/>
        <c:lblAlgn val="ctr"/>
        <c:lblOffset val="100"/>
        <c:noMultiLvlLbl val="0"/>
      </c:catAx>
      <c:valAx>
        <c:axId val="100604185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006034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7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700" b="0" i="0" u="none" strike="noStrike" kern="1200" baseline="0">
          <a:solidFill>
            <a:schemeClr val="tx2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[Top 5 Categories.xlsx]Post trend!PivotTable4</c:name>
    <c:fmtId val="17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'Post trend'!$B$3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A100FF"/>
              </a:solidFill>
              <a:round/>
            </a:ln>
            <a:effectLst/>
          </c:spPr>
          <c:marker>
            <c:symbol val="none"/>
          </c:marker>
          <c:cat>
            <c:multiLvlStrRef>
              <c:f>'Post trend'!$A$4:$A$17</c:f>
              <c:multiLvlStrCache>
                <c:ptCount val="11"/>
                <c:lvl>
                  <c:pt idx="0">
                    <c:v>Jul</c:v>
                  </c:pt>
                  <c:pt idx="1">
                    <c:v>Aug</c:v>
                  </c:pt>
                  <c:pt idx="2">
                    <c:v>Sep</c:v>
                  </c:pt>
                  <c:pt idx="3">
                    <c:v>Oct</c:v>
                  </c:pt>
                  <c:pt idx="4">
                    <c:v>Nov</c:v>
                  </c:pt>
                  <c:pt idx="5">
                    <c:v>Dec</c:v>
                  </c:pt>
                  <c:pt idx="6">
                    <c:v>Jan</c:v>
                  </c:pt>
                  <c:pt idx="7">
                    <c:v>Feb</c:v>
                  </c:pt>
                  <c:pt idx="8">
                    <c:v>Mar</c:v>
                  </c:pt>
                  <c:pt idx="9">
                    <c:v>Apr</c:v>
                  </c:pt>
                  <c:pt idx="10">
                    <c:v>May</c:v>
                  </c:pt>
                </c:lvl>
                <c:lvl>
                  <c:pt idx="0">
                    <c:v>2020</c:v>
                  </c:pt>
                  <c:pt idx="6">
                    <c:v>2021</c:v>
                  </c:pt>
                </c:lvl>
              </c:multiLvlStrCache>
            </c:multiLvlStrRef>
          </c:cat>
          <c:val>
            <c:numRef>
              <c:f>'Post trend'!$B$4:$B$17</c:f>
              <c:numCache>
                <c:formatCode>General</c:formatCode>
                <c:ptCount val="11"/>
                <c:pt idx="0">
                  <c:v>2070</c:v>
                </c:pt>
                <c:pt idx="1">
                  <c:v>2114</c:v>
                </c:pt>
                <c:pt idx="2">
                  <c:v>2022</c:v>
                </c:pt>
                <c:pt idx="3">
                  <c:v>2056</c:v>
                </c:pt>
                <c:pt idx="4">
                  <c:v>2034</c:v>
                </c:pt>
                <c:pt idx="5">
                  <c:v>2092</c:v>
                </c:pt>
                <c:pt idx="6">
                  <c:v>2126</c:v>
                </c:pt>
                <c:pt idx="7">
                  <c:v>1914</c:v>
                </c:pt>
                <c:pt idx="8">
                  <c:v>2012</c:v>
                </c:pt>
                <c:pt idx="9">
                  <c:v>1974</c:v>
                </c:pt>
                <c:pt idx="10">
                  <c:v>2138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86-4EF7-884F-0127F8D7C2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7180479"/>
        <c:axId val="267170399"/>
      </c:lineChart>
      <c:catAx>
        <c:axId val="267180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7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170399"/>
        <c:crosses val="autoZero"/>
        <c:auto val="1"/>
        <c:lblAlgn val="ctr"/>
        <c:lblOffset val="100"/>
        <c:noMultiLvlLbl val="0"/>
      </c:catAx>
      <c:valAx>
        <c:axId val="267170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7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180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700" b="0" i="0" u="none" strike="noStrike" kern="1200" baseline="0">
          <a:solidFill>
            <a:schemeClr val="tx2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3412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2689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5.jpe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009792" y="2827846"/>
            <a:ext cx="6086391" cy="40927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8800" b="1" spc="-105" dirty="0">
                <a:solidFill>
                  <a:srgbClr val="FFFFFF"/>
                </a:solidFill>
                <a:latin typeface="Georgia" panose="02040502050405020303" pitchFamily="18" charset="0"/>
              </a:rPr>
              <a:t>Accenture</a:t>
            </a:r>
          </a:p>
          <a:p>
            <a:pPr algn="ctr">
              <a:lnSpc>
                <a:spcPts val="11059"/>
              </a:lnSpc>
            </a:pPr>
            <a:r>
              <a:rPr lang="en-US" sz="5400" spc="-105" dirty="0">
                <a:solidFill>
                  <a:srgbClr val="FFFFFF"/>
                </a:solidFill>
                <a:latin typeface="Georgia" panose="02040502050405020303" pitchFamily="18" charset="0"/>
              </a:rPr>
              <a:t>client’s content performance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24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eorgia" panose="02040502050405020303" pitchFamily="18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4ACDFCA-0CA4-D5D4-A2B6-A7361B66B691}"/>
              </a:ext>
            </a:extLst>
          </p:cNvPr>
          <p:cNvSpPr/>
          <p:nvPr/>
        </p:nvSpPr>
        <p:spPr>
          <a:xfrm>
            <a:off x="2514600" y="2346834"/>
            <a:ext cx="7543800" cy="1419363"/>
          </a:xfrm>
          <a:prstGeom prst="roundRect">
            <a:avLst/>
          </a:prstGeom>
          <a:solidFill>
            <a:srgbClr val="A1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873669" y="2346834"/>
            <a:ext cx="8673443" cy="6498009"/>
            <a:chOff x="0" y="0"/>
            <a:chExt cx="11564591" cy="8664010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chemeClr val="bg1"/>
                  </a:solidFill>
                  <a:latin typeface="Georgia" panose="02040502050405020303" pitchFamily="18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63658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4350" indent="-514350">
                <a:lnSpc>
                  <a:spcPct val="200000"/>
                </a:lnSpc>
                <a:buFont typeface="+mj-lt"/>
                <a:buAutoNum type="arabicPeriod"/>
              </a:pPr>
              <a:r>
                <a:rPr lang="en-US" sz="3200" b="1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recap</a:t>
              </a:r>
            </a:p>
            <a:p>
              <a:pPr marL="514350" indent="-514350">
                <a:lnSpc>
                  <a:spcPct val="200000"/>
                </a:lnSpc>
                <a:buFont typeface="+mj-lt"/>
                <a:buAutoNum type="arabicPeriod"/>
              </a:pPr>
              <a:r>
                <a:rPr lang="en-US" sz="3200" b="1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</a:t>
              </a:r>
            </a:p>
            <a:p>
              <a:pPr marL="514350" indent="-514350">
                <a:lnSpc>
                  <a:spcPct val="200000"/>
                </a:lnSpc>
                <a:buFont typeface="+mj-lt"/>
                <a:buAutoNum type="arabicPeriod"/>
              </a:pPr>
              <a:r>
                <a:rPr lang="en-US" sz="3200" b="1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</a:t>
              </a:r>
            </a:p>
            <a:p>
              <a:pPr marL="514350" indent="-514350">
                <a:lnSpc>
                  <a:spcPct val="200000"/>
                </a:lnSpc>
                <a:buFont typeface="+mj-lt"/>
                <a:buAutoNum type="arabicPeriod"/>
              </a:pPr>
              <a:r>
                <a:rPr lang="en-US" sz="3200" b="1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Insights</a:t>
              </a:r>
            </a:p>
            <a:p>
              <a:pPr marL="514350" indent="-514350">
                <a:lnSpc>
                  <a:spcPct val="200000"/>
                </a:lnSpc>
                <a:buFont typeface="+mj-lt"/>
                <a:buAutoNum type="arabicPeriod"/>
              </a:pPr>
              <a:r>
                <a:rPr lang="en-US" sz="3200" b="1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172200" y="2005584"/>
            <a:ext cx="10116979" cy="627583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/>
          <a:p>
            <a:pPr lvl="6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Buzz is a fast growing technology </a:t>
            </a:r>
          </a:p>
          <a:p>
            <a:pPr lvl="6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unicorn that need to adapt quickly to it’s </a:t>
            </a:r>
          </a:p>
          <a:p>
            <a:pPr lvl="6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scale. Accenture has begun a 3 month</a:t>
            </a:r>
          </a:p>
          <a:p>
            <a:pPr lvl="6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POC focusing on these tasks: </a:t>
            </a:r>
          </a:p>
          <a:p>
            <a:pPr lvl="6"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0" lvl="6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audit of Social Buzz's big data practice</a:t>
            </a:r>
          </a:p>
          <a:p>
            <a:pPr marL="3200400" lvl="6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a successful IPO</a:t>
            </a:r>
          </a:p>
          <a:p>
            <a:pPr marL="3200400" lvl="6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to find Social Buzz's top 5</a:t>
            </a:r>
          </a:p>
          <a:p>
            <a:pPr lvl="6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most popular categories of content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eorgia" panose="02040502050405020303" pitchFamily="18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eorgia" panose="02040502050405020303" pitchFamily="18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A1CB5A-2885-301F-ADB7-EE7A2FC84856}"/>
              </a:ext>
            </a:extLst>
          </p:cNvPr>
          <p:cNvSpPr txBox="1"/>
          <p:nvPr/>
        </p:nvSpPr>
        <p:spPr>
          <a:xfrm>
            <a:off x="2992844" y="5143500"/>
            <a:ext cx="55912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100,000 posts per day 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36,500,000 pieces of content per year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how to capitalize on it when is there so much?</a:t>
            </a:r>
          </a:p>
          <a:p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to find Social Buzz’s top 5 most popular categories of content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eorgia" panose="02040502050405020303" pitchFamily="18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E010B6-E49F-80B4-2BF2-66B6DDF14766}"/>
              </a:ext>
            </a:extLst>
          </p:cNvPr>
          <p:cNvSpPr txBox="1"/>
          <p:nvPr/>
        </p:nvSpPr>
        <p:spPr>
          <a:xfrm>
            <a:off x="4007780" y="1440398"/>
            <a:ext cx="3003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D7B314-999A-AD90-D471-ECE5A91F494C}"/>
              </a:ext>
            </a:extLst>
          </p:cNvPr>
          <p:cNvSpPr txBox="1"/>
          <p:nvPr/>
        </p:nvSpPr>
        <p:spPr>
          <a:xfrm>
            <a:off x="5870648" y="2935863"/>
            <a:ext cx="3003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69B9E3-4D0D-A7B1-47A6-23E1DC366F89}"/>
              </a:ext>
            </a:extLst>
          </p:cNvPr>
          <p:cNvSpPr txBox="1"/>
          <p:nvPr/>
        </p:nvSpPr>
        <p:spPr>
          <a:xfrm>
            <a:off x="7692675" y="4586910"/>
            <a:ext cx="3003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A90999-4146-A9D4-10F0-A15601B53FCC}"/>
              </a:ext>
            </a:extLst>
          </p:cNvPr>
          <p:cNvSpPr txBox="1"/>
          <p:nvPr/>
        </p:nvSpPr>
        <p:spPr>
          <a:xfrm>
            <a:off x="9565668" y="6237957"/>
            <a:ext cx="3003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FE6990-FBAE-F140-4ECD-A4E3B0DA4E33}"/>
              </a:ext>
            </a:extLst>
          </p:cNvPr>
          <p:cNvSpPr txBox="1"/>
          <p:nvPr/>
        </p:nvSpPr>
        <p:spPr>
          <a:xfrm>
            <a:off x="11406064" y="8037333"/>
            <a:ext cx="3003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Uncover insights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B340DF69-BAC9-C790-36DA-0539134125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250232"/>
              </p:ext>
            </p:extLst>
          </p:nvPr>
        </p:nvGraphicFramePr>
        <p:xfrm>
          <a:off x="6879797" y="2279269"/>
          <a:ext cx="11029730" cy="582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D8ECB5A-00E2-A429-1D84-2FFBD2C29A75}"/>
              </a:ext>
            </a:extLst>
          </p:cNvPr>
          <p:cNvSpPr txBox="1"/>
          <p:nvPr/>
        </p:nvSpPr>
        <p:spPr>
          <a:xfrm>
            <a:off x="6969519" y="1677558"/>
            <a:ext cx="1115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most popular content categories based on the total content score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1E58A8-7E8D-BE7E-01C7-C25BCB32B256}"/>
              </a:ext>
            </a:extLst>
          </p:cNvPr>
          <p:cNvSpPr txBox="1"/>
          <p:nvPr/>
        </p:nvSpPr>
        <p:spPr>
          <a:xfrm>
            <a:off x="2846507" y="3572834"/>
            <a:ext cx="3706693" cy="248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topic resonate most with the audience?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7E2B81-8BBC-CAF9-DAF2-44695851653D}"/>
              </a:ext>
            </a:extLst>
          </p:cNvPr>
          <p:cNvSpPr txBox="1"/>
          <p:nvPr/>
        </p:nvSpPr>
        <p:spPr>
          <a:xfrm>
            <a:off x="7010400" y="8452138"/>
            <a:ext cx="1102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most popular category with a total content score of 74,965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ECB5A-00E2-A429-1D84-2FFBD2C29A75}"/>
              </a:ext>
            </a:extLst>
          </p:cNvPr>
          <p:cNvSpPr txBox="1"/>
          <p:nvPr/>
        </p:nvSpPr>
        <p:spPr>
          <a:xfrm>
            <a:off x="6515636" y="1677558"/>
            <a:ext cx="11374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Proportion of reactions of different content types within each category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1E58A8-7E8D-BE7E-01C7-C25BCB32B256}"/>
              </a:ext>
            </a:extLst>
          </p:cNvPr>
          <p:cNvSpPr txBox="1"/>
          <p:nvPr/>
        </p:nvSpPr>
        <p:spPr>
          <a:xfrm>
            <a:off x="2495609" y="3015713"/>
            <a:ext cx="4209991" cy="332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which content type is more engaging within each category?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7E2B81-8BBC-CAF9-DAF2-44695851653D}"/>
              </a:ext>
            </a:extLst>
          </p:cNvPr>
          <p:cNvSpPr txBox="1"/>
          <p:nvPr/>
        </p:nvSpPr>
        <p:spPr>
          <a:xfrm>
            <a:off x="6596473" y="8039101"/>
            <a:ext cx="11149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Video</a:t>
            </a:r>
            <a:r>
              <a:rPr lang="en-US" sz="2800" dirty="0"/>
              <a:t> section appears to be significant across most categories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Audio</a:t>
            </a:r>
            <a:r>
              <a:rPr lang="en-US" sz="2800" dirty="0"/>
              <a:t> typically occupies a smaller proportion compared to other types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D891F43B-FD56-00F5-430D-1B1AE00155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2598574"/>
              </p:ext>
            </p:extLst>
          </p:nvPr>
        </p:nvGraphicFramePr>
        <p:xfrm>
          <a:off x="6596474" y="2494505"/>
          <a:ext cx="11212514" cy="5544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81866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B21D2705-90CF-C500-32D4-5EABF459B7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5421427"/>
              </p:ext>
            </p:extLst>
          </p:nvPr>
        </p:nvGraphicFramePr>
        <p:xfrm>
          <a:off x="8097651" y="2201128"/>
          <a:ext cx="9811876" cy="5622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9257077-D742-2602-C969-9017270316BF}"/>
              </a:ext>
            </a:extLst>
          </p:cNvPr>
          <p:cNvSpPr txBox="1"/>
          <p:nvPr/>
        </p:nvSpPr>
        <p:spPr>
          <a:xfrm>
            <a:off x="2454760" y="2335220"/>
            <a:ext cx="5398186" cy="443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of posting trends allows us to identify patterns and seasonal variations in content production, which can inform planning and resource allocation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5F1F3C-EF25-C533-7E02-F8F0214D6D36}"/>
              </a:ext>
            </a:extLst>
          </p:cNvPr>
          <p:cNvSpPr txBox="1"/>
          <p:nvPr/>
        </p:nvSpPr>
        <p:spPr>
          <a:xfrm>
            <a:off x="8336000" y="1258246"/>
            <a:ext cx="8700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Monthly trends in content posts throughout 2020-2021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C299EA-0D3B-6224-349B-2F8D378DFF5C}"/>
              </a:ext>
            </a:extLst>
          </p:cNvPr>
          <p:cNvSpPr txBox="1"/>
          <p:nvPr/>
        </p:nvSpPr>
        <p:spPr>
          <a:xfrm>
            <a:off x="8763000" y="8074647"/>
            <a:ext cx="8626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lowest number of posts with 2,070.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highest posting month with 2,114 posts.</a:t>
            </a:r>
          </a:p>
        </p:txBody>
      </p:sp>
    </p:spTree>
    <p:extLst>
      <p:ext uri="{BB962C8B-B14F-4D97-AF65-F5344CB8AC3E}">
        <p14:creationId xmlns:p14="http://schemas.microsoft.com/office/powerpoint/2010/main" val="338983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206636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257634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257634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4572000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28600" y="4539600"/>
            <a:ext cx="4703553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eorgia" panose="02040502050405020303" pitchFamily="18" charset="0"/>
              </a:rPr>
              <a:t>Summary</a:t>
            </a:r>
          </a:p>
          <a:p>
            <a:pPr>
              <a:lnSpc>
                <a:spcPts val="9600"/>
              </a:lnSpc>
            </a:pPr>
            <a:endParaRPr lang="en-US" sz="8000" spc="-80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2CE3C8F-D477-8B94-F307-508B581366FB}"/>
              </a:ext>
            </a:extLst>
          </p:cNvPr>
          <p:cNvSpPr txBox="1"/>
          <p:nvPr/>
        </p:nvSpPr>
        <p:spPr>
          <a:xfrm>
            <a:off x="10110798" y="1459190"/>
            <a:ext cx="79486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Our analysis has pinpointed key content categories that resonate most with Social Buzz's audience, with 'Animals' and 'Science' leading the way in terms of engagement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B57604-0CD6-C081-4F6B-94E31C75443E}"/>
              </a:ext>
            </a:extLst>
          </p:cNvPr>
          <p:cNvSpPr txBox="1"/>
          <p:nvPr/>
        </p:nvSpPr>
        <p:spPr>
          <a:xfrm>
            <a:off x="10071469" y="7187505"/>
            <a:ext cx="79486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pPr algn="just"/>
            <a:r>
              <a:rPr lang="en-US" dirty="0"/>
              <a:t>By leveraging these insights, Social Buzz can better align its content strategy with audience interests, paving the way for sustained growth and engagement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DA1889-0859-1B47-282D-44193F4EABB1}"/>
              </a:ext>
            </a:extLst>
          </p:cNvPr>
          <p:cNvSpPr txBox="1"/>
          <p:nvPr/>
        </p:nvSpPr>
        <p:spPr>
          <a:xfrm>
            <a:off x="10078843" y="4020115"/>
            <a:ext cx="79486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pPr algn="just"/>
            <a:r>
              <a:rPr lang="en-US" dirty="0"/>
              <a:t>The relatively even distribution of content types across categories suggests that a balanced content strategy could be effective. However, placing more emphasis on video and photo content could yield better overall engagement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359</Words>
  <Application>Microsoft Office PowerPoint</Application>
  <PresentationFormat>Custom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Georgia</vt:lpstr>
      <vt:lpstr>Arial</vt:lpstr>
      <vt:lpstr>Calibri</vt:lpstr>
      <vt:lpstr>Times New Roman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Girges Daoud</cp:lastModifiedBy>
  <cp:revision>18</cp:revision>
  <dcterms:created xsi:type="dcterms:W3CDTF">2006-08-16T00:00:00Z</dcterms:created>
  <dcterms:modified xsi:type="dcterms:W3CDTF">2024-08-28T13:11:59Z</dcterms:modified>
  <dc:identifier>DAEhDyfaYKE</dc:identifier>
</cp:coreProperties>
</file>